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155"/>
  </p:handoutMasterIdLst>
  <p:sldIdLst>
    <p:sldId id="469" r:id="rId3"/>
    <p:sldId id="257" r:id="rId4"/>
    <p:sldId id="312" r:id="rId5"/>
    <p:sldId id="258" r:id="rId6"/>
    <p:sldId id="259" r:id="rId7"/>
    <p:sldId id="316" r:id="rId8"/>
    <p:sldId id="260" r:id="rId9"/>
    <p:sldId id="261" r:id="rId10"/>
    <p:sldId id="262" r:id="rId11"/>
    <p:sldId id="263" r:id="rId12"/>
    <p:sldId id="313" r:id="rId13"/>
    <p:sldId id="265" r:id="rId14"/>
    <p:sldId id="309" r:id="rId15"/>
    <p:sldId id="328" r:id="rId16"/>
    <p:sldId id="266" r:id="rId17"/>
    <p:sldId id="481" r:id="rId18"/>
    <p:sldId id="318" r:id="rId19"/>
    <p:sldId id="267" r:id="rId20"/>
    <p:sldId id="268" r:id="rId21"/>
    <p:sldId id="319" r:id="rId22"/>
    <p:sldId id="468" r:id="rId23"/>
    <p:sldId id="269" r:id="rId24"/>
    <p:sldId id="349" r:id="rId25"/>
    <p:sldId id="350" r:id="rId26"/>
    <p:sldId id="351" r:id="rId27"/>
    <p:sldId id="352" r:id="rId28"/>
    <p:sldId id="353" r:id="rId29"/>
    <p:sldId id="354" r:id="rId30"/>
    <p:sldId id="355" r:id="rId31"/>
    <p:sldId id="356" r:id="rId32"/>
    <p:sldId id="357" r:id="rId33"/>
    <p:sldId id="358" r:id="rId34"/>
    <p:sldId id="365" r:id="rId35"/>
    <p:sldId id="361" r:id="rId36"/>
    <p:sldId id="362" r:id="rId37"/>
    <p:sldId id="359" r:id="rId38"/>
    <p:sldId id="360" r:id="rId39"/>
    <p:sldId id="363" r:id="rId40"/>
    <p:sldId id="387" r:id="rId41"/>
    <p:sldId id="388" r:id="rId42"/>
    <p:sldId id="389" r:id="rId43"/>
    <p:sldId id="482" r:id="rId44"/>
    <p:sldId id="390" r:id="rId45"/>
    <p:sldId id="366" r:id="rId46"/>
    <p:sldId id="470" r:id="rId47"/>
    <p:sldId id="367" r:id="rId48"/>
    <p:sldId id="373" r:id="rId49"/>
    <p:sldId id="368" r:id="rId50"/>
    <p:sldId id="471" r:id="rId51"/>
    <p:sldId id="369" r:id="rId52"/>
    <p:sldId id="370" r:id="rId53"/>
    <p:sldId id="371" r:id="rId54"/>
    <p:sldId id="372" r:id="rId55"/>
    <p:sldId id="483" r:id="rId56"/>
    <p:sldId id="472" r:id="rId57"/>
    <p:sldId id="473" r:id="rId58"/>
    <p:sldId id="474" r:id="rId59"/>
    <p:sldId id="475" r:id="rId60"/>
    <p:sldId id="476" r:id="rId61"/>
    <p:sldId id="329" r:id="rId62"/>
    <p:sldId id="331" r:id="rId63"/>
    <p:sldId id="333" r:id="rId64"/>
    <p:sldId id="477" r:id="rId65"/>
    <p:sldId id="338" r:id="rId66"/>
    <p:sldId id="339" r:id="rId67"/>
    <p:sldId id="340" r:id="rId68"/>
    <p:sldId id="341" r:id="rId69"/>
    <p:sldId id="342" r:id="rId70"/>
    <p:sldId id="343" r:id="rId71"/>
    <p:sldId id="484" r:id="rId72"/>
    <p:sldId id="485" r:id="rId73"/>
    <p:sldId id="478" r:id="rId74"/>
    <p:sldId id="433" r:id="rId75"/>
    <p:sldId id="434" r:id="rId76"/>
    <p:sldId id="435" r:id="rId77"/>
    <p:sldId id="499" r:id="rId78"/>
    <p:sldId id="486" r:id="rId79"/>
    <p:sldId id="512" r:id="rId80"/>
    <p:sldId id="513" r:id="rId81"/>
    <p:sldId id="520" r:id="rId82"/>
    <p:sldId id="374" r:id="rId83"/>
    <p:sldId id="375" r:id="rId84"/>
    <p:sldId id="376" r:id="rId85"/>
    <p:sldId id="377" r:id="rId86"/>
    <p:sldId id="378" r:id="rId87"/>
    <p:sldId id="379" r:id="rId88"/>
    <p:sldId id="487" r:id="rId89"/>
    <p:sldId id="380" r:id="rId90"/>
    <p:sldId id="381" r:id="rId91"/>
    <p:sldId id="488" r:id="rId92"/>
    <p:sldId id="382" r:id="rId93"/>
    <p:sldId id="383" r:id="rId94"/>
    <p:sldId id="436" r:id="rId95"/>
    <p:sldId id="489" r:id="rId96"/>
    <p:sldId id="437" r:id="rId97"/>
    <p:sldId id="440" r:id="rId98"/>
    <p:sldId id="441" r:id="rId99"/>
    <p:sldId id="458" r:id="rId100"/>
    <p:sldId id="459" r:id="rId101"/>
    <p:sldId id="492" r:id="rId102"/>
    <p:sldId id="493" r:id="rId103"/>
    <p:sldId id="494" r:id="rId104"/>
    <p:sldId id="442" r:id="rId105"/>
    <p:sldId id="491" r:id="rId106"/>
    <p:sldId id="490" r:id="rId107"/>
    <p:sldId id="443" r:id="rId108"/>
    <p:sldId id="444" r:id="rId109"/>
    <p:sldId id="445" r:id="rId110"/>
    <p:sldId id="446" r:id="rId111"/>
    <p:sldId id="495" r:id="rId112"/>
    <p:sldId id="496" r:id="rId113"/>
    <p:sldId id="447" r:id="rId114"/>
    <p:sldId id="448" r:id="rId115"/>
    <p:sldId id="497" r:id="rId116"/>
    <p:sldId id="449" r:id="rId117"/>
    <p:sldId id="498" r:id="rId118"/>
    <p:sldId id="450" r:id="rId119"/>
    <p:sldId id="451" r:id="rId120"/>
    <p:sldId id="452" r:id="rId121"/>
    <p:sldId id="453" r:id="rId122"/>
    <p:sldId id="454" r:id="rId123"/>
    <p:sldId id="455" r:id="rId124"/>
    <p:sldId id="456" r:id="rId125"/>
    <p:sldId id="392" r:id="rId126"/>
    <p:sldId id="393" r:id="rId127"/>
    <p:sldId id="517" r:id="rId128"/>
    <p:sldId id="394" r:id="rId129"/>
    <p:sldId id="395" r:id="rId130"/>
    <p:sldId id="396" r:id="rId131"/>
    <p:sldId id="397" r:id="rId132"/>
    <p:sldId id="398" r:id="rId133"/>
    <p:sldId id="399" r:id="rId134"/>
    <p:sldId id="400" r:id="rId135"/>
    <p:sldId id="404" r:id="rId136"/>
    <p:sldId id="403" r:id="rId137"/>
    <p:sldId id="405" r:id="rId138"/>
    <p:sldId id="461" r:id="rId139"/>
    <p:sldId id="462" r:id="rId140"/>
    <p:sldId id="463" r:id="rId141"/>
    <p:sldId id="464" r:id="rId142"/>
    <p:sldId id="465" r:id="rId143"/>
    <p:sldId id="466" r:id="rId144"/>
    <p:sldId id="345" r:id="rId145"/>
    <p:sldId id="530" r:id="rId146"/>
    <p:sldId id="531" r:id="rId147"/>
    <p:sldId id="532" r:id="rId148"/>
    <p:sldId id="533" r:id="rId149"/>
    <p:sldId id="534" r:id="rId150"/>
    <p:sldId id="535" r:id="rId151"/>
    <p:sldId id="536" r:id="rId152"/>
    <p:sldId id="537" r:id="rId153"/>
    <p:sldId id="480" r:id="rId154"/>
  </p:sldIdLst>
  <p:sldSz cx="9144000" cy="6858000" type="screen4x3"/>
  <p:notesSz cx="6858000" cy="9144000"/>
  <p:custDataLst>
    <p:tags r:id="rId15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CC00"/>
    <a:srgbClr val="66FFFF"/>
    <a:srgbClr val="D68000"/>
    <a:srgbClr val="C27400"/>
    <a:srgbClr val="CCB248"/>
    <a:srgbClr val="44546A"/>
    <a:srgbClr val="E6E6E6"/>
    <a:srgbClr val="F5F5F5"/>
    <a:srgbClr val="F8F6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01" autoAdjust="0"/>
    <p:restoredTop sz="94660"/>
  </p:normalViewPr>
  <p:slideViewPr>
    <p:cSldViewPr snapToGrid="0">
      <p:cViewPr>
        <p:scale>
          <a:sx n="75" d="100"/>
          <a:sy n="75" d="100"/>
        </p:scale>
        <p:origin x="2673" y="1092"/>
      </p:cViewPr>
      <p:guideLst/>
    </p:cSldViewPr>
  </p:slideViewPr>
  <p:notesTextViewPr>
    <p:cViewPr>
      <p:scale>
        <a:sx n="1" d="1"/>
        <a:sy n="1" d="1"/>
      </p:scale>
      <p:origin x="0" y="0"/>
    </p:cViewPr>
  </p:notesTextViewPr>
  <p:notesViewPr>
    <p:cSldViewPr snapToGrid="0">
      <p:cViewPr varScale="1">
        <p:scale>
          <a:sx n="99" d="100"/>
          <a:sy n="99" d="100"/>
        </p:scale>
        <p:origin x="1392" y="7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9" Type="http://schemas.openxmlformats.org/officeDocument/2006/relationships/tags" Target="tags/tag1.xml"/><Relationship Id="rId158" Type="http://schemas.openxmlformats.org/officeDocument/2006/relationships/tableStyles" Target="tableStyles.xml"/><Relationship Id="rId157" Type="http://schemas.openxmlformats.org/officeDocument/2006/relationships/viewProps" Target="viewProps.xml"/><Relationship Id="rId156" Type="http://schemas.openxmlformats.org/officeDocument/2006/relationships/presProps" Target="presProps.xml"/><Relationship Id="rId155" Type="http://schemas.openxmlformats.org/officeDocument/2006/relationships/handoutMaster" Target="handoutMasters/handoutMaster1.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5.emf"/><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63.emf"/><Relationship Id="rId4" Type="http://schemas.openxmlformats.org/officeDocument/2006/relationships/image" Target="../media/image62.emf"/><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13.vml.rels><?xml version="1.0" encoding="UTF-8" standalone="yes"?>
<Relationships xmlns="http://schemas.openxmlformats.org/package/2006/relationships"><Relationship Id="rId4" Type="http://schemas.openxmlformats.org/officeDocument/2006/relationships/image" Target="../media/image72.emf"/><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s>
</file>

<file path=ppt/drawings/_rels/vmlDrawing14.vml.rels><?xml version="1.0" encoding="UTF-8" standalone="yes"?>
<Relationships xmlns="http://schemas.openxmlformats.org/package/2006/relationships"><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20.emf"/><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9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2.vml.rels><?xml version="1.0" encoding="UTF-8" standalone="yes"?>
<Relationships xmlns="http://schemas.openxmlformats.org/package/2006/relationships"><Relationship Id="rId4" Type="http://schemas.openxmlformats.org/officeDocument/2006/relationships/image" Target="../media/image97.emf"/><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s>
</file>

<file path=ppt/drawings/_rels/vmlDrawing23.vml.rels><?xml version="1.0" encoding="UTF-8" standalone="yes"?>
<Relationships xmlns="http://schemas.openxmlformats.org/package/2006/relationships"><Relationship Id="rId5" Type="http://schemas.openxmlformats.org/officeDocument/2006/relationships/image" Target="../media/image103.emf"/><Relationship Id="rId4" Type="http://schemas.openxmlformats.org/officeDocument/2006/relationships/image" Target="../media/image102.emf"/><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image" Target="../media/image99.emf"/></Relationships>
</file>

<file path=ppt/drawings/_rels/vmlDrawing24.vml.rels><?xml version="1.0" encoding="UTF-8" standalone="yes"?>
<Relationships xmlns="http://schemas.openxmlformats.org/package/2006/relationships"><Relationship Id="rId5" Type="http://schemas.openxmlformats.org/officeDocument/2006/relationships/image" Target="../media/image112.emf"/><Relationship Id="rId4" Type="http://schemas.openxmlformats.org/officeDocument/2006/relationships/image" Target="../media/image111.emf"/><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image" Target="../media/image10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26.vml.rels><?xml version="1.0" encoding="UTF-8" standalone="yes"?>
<Relationships xmlns="http://schemas.openxmlformats.org/package/2006/relationships"><Relationship Id="rId4" Type="http://schemas.openxmlformats.org/officeDocument/2006/relationships/image" Target="../media/image117.emf"/><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image" Target="../media/image114.emf"/></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112.emf"/><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s>
</file>

<file path=ppt/drawings/_rels/vmlDrawing28.vml.rels><?xml version="1.0" encoding="UTF-8" standalone="yes"?>
<Relationships xmlns="http://schemas.openxmlformats.org/package/2006/relationships"><Relationship Id="rId5" Type="http://schemas.openxmlformats.org/officeDocument/2006/relationships/image" Target="../media/image112.emf"/><Relationship Id="rId4" Type="http://schemas.openxmlformats.org/officeDocument/2006/relationships/image" Target="../media/image125.emf"/><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image" Target="../media/image122.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12.emf"/><Relationship Id="rId7" Type="http://schemas.openxmlformats.org/officeDocument/2006/relationships/image" Target="../media/image132.emf"/><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s>
</file>

<file path=ppt/drawings/_rels/vmlDrawing3.vml.rels><?xml version="1.0" encoding="UTF-8" standalone="yes"?>
<Relationships xmlns="http://schemas.openxmlformats.org/package/2006/relationships"><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drawings/_rels/vmlDrawing30.vml.rels><?xml version="1.0" encoding="UTF-8" standalone="yes"?>
<Relationships xmlns="http://schemas.openxmlformats.org/package/2006/relationships"><Relationship Id="rId4" Type="http://schemas.openxmlformats.org/officeDocument/2006/relationships/image" Target="../media/image137.emf"/><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image" Target="../media/image13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image" Target="../media/image148.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image" Target="../media/image15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9.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image" Target="../media/image17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73.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image" Target="../media/image180.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84.emf"/></Relationships>
</file>

<file path=ppt/drawings/_rels/vmlDrawing4.vml.rels><?xml version="1.0" encoding="UTF-8" standalone="yes"?>
<Relationships xmlns="http://schemas.openxmlformats.org/package/2006/relationships"><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image" Target="../media/image186.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image" Target="../media/image19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96.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image" Target="../media/image197.emf"/></Relationships>
</file>

<file path=ppt/drawings/_rels/vmlDrawing44.vml.rels><?xml version="1.0" encoding="UTF-8" standalone="yes"?>
<Relationships xmlns="http://schemas.openxmlformats.org/package/2006/relationships"><Relationship Id="rId4" Type="http://schemas.openxmlformats.org/officeDocument/2006/relationships/image" Target="../media/image206.emf"/><Relationship Id="rId3" Type="http://schemas.openxmlformats.org/officeDocument/2006/relationships/image" Target="../media/image205.emf"/><Relationship Id="rId2" Type="http://schemas.openxmlformats.org/officeDocument/2006/relationships/image" Target="../media/image204.emf"/><Relationship Id="rId1" Type="http://schemas.openxmlformats.org/officeDocument/2006/relationships/image" Target="../media/image203.emf"/></Relationships>
</file>

<file path=ppt/drawings/_rels/vmlDrawing45.vml.rels><?xml version="1.0" encoding="UTF-8" standalone="yes"?>
<Relationships xmlns="http://schemas.openxmlformats.org/package/2006/relationships"><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3" Type="http://schemas.openxmlformats.org/officeDocument/2006/relationships/image" Target="../media/image209.emf"/><Relationship Id="rId2" Type="http://schemas.openxmlformats.org/officeDocument/2006/relationships/image" Target="../media/image208.emf"/><Relationship Id="rId1" Type="http://schemas.openxmlformats.org/officeDocument/2006/relationships/image" Target="../media/image207.emf"/></Relationships>
</file>

<file path=ppt/drawings/_rels/vmlDrawing46.vml.rels><?xml version="1.0" encoding="UTF-8" standalone="yes"?>
<Relationships xmlns="http://schemas.openxmlformats.org/package/2006/relationships"><Relationship Id="rId6" Type="http://schemas.openxmlformats.org/officeDocument/2006/relationships/image" Target="../media/image219.emf"/><Relationship Id="rId5" Type="http://schemas.openxmlformats.org/officeDocument/2006/relationships/image" Target="../media/image218.emf"/><Relationship Id="rId4" Type="http://schemas.openxmlformats.org/officeDocument/2006/relationships/image" Target="../media/image217.emf"/><Relationship Id="rId3" Type="http://schemas.openxmlformats.org/officeDocument/2006/relationships/image" Target="../media/image216.emf"/><Relationship Id="rId2" Type="http://schemas.openxmlformats.org/officeDocument/2006/relationships/image" Target="../media/image215.emf"/><Relationship Id="rId1" Type="http://schemas.openxmlformats.org/officeDocument/2006/relationships/image" Target="../media/image21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21.emf"/></Relationships>
</file>

<file path=ppt/drawings/_rels/vmlDrawing48.vml.rels><?xml version="1.0" encoding="UTF-8" standalone="yes"?>
<Relationships xmlns="http://schemas.openxmlformats.org/package/2006/relationships"><Relationship Id="rId6" Type="http://schemas.openxmlformats.org/officeDocument/2006/relationships/image" Target="../media/image233.emf"/><Relationship Id="rId5" Type="http://schemas.openxmlformats.org/officeDocument/2006/relationships/image" Target="../media/image232.emf"/><Relationship Id="rId4" Type="http://schemas.openxmlformats.org/officeDocument/2006/relationships/image" Target="../media/image231.emf"/><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image" Target="../media/image228.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38.emf"/><Relationship Id="rId2" Type="http://schemas.openxmlformats.org/officeDocument/2006/relationships/image" Target="../media/image237.emf"/><Relationship Id="rId1" Type="http://schemas.openxmlformats.org/officeDocument/2006/relationships/image" Target="../media/image2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0.vml.rels><?xml version="1.0" encoding="UTF-8" standalone="yes"?>
<Relationships xmlns="http://schemas.openxmlformats.org/package/2006/relationships"><Relationship Id="rId4" Type="http://schemas.openxmlformats.org/officeDocument/2006/relationships/image" Target="../media/image243.emf"/><Relationship Id="rId3" Type="http://schemas.openxmlformats.org/officeDocument/2006/relationships/image" Target="../media/image242.emf"/><Relationship Id="rId2" Type="http://schemas.openxmlformats.org/officeDocument/2006/relationships/image" Target="../media/image241.emf"/><Relationship Id="rId1" Type="http://schemas.openxmlformats.org/officeDocument/2006/relationships/image" Target="../media/image240.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44.e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52.emf"/><Relationship Id="rId7" Type="http://schemas.openxmlformats.org/officeDocument/2006/relationships/image" Target="../media/image251.emf"/><Relationship Id="rId6" Type="http://schemas.openxmlformats.org/officeDocument/2006/relationships/image" Target="../media/image250.emf"/><Relationship Id="rId5" Type="http://schemas.openxmlformats.org/officeDocument/2006/relationships/image" Target="../media/image249.emf"/><Relationship Id="rId4" Type="http://schemas.openxmlformats.org/officeDocument/2006/relationships/image" Target="../media/image244.emf"/><Relationship Id="rId3" Type="http://schemas.openxmlformats.org/officeDocument/2006/relationships/image" Target="../media/image248.emf"/><Relationship Id="rId2" Type="http://schemas.openxmlformats.org/officeDocument/2006/relationships/image" Target="../media/image247.emf"/><Relationship Id="rId1" Type="http://schemas.openxmlformats.org/officeDocument/2006/relationships/image" Target="../media/image24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53.emf"/></Relationships>
</file>

<file path=ppt/drawings/_rels/vmlDrawing54.vml.rels><?xml version="1.0" encoding="UTF-8" standalone="yes"?>
<Relationships xmlns="http://schemas.openxmlformats.org/package/2006/relationships"><Relationship Id="rId7" Type="http://schemas.openxmlformats.org/officeDocument/2006/relationships/image" Target="../media/image260.wmf"/><Relationship Id="rId6" Type="http://schemas.openxmlformats.org/officeDocument/2006/relationships/image" Target="../media/image259.emf"/><Relationship Id="rId5" Type="http://schemas.openxmlformats.org/officeDocument/2006/relationships/image" Target="../media/image258.emf"/><Relationship Id="rId4" Type="http://schemas.openxmlformats.org/officeDocument/2006/relationships/image" Target="../media/image257.emf"/><Relationship Id="rId3" Type="http://schemas.openxmlformats.org/officeDocument/2006/relationships/image" Target="../media/image256.emf"/><Relationship Id="rId2" Type="http://schemas.openxmlformats.org/officeDocument/2006/relationships/image" Target="../media/image255.emf"/><Relationship Id="rId1" Type="http://schemas.openxmlformats.org/officeDocument/2006/relationships/image" Target="../media/image25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9.emf"/><Relationship Id="rId7" Type="http://schemas.openxmlformats.org/officeDocument/2006/relationships/image" Target="../media/image48.emf"/><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A441F-74F0-4721-AF72-B38DA252727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0083F1-C383-4E62-A135-2172338644F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5" units="1/cm"/>
          <inkml:channelProperty channel="Y" name="resolution" value="25" units="1/cm"/>
        </inkml:channelProperties>
      </inkml:inkSource>
      <inkml:timestamp xml:id="ts0" timeString="2009-03-11T07:06:22"/>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33 0</inkml:trace>
  <inkml:trace contextRef="#ctx0" brushRef="#br0">33 0</inkml:trace>
  <inkml:trace contextRef="#ctx0" brushRef="#br0">33 0,'32'0,"-32"0,-32 0,64 0,-32 0,0 0,0 0,0 0,-32 0,64 0,-32 0,-32 0,64 0,-32 0,0 0,0 0,0 0,0 0,0 0,-32 0,64 0,-64 0,1 0,31 0,31 0,-31 0</inkml:trace>
</inkml:ink>
</file>

<file path=ppt/ink/ink2.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5" units="1/cm"/>
          <inkml:channelProperty channel="Y" name="resolution" value="25" units="1/cm"/>
        </inkml:channelProperties>
      </inkml:inkSource>
      <inkml:timestamp xml:id="ts0" timeString="2009-03-11T07:07:40"/>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zh-CN"/>
              <a:t>Click to edit Master title style</a:t>
            </a:r>
            <a:endParaRPr lang="zh-CN" alt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2.xml"/><Relationship Id="rId2" Type="http://schemas.openxmlformats.org/officeDocument/2006/relationships/image" Target="../media/image173.emf"/><Relationship Id="rId1" Type="http://schemas.openxmlformats.org/officeDocument/2006/relationships/oleObject" Target="../embeddings/oleObject118.bin"/></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image" Target="../media/image174.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6.png"/><Relationship Id="rId2" Type="http://schemas.openxmlformats.org/officeDocument/2006/relationships/image" Target="../media/image178.png"/><Relationship Id="rId1" Type="http://schemas.openxmlformats.org/officeDocument/2006/relationships/image" Target="../media/image177.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9.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08.xml.rels><?xml version="1.0" encoding="UTF-8" standalone="yes"?>
<Relationships xmlns="http://schemas.openxmlformats.org/package/2006/relationships"><Relationship Id="rId8" Type="http://schemas.openxmlformats.org/officeDocument/2006/relationships/vmlDrawing" Target="../drawings/vmlDrawing38.vml"/><Relationship Id="rId7" Type="http://schemas.openxmlformats.org/officeDocument/2006/relationships/slideLayout" Target="../slideLayouts/slideLayout2.xml"/><Relationship Id="rId6" Type="http://schemas.openxmlformats.org/officeDocument/2006/relationships/image" Target="../media/image182.emf"/><Relationship Id="rId5" Type="http://schemas.openxmlformats.org/officeDocument/2006/relationships/oleObject" Target="../embeddings/oleObject121.bin"/><Relationship Id="rId4" Type="http://schemas.openxmlformats.org/officeDocument/2006/relationships/image" Target="../media/image181.emf"/><Relationship Id="rId3" Type="http://schemas.openxmlformats.org/officeDocument/2006/relationships/oleObject" Target="../embeddings/oleObject120.bin"/><Relationship Id="rId2" Type="http://schemas.openxmlformats.org/officeDocument/2006/relationships/image" Target="../media/image180.emf"/><Relationship Id="rId1" Type="http://schemas.openxmlformats.org/officeDocument/2006/relationships/oleObject" Target="../embeddings/oleObject119.bin"/></Relationships>
</file>

<file path=ppt/slides/_rels/slide109.xml.rels><?xml version="1.0" encoding="UTF-8" standalone="yes"?>
<Relationships xmlns="http://schemas.openxmlformats.org/package/2006/relationships"><Relationship Id="rId6" Type="http://schemas.openxmlformats.org/officeDocument/2006/relationships/vmlDrawing" Target="../drawings/vmlDrawing39.vml"/><Relationship Id="rId5" Type="http://schemas.openxmlformats.org/officeDocument/2006/relationships/slideLayout" Target="../slideLayouts/slideLayout2.xml"/><Relationship Id="rId4" Type="http://schemas.openxmlformats.org/officeDocument/2006/relationships/image" Target="../media/image185.png"/><Relationship Id="rId3" Type="http://schemas.openxmlformats.org/officeDocument/2006/relationships/image" Target="../media/image184.emf"/><Relationship Id="rId2" Type="http://schemas.openxmlformats.org/officeDocument/2006/relationships/oleObject" Target="../embeddings/oleObject122.bin"/><Relationship Id="rId1" Type="http://schemas.openxmlformats.org/officeDocument/2006/relationships/image" Target="../media/image18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9" Type="http://schemas.openxmlformats.org/officeDocument/2006/relationships/vmlDrawing" Target="../drawings/vmlDrawing40.vml"/><Relationship Id="rId8" Type="http://schemas.openxmlformats.org/officeDocument/2006/relationships/slideLayout" Target="../slideLayouts/slideLayout2.xml"/><Relationship Id="rId7" Type="http://schemas.openxmlformats.org/officeDocument/2006/relationships/image" Target="../media/image190.png"/><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emf"/><Relationship Id="rId3" Type="http://schemas.openxmlformats.org/officeDocument/2006/relationships/oleObject" Target="../embeddings/oleObject124.bin"/><Relationship Id="rId2" Type="http://schemas.openxmlformats.org/officeDocument/2006/relationships/image" Target="../media/image186.emf"/><Relationship Id="rId1" Type="http://schemas.openxmlformats.org/officeDocument/2006/relationships/oleObject" Target="../embeddings/oleObject123.bin"/></Relationships>
</file>

<file path=ppt/slides/_rels/slide111.xml.rels><?xml version="1.0" encoding="UTF-8" standalone="yes"?>
<Relationships xmlns="http://schemas.openxmlformats.org/package/2006/relationships"><Relationship Id="rId9" Type="http://schemas.openxmlformats.org/officeDocument/2006/relationships/vmlDrawing" Target="../drawings/vmlDrawing41.vml"/><Relationship Id="rId8" Type="http://schemas.openxmlformats.org/officeDocument/2006/relationships/slideLayout" Target="../slideLayouts/slideLayout2.xml"/><Relationship Id="rId7" Type="http://schemas.openxmlformats.org/officeDocument/2006/relationships/image" Target="../media/image194.emf"/><Relationship Id="rId6" Type="http://schemas.openxmlformats.org/officeDocument/2006/relationships/oleObject" Target="../embeddings/oleObject127.bin"/><Relationship Id="rId5" Type="http://schemas.openxmlformats.org/officeDocument/2006/relationships/image" Target="../media/image193.emf"/><Relationship Id="rId4" Type="http://schemas.openxmlformats.org/officeDocument/2006/relationships/oleObject" Target="../embeddings/oleObject126.bin"/><Relationship Id="rId3" Type="http://schemas.openxmlformats.org/officeDocument/2006/relationships/image" Target="../media/image192.emf"/><Relationship Id="rId2" Type="http://schemas.openxmlformats.org/officeDocument/2006/relationships/oleObject" Target="../embeddings/oleObject125.bin"/><Relationship Id="rId1" Type="http://schemas.openxmlformats.org/officeDocument/2006/relationships/image" Target="../media/image191.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4" Type="http://schemas.openxmlformats.org/officeDocument/2006/relationships/vmlDrawing" Target="../drawings/vmlDrawing42.vml"/><Relationship Id="rId3" Type="http://schemas.openxmlformats.org/officeDocument/2006/relationships/slideLayout" Target="../slideLayouts/slideLayout2.xml"/><Relationship Id="rId2" Type="http://schemas.openxmlformats.org/officeDocument/2006/relationships/image" Target="../media/image196.emf"/><Relationship Id="rId1" Type="http://schemas.openxmlformats.org/officeDocument/2006/relationships/oleObject" Target="../embeddings/oleObject128.bin"/></Relationships>
</file>

<file path=ppt/slides/_rels/slide117.xml.rels><?xml version="1.0" encoding="UTF-8" standalone="yes"?>
<Relationships xmlns="http://schemas.openxmlformats.org/package/2006/relationships"><Relationship Id="rId6" Type="http://schemas.openxmlformats.org/officeDocument/2006/relationships/vmlDrawing" Target="../drawings/vmlDrawing43.vml"/><Relationship Id="rId5" Type="http://schemas.openxmlformats.org/officeDocument/2006/relationships/slideLayout" Target="../slideLayouts/slideLayout2.xml"/><Relationship Id="rId4" Type="http://schemas.openxmlformats.org/officeDocument/2006/relationships/image" Target="../media/image198.emf"/><Relationship Id="rId3" Type="http://schemas.openxmlformats.org/officeDocument/2006/relationships/oleObject" Target="../embeddings/oleObject130.bin"/><Relationship Id="rId2" Type="http://schemas.openxmlformats.org/officeDocument/2006/relationships/image" Target="../media/image197.emf"/><Relationship Id="rId1" Type="http://schemas.openxmlformats.org/officeDocument/2006/relationships/oleObject" Target="../embeddings/oleObject129.bin"/></Relationships>
</file>

<file path=ppt/slides/_rels/slide1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02.png"/><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customXml" Target="../ink/ink2.xml"/><Relationship Id="rId3" Type="http://schemas.openxmlformats.org/officeDocument/2006/relationships/image" Target="../media/image199.png"/><Relationship Id="rId2" Type="http://schemas.openxmlformats.org/officeDocument/2006/relationships/customXml" Target="../ink/ink1.xml"/><Relationship Id="rId1" Type="http://schemas.openxmlformats.org/officeDocument/2006/relationships/image" Target="../media/image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15.emf"/><Relationship Id="rId7" Type="http://schemas.openxmlformats.org/officeDocument/2006/relationships/oleObject" Target="../embeddings/oleObject4.bin"/><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image" Target="../media/image13.emf"/><Relationship Id="rId3" Type="http://schemas.openxmlformats.org/officeDocument/2006/relationships/oleObject" Target="../embeddings/oleObject2.bin"/><Relationship Id="rId2" Type="http://schemas.openxmlformats.org/officeDocument/2006/relationships/image" Target="../media/image12.emf"/><Relationship Id="rId12" Type="http://schemas.openxmlformats.org/officeDocument/2006/relationships/vmlDrawing" Target="../drawings/vmlDrawing1.vml"/><Relationship Id="rId11" Type="http://schemas.openxmlformats.org/officeDocument/2006/relationships/slideLayout" Target="../slideLayouts/slideLayout2.xml"/><Relationship Id="rId10" Type="http://schemas.openxmlformats.org/officeDocument/2006/relationships/image" Target="../media/image16.png"/><Relationship Id="rId1"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9" Type="http://schemas.openxmlformats.org/officeDocument/2006/relationships/image" Target="../media/image2.jpeg"/><Relationship Id="rId8" Type="http://schemas.openxmlformats.org/officeDocument/2006/relationships/image" Target="../media/image206.emf"/><Relationship Id="rId7" Type="http://schemas.openxmlformats.org/officeDocument/2006/relationships/oleObject" Target="../embeddings/oleObject134.bin"/><Relationship Id="rId6" Type="http://schemas.openxmlformats.org/officeDocument/2006/relationships/image" Target="../media/image205.emf"/><Relationship Id="rId5" Type="http://schemas.openxmlformats.org/officeDocument/2006/relationships/oleObject" Target="../embeddings/oleObject133.bin"/><Relationship Id="rId4" Type="http://schemas.openxmlformats.org/officeDocument/2006/relationships/image" Target="../media/image204.emf"/><Relationship Id="rId3" Type="http://schemas.openxmlformats.org/officeDocument/2006/relationships/oleObject" Target="../embeddings/oleObject132.bin"/><Relationship Id="rId2" Type="http://schemas.openxmlformats.org/officeDocument/2006/relationships/image" Target="../media/image203.emf"/><Relationship Id="rId11" Type="http://schemas.openxmlformats.org/officeDocument/2006/relationships/vmlDrawing" Target="../drawings/vmlDrawing44.vml"/><Relationship Id="rId10" Type="http://schemas.openxmlformats.org/officeDocument/2006/relationships/slideLayout" Target="../slideLayouts/slideLayout2.xml"/><Relationship Id="rId1" Type="http://schemas.openxmlformats.org/officeDocument/2006/relationships/oleObject" Target="../embeddings/oleObject131.bin"/></Relationships>
</file>

<file path=ppt/slides/_rels/slide121.xml.rels><?xml version="1.0" encoding="UTF-8" standalone="yes"?>
<Relationships xmlns="http://schemas.openxmlformats.org/package/2006/relationships"><Relationship Id="rId9" Type="http://schemas.openxmlformats.org/officeDocument/2006/relationships/oleObject" Target="../embeddings/oleObject139.bin"/><Relationship Id="rId8" Type="http://schemas.openxmlformats.org/officeDocument/2006/relationships/image" Target="../media/image210.emf"/><Relationship Id="rId7" Type="http://schemas.openxmlformats.org/officeDocument/2006/relationships/oleObject" Target="../embeddings/oleObject138.bin"/><Relationship Id="rId6" Type="http://schemas.openxmlformats.org/officeDocument/2006/relationships/image" Target="../media/image209.emf"/><Relationship Id="rId5" Type="http://schemas.openxmlformats.org/officeDocument/2006/relationships/oleObject" Target="../embeddings/oleObject137.bin"/><Relationship Id="rId4" Type="http://schemas.openxmlformats.org/officeDocument/2006/relationships/image" Target="../media/image208.emf"/><Relationship Id="rId3" Type="http://schemas.openxmlformats.org/officeDocument/2006/relationships/oleObject" Target="../embeddings/oleObject136.bin"/><Relationship Id="rId2" Type="http://schemas.openxmlformats.org/officeDocument/2006/relationships/image" Target="../media/image207.emf"/><Relationship Id="rId15" Type="http://schemas.openxmlformats.org/officeDocument/2006/relationships/vmlDrawing" Target="../drawings/vmlDrawing45.vml"/><Relationship Id="rId14" Type="http://schemas.openxmlformats.org/officeDocument/2006/relationships/slideLayout" Target="../slideLayouts/slideLayout2.xml"/><Relationship Id="rId13" Type="http://schemas.openxmlformats.org/officeDocument/2006/relationships/image" Target="../media/image213.emf"/><Relationship Id="rId12" Type="http://schemas.openxmlformats.org/officeDocument/2006/relationships/image" Target="../media/image212.emf"/><Relationship Id="rId11" Type="http://schemas.openxmlformats.org/officeDocument/2006/relationships/oleObject" Target="../embeddings/oleObject140.bin"/><Relationship Id="rId10" Type="http://schemas.openxmlformats.org/officeDocument/2006/relationships/image" Target="../media/image211.emf"/><Relationship Id="rId1" Type="http://schemas.openxmlformats.org/officeDocument/2006/relationships/oleObject" Target="../embeddings/oleObject135.bin"/></Relationships>
</file>

<file path=ppt/slides/_rels/slide122.xml.rels><?xml version="1.0" encoding="UTF-8" standalone="yes"?>
<Relationships xmlns="http://schemas.openxmlformats.org/package/2006/relationships"><Relationship Id="rId9" Type="http://schemas.openxmlformats.org/officeDocument/2006/relationships/oleObject" Target="../embeddings/oleObject145.bin"/><Relationship Id="rId8" Type="http://schemas.openxmlformats.org/officeDocument/2006/relationships/image" Target="../media/image217.emf"/><Relationship Id="rId7" Type="http://schemas.openxmlformats.org/officeDocument/2006/relationships/oleObject" Target="../embeddings/oleObject144.bin"/><Relationship Id="rId6" Type="http://schemas.openxmlformats.org/officeDocument/2006/relationships/image" Target="../media/image216.emf"/><Relationship Id="rId5" Type="http://schemas.openxmlformats.org/officeDocument/2006/relationships/oleObject" Target="../embeddings/oleObject143.bin"/><Relationship Id="rId4" Type="http://schemas.openxmlformats.org/officeDocument/2006/relationships/image" Target="../media/image215.emf"/><Relationship Id="rId3" Type="http://schemas.openxmlformats.org/officeDocument/2006/relationships/oleObject" Target="../embeddings/oleObject142.bin"/><Relationship Id="rId2" Type="http://schemas.openxmlformats.org/officeDocument/2006/relationships/image" Target="../media/image214.emf"/><Relationship Id="rId16" Type="http://schemas.openxmlformats.org/officeDocument/2006/relationships/vmlDrawing" Target="../drawings/vmlDrawing46.vml"/><Relationship Id="rId15" Type="http://schemas.openxmlformats.org/officeDocument/2006/relationships/slideLayout" Target="../slideLayouts/slideLayout2.xml"/><Relationship Id="rId14" Type="http://schemas.openxmlformats.org/officeDocument/2006/relationships/image" Target="../media/image213.emf"/><Relationship Id="rId13" Type="http://schemas.openxmlformats.org/officeDocument/2006/relationships/image" Target="../media/image220.png"/><Relationship Id="rId12" Type="http://schemas.openxmlformats.org/officeDocument/2006/relationships/image" Target="../media/image219.emf"/><Relationship Id="rId11" Type="http://schemas.openxmlformats.org/officeDocument/2006/relationships/oleObject" Target="../embeddings/oleObject146.bin"/><Relationship Id="rId10" Type="http://schemas.openxmlformats.org/officeDocument/2006/relationships/image" Target="../media/image218.emf"/><Relationship Id="rId1" Type="http://schemas.openxmlformats.org/officeDocument/2006/relationships/oleObject" Target="../embeddings/oleObject141.bin"/></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4.xml.rels><?xml version="1.0" encoding="UTF-8" standalone="yes"?>
<Relationships xmlns="http://schemas.openxmlformats.org/package/2006/relationships"><Relationship Id="rId6" Type="http://schemas.openxmlformats.org/officeDocument/2006/relationships/vmlDrawing" Target="../drawings/vmlDrawing47.vml"/><Relationship Id="rId5" Type="http://schemas.openxmlformats.org/officeDocument/2006/relationships/slideLayout" Target="../slideLayouts/slideLayout2.xml"/><Relationship Id="rId4" Type="http://schemas.openxmlformats.org/officeDocument/2006/relationships/image" Target="../media/image64.png"/><Relationship Id="rId3" Type="http://schemas.openxmlformats.org/officeDocument/2006/relationships/image" Target="../media/image65.png"/><Relationship Id="rId2" Type="http://schemas.openxmlformats.org/officeDocument/2006/relationships/image" Target="../media/image221.emf"/><Relationship Id="rId1" Type="http://schemas.openxmlformats.org/officeDocument/2006/relationships/oleObject" Target="../embeddings/oleObject147.bin"/></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image" Target="../media/image222.png"/></Relationships>
</file>

<file path=ppt/slides/_rels/slide1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image" Target="../media/image225.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8.xml.rels><?xml version="1.0" encoding="UTF-8" standalone="yes"?>
<Relationships xmlns="http://schemas.openxmlformats.org/package/2006/relationships"><Relationship Id="rId9" Type="http://schemas.openxmlformats.org/officeDocument/2006/relationships/oleObject" Target="../embeddings/oleObject152.bin"/><Relationship Id="rId8" Type="http://schemas.openxmlformats.org/officeDocument/2006/relationships/image" Target="../media/image231.emf"/><Relationship Id="rId7" Type="http://schemas.openxmlformats.org/officeDocument/2006/relationships/oleObject" Target="../embeddings/oleObject151.bin"/><Relationship Id="rId6" Type="http://schemas.openxmlformats.org/officeDocument/2006/relationships/image" Target="../media/image230.emf"/><Relationship Id="rId5" Type="http://schemas.openxmlformats.org/officeDocument/2006/relationships/oleObject" Target="../embeddings/oleObject150.bin"/><Relationship Id="rId4" Type="http://schemas.openxmlformats.org/officeDocument/2006/relationships/image" Target="../media/image229.emf"/><Relationship Id="rId3" Type="http://schemas.openxmlformats.org/officeDocument/2006/relationships/oleObject" Target="../embeddings/oleObject149.bin"/><Relationship Id="rId2" Type="http://schemas.openxmlformats.org/officeDocument/2006/relationships/image" Target="../media/image228.emf"/><Relationship Id="rId15" Type="http://schemas.openxmlformats.org/officeDocument/2006/relationships/vmlDrawing" Target="../drawings/vmlDrawing48.vml"/><Relationship Id="rId14" Type="http://schemas.openxmlformats.org/officeDocument/2006/relationships/slideLayout" Target="../slideLayouts/slideLayout2.xml"/><Relationship Id="rId13" Type="http://schemas.openxmlformats.org/officeDocument/2006/relationships/image" Target="../media/image234.png"/><Relationship Id="rId12" Type="http://schemas.openxmlformats.org/officeDocument/2006/relationships/image" Target="../media/image233.emf"/><Relationship Id="rId11" Type="http://schemas.openxmlformats.org/officeDocument/2006/relationships/oleObject" Target="../embeddings/oleObject153.bin"/><Relationship Id="rId10" Type="http://schemas.openxmlformats.org/officeDocument/2006/relationships/image" Target="../media/image232.emf"/><Relationship Id="rId1" Type="http://schemas.openxmlformats.org/officeDocument/2006/relationships/oleObject" Target="../embeddings/oleObject148.bin"/></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5.png"/></Relationships>
</file>

<file path=ppt/slides/_rels/slide1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20.emf"/><Relationship Id="rId7" Type="http://schemas.openxmlformats.org/officeDocument/2006/relationships/oleObject" Target="../embeddings/oleObject8.bin"/><Relationship Id="rId6" Type="http://schemas.openxmlformats.org/officeDocument/2006/relationships/image" Target="../media/image19.emf"/><Relationship Id="rId5" Type="http://schemas.openxmlformats.org/officeDocument/2006/relationships/oleObject" Target="../embeddings/oleObject7.bin"/><Relationship Id="rId4" Type="http://schemas.openxmlformats.org/officeDocument/2006/relationships/image" Target="../media/image18.emf"/><Relationship Id="rId3" Type="http://schemas.openxmlformats.org/officeDocument/2006/relationships/oleObject" Target="../embeddings/oleObject6.bin"/><Relationship Id="rId2" Type="http://schemas.openxmlformats.org/officeDocument/2006/relationships/image" Target="../media/image17.emf"/><Relationship Id="rId12" Type="http://schemas.openxmlformats.org/officeDocument/2006/relationships/vmlDrawing" Target="../drawings/vmlDrawing2.vml"/><Relationship Id="rId11" Type="http://schemas.openxmlformats.org/officeDocument/2006/relationships/slideLayout" Target="../slideLayouts/slideLayout2.xml"/><Relationship Id="rId10" Type="http://schemas.openxmlformats.org/officeDocument/2006/relationships/image" Target="../media/image21.png"/><Relationship Id="rId1" Type="http://schemas.openxmlformats.org/officeDocument/2006/relationships/oleObject" Target="../embeddings/oleObject5.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39.png"/><Relationship Id="rId7" Type="http://schemas.openxmlformats.org/officeDocument/2006/relationships/image" Target="../media/image2.jpeg"/><Relationship Id="rId6" Type="http://schemas.openxmlformats.org/officeDocument/2006/relationships/image" Target="../media/image238.emf"/><Relationship Id="rId5" Type="http://schemas.openxmlformats.org/officeDocument/2006/relationships/oleObject" Target="../embeddings/oleObject156.bin"/><Relationship Id="rId4" Type="http://schemas.openxmlformats.org/officeDocument/2006/relationships/image" Target="../media/image237.emf"/><Relationship Id="rId3" Type="http://schemas.openxmlformats.org/officeDocument/2006/relationships/oleObject" Target="../embeddings/oleObject155.bin"/><Relationship Id="rId2" Type="http://schemas.openxmlformats.org/officeDocument/2006/relationships/image" Target="../media/image236.emf"/><Relationship Id="rId10" Type="http://schemas.openxmlformats.org/officeDocument/2006/relationships/vmlDrawing" Target="../drawings/vmlDrawing49.vml"/><Relationship Id="rId1" Type="http://schemas.openxmlformats.org/officeDocument/2006/relationships/oleObject" Target="../embeddings/oleObject154.bin"/></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3.emf"/><Relationship Id="rId7" Type="http://schemas.openxmlformats.org/officeDocument/2006/relationships/oleObject" Target="../embeddings/oleObject160.bin"/><Relationship Id="rId6" Type="http://schemas.openxmlformats.org/officeDocument/2006/relationships/image" Target="../media/image242.emf"/><Relationship Id="rId5" Type="http://schemas.openxmlformats.org/officeDocument/2006/relationships/oleObject" Target="../embeddings/oleObject159.bin"/><Relationship Id="rId4" Type="http://schemas.openxmlformats.org/officeDocument/2006/relationships/image" Target="../media/image241.emf"/><Relationship Id="rId3" Type="http://schemas.openxmlformats.org/officeDocument/2006/relationships/oleObject" Target="../embeddings/oleObject158.bin"/><Relationship Id="rId2" Type="http://schemas.openxmlformats.org/officeDocument/2006/relationships/image" Target="../media/image240.emf"/><Relationship Id="rId10" Type="http://schemas.openxmlformats.org/officeDocument/2006/relationships/vmlDrawing" Target="../drawings/vmlDrawing50.vml"/><Relationship Id="rId1" Type="http://schemas.openxmlformats.org/officeDocument/2006/relationships/oleObject" Target="../embeddings/oleObject157.bin"/></Relationships>
</file>

<file path=ppt/slides/_rels/slide134.xml.rels><?xml version="1.0" encoding="UTF-8" standalone="yes"?>
<Relationships xmlns="http://schemas.openxmlformats.org/package/2006/relationships"><Relationship Id="rId6" Type="http://schemas.openxmlformats.org/officeDocument/2006/relationships/vmlDrawing" Target="../drawings/vmlDrawing51.vml"/><Relationship Id="rId5" Type="http://schemas.openxmlformats.org/officeDocument/2006/relationships/slideLayout" Target="../slideLayouts/slideLayout2.xml"/><Relationship Id="rId4" Type="http://schemas.openxmlformats.org/officeDocument/2006/relationships/image" Target="../media/image245.png"/><Relationship Id="rId3" Type="http://schemas.openxmlformats.org/officeDocument/2006/relationships/image" Target="../media/image244.emf"/><Relationship Id="rId2" Type="http://schemas.openxmlformats.org/officeDocument/2006/relationships/oleObject" Target="../embeddings/oleObject161.bin"/><Relationship Id="rId1" Type="http://schemas.openxmlformats.org/officeDocument/2006/relationships/image" Target="../media/image6.png"/></Relationships>
</file>

<file path=ppt/slides/_rels/slide135.xml.rels><?xml version="1.0" encoding="UTF-8" standalone="yes"?>
<Relationships xmlns="http://schemas.openxmlformats.org/package/2006/relationships"><Relationship Id="rId9" Type="http://schemas.openxmlformats.org/officeDocument/2006/relationships/image" Target="../media/image244.emf"/><Relationship Id="rId8" Type="http://schemas.openxmlformats.org/officeDocument/2006/relationships/oleObject" Target="../embeddings/oleObject165.bin"/><Relationship Id="rId7" Type="http://schemas.openxmlformats.org/officeDocument/2006/relationships/image" Target="../media/image248.emf"/><Relationship Id="rId6" Type="http://schemas.openxmlformats.org/officeDocument/2006/relationships/oleObject" Target="../embeddings/oleObject164.bin"/><Relationship Id="rId5" Type="http://schemas.openxmlformats.org/officeDocument/2006/relationships/image" Target="../media/image2.jpeg"/><Relationship Id="rId4" Type="http://schemas.openxmlformats.org/officeDocument/2006/relationships/image" Target="../media/image247.emf"/><Relationship Id="rId3" Type="http://schemas.openxmlformats.org/officeDocument/2006/relationships/oleObject" Target="../embeddings/oleObject163.bin"/><Relationship Id="rId2" Type="http://schemas.openxmlformats.org/officeDocument/2006/relationships/image" Target="../media/image246.emf"/><Relationship Id="rId19" Type="http://schemas.openxmlformats.org/officeDocument/2006/relationships/vmlDrawing" Target="../drawings/vmlDrawing52.vml"/><Relationship Id="rId18" Type="http://schemas.openxmlformats.org/officeDocument/2006/relationships/slideLayout" Target="../slideLayouts/slideLayout2.xml"/><Relationship Id="rId17" Type="http://schemas.openxmlformats.org/officeDocument/2006/relationships/image" Target="../media/image252.emf"/><Relationship Id="rId16" Type="http://schemas.openxmlformats.org/officeDocument/2006/relationships/oleObject" Target="../embeddings/oleObject169.bin"/><Relationship Id="rId15" Type="http://schemas.openxmlformats.org/officeDocument/2006/relationships/image" Target="../media/image251.emf"/><Relationship Id="rId14" Type="http://schemas.openxmlformats.org/officeDocument/2006/relationships/oleObject" Target="../embeddings/oleObject168.bin"/><Relationship Id="rId13" Type="http://schemas.openxmlformats.org/officeDocument/2006/relationships/image" Target="../media/image250.emf"/><Relationship Id="rId12" Type="http://schemas.openxmlformats.org/officeDocument/2006/relationships/oleObject" Target="../embeddings/oleObject167.bin"/><Relationship Id="rId11" Type="http://schemas.openxmlformats.org/officeDocument/2006/relationships/image" Target="../media/image249.emf"/><Relationship Id="rId10" Type="http://schemas.openxmlformats.org/officeDocument/2006/relationships/oleObject" Target="../embeddings/oleObject166.bin"/><Relationship Id="rId1" Type="http://schemas.openxmlformats.org/officeDocument/2006/relationships/oleObject" Target="../embeddings/oleObject162.bin"/></Relationships>
</file>

<file path=ppt/slides/_rels/slide136.xml.rels><?xml version="1.0" encoding="UTF-8" standalone="yes"?>
<Relationships xmlns="http://schemas.openxmlformats.org/package/2006/relationships"><Relationship Id="rId4" Type="http://schemas.openxmlformats.org/officeDocument/2006/relationships/vmlDrawing" Target="../drawings/vmlDrawing53.vml"/><Relationship Id="rId3" Type="http://schemas.openxmlformats.org/officeDocument/2006/relationships/slideLayout" Target="../slideLayouts/slideLayout2.xml"/><Relationship Id="rId2" Type="http://schemas.openxmlformats.org/officeDocument/2006/relationships/image" Target="../media/image253.emf"/><Relationship Id="rId1" Type="http://schemas.openxmlformats.org/officeDocument/2006/relationships/oleObject" Target="../embeddings/oleObject170.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2.png"/></Relationships>
</file>

<file path=ppt/slides/_rels/slide140.xml.rels><?xml version="1.0" encoding="UTF-8" standalone="yes"?>
<Relationships xmlns="http://schemas.openxmlformats.org/package/2006/relationships"><Relationship Id="rId9" Type="http://schemas.openxmlformats.org/officeDocument/2006/relationships/oleObject" Target="../embeddings/oleObject175.bin"/><Relationship Id="rId8" Type="http://schemas.openxmlformats.org/officeDocument/2006/relationships/image" Target="../media/image257.emf"/><Relationship Id="rId7" Type="http://schemas.openxmlformats.org/officeDocument/2006/relationships/oleObject" Target="../embeddings/oleObject174.bin"/><Relationship Id="rId6" Type="http://schemas.openxmlformats.org/officeDocument/2006/relationships/image" Target="../media/image256.emf"/><Relationship Id="rId5" Type="http://schemas.openxmlformats.org/officeDocument/2006/relationships/oleObject" Target="../embeddings/oleObject173.bin"/><Relationship Id="rId4" Type="http://schemas.openxmlformats.org/officeDocument/2006/relationships/image" Target="../media/image255.emf"/><Relationship Id="rId3" Type="http://schemas.openxmlformats.org/officeDocument/2006/relationships/oleObject" Target="../embeddings/oleObject172.bin"/><Relationship Id="rId2" Type="http://schemas.openxmlformats.org/officeDocument/2006/relationships/image" Target="../media/image254.emf"/><Relationship Id="rId17" Type="http://schemas.openxmlformats.org/officeDocument/2006/relationships/vmlDrawing" Target="../drawings/vmlDrawing54.vml"/><Relationship Id="rId16" Type="http://schemas.openxmlformats.org/officeDocument/2006/relationships/slideLayout" Target="../slideLayouts/slideLayout2.xml"/><Relationship Id="rId15" Type="http://schemas.openxmlformats.org/officeDocument/2006/relationships/image" Target="../media/image260.wmf"/><Relationship Id="rId14" Type="http://schemas.openxmlformats.org/officeDocument/2006/relationships/oleObject" Target="../embeddings/oleObject177.bin"/><Relationship Id="rId13" Type="http://schemas.openxmlformats.org/officeDocument/2006/relationships/image" Target="../media/image6.png"/><Relationship Id="rId12" Type="http://schemas.openxmlformats.org/officeDocument/2006/relationships/image" Target="../media/image259.emf"/><Relationship Id="rId11" Type="http://schemas.openxmlformats.org/officeDocument/2006/relationships/oleObject" Target="../embeddings/oleObject176.bin"/><Relationship Id="rId10" Type="http://schemas.openxmlformats.org/officeDocument/2006/relationships/image" Target="../media/image258.emf"/><Relationship Id="rId1" Type="http://schemas.openxmlformats.org/officeDocument/2006/relationships/oleObject" Target="../embeddings/oleObject171.bin"/></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2.xml.rels><?xml version="1.0" encoding="UTF-8" standalone="yes"?>
<Relationships xmlns="http://schemas.openxmlformats.org/package/2006/relationships"><Relationship Id="rId4" Type="http://schemas.openxmlformats.org/officeDocument/2006/relationships/vmlDrawing" Target="../drawings/vmlDrawing55.vml"/><Relationship Id="rId3" Type="http://schemas.openxmlformats.org/officeDocument/2006/relationships/slideLayout" Target="../slideLayouts/slideLayout2.xml"/><Relationship Id="rId2" Type="http://schemas.openxmlformats.org/officeDocument/2006/relationships/image" Target="../media/image261.emf"/><Relationship Id="rId1" Type="http://schemas.openxmlformats.org/officeDocument/2006/relationships/oleObject" Target="../embeddings/oleObject178.bin"/></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5.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27.emf"/><Relationship Id="rId7" Type="http://schemas.openxmlformats.org/officeDocument/2006/relationships/oleObject" Target="../embeddings/oleObject12.bin"/><Relationship Id="rId6" Type="http://schemas.openxmlformats.org/officeDocument/2006/relationships/image" Target="../media/image26.emf"/><Relationship Id="rId5" Type="http://schemas.openxmlformats.org/officeDocument/2006/relationships/oleObject" Target="../embeddings/oleObject11.bin"/><Relationship Id="rId4" Type="http://schemas.openxmlformats.org/officeDocument/2006/relationships/image" Target="../media/image25.emf"/><Relationship Id="rId3" Type="http://schemas.openxmlformats.org/officeDocument/2006/relationships/oleObject" Target="../embeddings/oleObject10.bin"/><Relationship Id="rId2" Type="http://schemas.openxmlformats.org/officeDocument/2006/relationships/image" Target="../media/image24.emf"/><Relationship Id="rId14" Type="http://schemas.openxmlformats.org/officeDocument/2006/relationships/vmlDrawing" Target="../drawings/vmlDrawing3.vml"/><Relationship Id="rId13" Type="http://schemas.openxmlformats.org/officeDocument/2006/relationships/slideLayout" Target="../slideLayouts/slideLayout2.xml"/><Relationship Id="rId12" Type="http://schemas.openxmlformats.org/officeDocument/2006/relationships/image" Target="../media/image29.emf"/><Relationship Id="rId11" Type="http://schemas.openxmlformats.org/officeDocument/2006/relationships/oleObject" Target="../embeddings/oleObject14.bin"/><Relationship Id="rId10" Type="http://schemas.openxmlformats.org/officeDocument/2006/relationships/image" Target="../media/image28.emf"/><Relationship Id="rId1"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9" Type="http://schemas.openxmlformats.org/officeDocument/2006/relationships/image" Target="../media/image33.emf"/><Relationship Id="rId8" Type="http://schemas.openxmlformats.org/officeDocument/2006/relationships/oleObject" Target="../embeddings/oleObject18.bin"/><Relationship Id="rId7" Type="http://schemas.openxmlformats.org/officeDocument/2006/relationships/image" Target="../media/image2.jpeg"/><Relationship Id="rId6" Type="http://schemas.openxmlformats.org/officeDocument/2006/relationships/image" Target="../media/image32.emf"/><Relationship Id="rId5" Type="http://schemas.openxmlformats.org/officeDocument/2006/relationships/oleObject" Target="../embeddings/oleObject17.bin"/><Relationship Id="rId4" Type="http://schemas.openxmlformats.org/officeDocument/2006/relationships/image" Target="../media/image31.emf"/><Relationship Id="rId3" Type="http://schemas.openxmlformats.org/officeDocument/2006/relationships/oleObject" Target="../embeddings/oleObject16.bin"/><Relationship Id="rId2" Type="http://schemas.openxmlformats.org/officeDocument/2006/relationships/image" Target="../media/image30.emf"/><Relationship Id="rId15" Type="http://schemas.openxmlformats.org/officeDocument/2006/relationships/vmlDrawing" Target="../drawings/vmlDrawing4.vml"/><Relationship Id="rId14" Type="http://schemas.openxmlformats.org/officeDocument/2006/relationships/slideLayout" Target="../slideLayouts/slideLayout2.xml"/><Relationship Id="rId13" Type="http://schemas.openxmlformats.org/officeDocument/2006/relationships/image" Target="../media/image35.emf"/><Relationship Id="rId12" Type="http://schemas.openxmlformats.org/officeDocument/2006/relationships/oleObject" Target="../embeddings/oleObject20.bin"/><Relationship Id="rId11" Type="http://schemas.openxmlformats.org/officeDocument/2006/relationships/image" Target="../media/image34.emf"/><Relationship Id="rId10" Type="http://schemas.openxmlformats.org/officeDocument/2006/relationships/oleObject" Target="../embeddings/oleObject19.bin"/><Relationship Id="rId1"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36.emf"/><Relationship Id="rId1"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oleObject" Target="../embeddings/oleObject22.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27.bin"/><Relationship Id="rId8" Type="http://schemas.openxmlformats.org/officeDocument/2006/relationships/image" Target="../media/image45.emf"/><Relationship Id="rId7" Type="http://schemas.openxmlformats.org/officeDocument/2006/relationships/oleObject" Target="../embeddings/oleObject26.bin"/><Relationship Id="rId6" Type="http://schemas.openxmlformats.org/officeDocument/2006/relationships/image" Target="../media/image44.emf"/><Relationship Id="rId5" Type="http://schemas.openxmlformats.org/officeDocument/2006/relationships/oleObject" Target="../embeddings/oleObject25.bin"/><Relationship Id="rId4" Type="http://schemas.openxmlformats.org/officeDocument/2006/relationships/image" Target="../media/image43.emf"/><Relationship Id="rId3" Type="http://schemas.openxmlformats.org/officeDocument/2006/relationships/oleObject" Target="../embeddings/oleObject24.bin"/><Relationship Id="rId2" Type="http://schemas.openxmlformats.org/officeDocument/2006/relationships/image" Target="../media/image42.emf"/><Relationship Id="rId18" Type="http://schemas.openxmlformats.org/officeDocument/2006/relationships/vmlDrawing" Target="../drawings/vmlDrawing7.vml"/><Relationship Id="rId17" Type="http://schemas.openxmlformats.org/officeDocument/2006/relationships/slideLayout" Target="../slideLayouts/slideLayout2.xml"/><Relationship Id="rId16" Type="http://schemas.openxmlformats.org/officeDocument/2006/relationships/image" Target="../media/image49.emf"/><Relationship Id="rId15" Type="http://schemas.openxmlformats.org/officeDocument/2006/relationships/oleObject" Target="../embeddings/oleObject30.bin"/><Relationship Id="rId14" Type="http://schemas.openxmlformats.org/officeDocument/2006/relationships/image" Target="../media/image48.emf"/><Relationship Id="rId13" Type="http://schemas.openxmlformats.org/officeDocument/2006/relationships/oleObject" Target="../embeddings/oleObject29.bin"/><Relationship Id="rId12" Type="http://schemas.openxmlformats.org/officeDocument/2006/relationships/image" Target="../media/image47.emf"/><Relationship Id="rId11" Type="http://schemas.openxmlformats.org/officeDocument/2006/relationships/oleObject" Target="../embeddings/oleObject28.bin"/><Relationship Id="rId10" Type="http://schemas.openxmlformats.org/officeDocument/2006/relationships/image" Target="../media/image46.emf"/><Relationship Id="rId1" Type="http://schemas.openxmlformats.org/officeDocument/2006/relationships/oleObject" Target="../embeddings/oleObject23.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0.emf"/><Relationship Id="rId1" Type="http://schemas.openxmlformats.org/officeDocument/2006/relationships/oleObject" Target="../embeddings/oleObject31.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oleObject" Target="../embeddings/oleObject34.bin"/><Relationship Id="rId4" Type="http://schemas.openxmlformats.org/officeDocument/2006/relationships/image" Target="../media/image53.emf"/><Relationship Id="rId3" Type="http://schemas.openxmlformats.org/officeDocument/2006/relationships/oleObject" Target="../embeddings/oleObject33.bin"/><Relationship Id="rId2" Type="http://schemas.openxmlformats.org/officeDocument/2006/relationships/image" Target="../media/image52.emf"/><Relationship Id="rId1" Type="http://schemas.openxmlformats.org/officeDocument/2006/relationships/oleObject" Target="../embeddings/oleObject32.bin"/></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image" Target="../media/image2.jpeg"/><Relationship Id="rId6" Type="http://schemas.openxmlformats.org/officeDocument/2006/relationships/image" Target="../media/image57.emf"/><Relationship Id="rId5" Type="http://schemas.openxmlformats.org/officeDocument/2006/relationships/oleObject" Target="../embeddings/oleObject37.bin"/><Relationship Id="rId4" Type="http://schemas.openxmlformats.org/officeDocument/2006/relationships/image" Target="../media/image56.emf"/><Relationship Id="rId3" Type="http://schemas.openxmlformats.org/officeDocument/2006/relationships/oleObject" Target="../embeddings/oleObject36.bin"/><Relationship Id="rId2" Type="http://schemas.openxmlformats.org/officeDocument/2006/relationships/image" Target="../media/image55.emf"/><Relationship Id="rId10" Type="http://schemas.openxmlformats.org/officeDocument/2006/relationships/vmlDrawing" Target="../drawings/vmlDrawing10.vml"/><Relationship Id="rId1" Type="http://schemas.openxmlformats.org/officeDocument/2006/relationships/oleObject" Target="../embeddings/oleObject35.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42.bin"/><Relationship Id="rId8" Type="http://schemas.openxmlformats.org/officeDocument/2006/relationships/image" Target="../media/image62.emf"/><Relationship Id="rId7" Type="http://schemas.openxmlformats.org/officeDocument/2006/relationships/oleObject" Target="../embeddings/oleObject41.bin"/><Relationship Id="rId6" Type="http://schemas.openxmlformats.org/officeDocument/2006/relationships/image" Target="../media/image61.emf"/><Relationship Id="rId5" Type="http://schemas.openxmlformats.org/officeDocument/2006/relationships/oleObject" Target="../embeddings/oleObject40.bin"/><Relationship Id="rId4" Type="http://schemas.openxmlformats.org/officeDocument/2006/relationships/image" Target="../media/image60.emf"/><Relationship Id="rId3" Type="http://schemas.openxmlformats.org/officeDocument/2006/relationships/oleObject" Target="../embeddings/oleObject39.bin"/><Relationship Id="rId2" Type="http://schemas.openxmlformats.org/officeDocument/2006/relationships/image" Target="../media/image59.emf"/><Relationship Id="rId14" Type="http://schemas.openxmlformats.org/officeDocument/2006/relationships/vmlDrawing" Target="../drawings/vmlDrawing11.vml"/><Relationship Id="rId13" Type="http://schemas.openxmlformats.org/officeDocument/2006/relationships/slideLayout" Target="../slideLayouts/slideLayout2.xml"/><Relationship Id="rId12" Type="http://schemas.openxmlformats.org/officeDocument/2006/relationships/image" Target="../media/image58.png"/><Relationship Id="rId11" Type="http://schemas.openxmlformats.org/officeDocument/2006/relationships/image" Target="../media/image64.png"/><Relationship Id="rId10" Type="http://schemas.openxmlformats.org/officeDocument/2006/relationships/image" Target="../media/image63.emf"/><Relationship Id="rId1" Type="http://schemas.openxmlformats.org/officeDocument/2006/relationships/oleObject" Target="../embeddings/oleObject38.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image" Target="../media/image65.png"/><Relationship Id="rId6" Type="http://schemas.openxmlformats.org/officeDocument/2006/relationships/image" Target="../media/image68.emf"/><Relationship Id="rId5" Type="http://schemas.openxmlformats.org/officeDocument/2006/relationships/oleObject" Target="../embeddings/oleObject45.bin"/><Relationship Id="rId4" Type="http://schemas.openxmlformats.org/officeDocument/2006/relationships/image" Target="../media/image67.emf"/><Relationship Id="rId3" Type="http://schemas.openxmlformats.org/officeDocument/2006/relationships/oleObject" Target="../embeddings/oleObject44.bin"/><Relationship Id="rId2" Type="http://schemas.openxmlformats.org/officeDocument/2006/relationships/image" Target="../media/image66.emf"/><Relationship Id="rId1" Type="http://schemas.openxmlformats.org/officeDocument/2006/relationships/oleObject" Target="../embeddings/oleObject43.bin"/></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2.emf"/><Relationship Id="rId7" Type="http://schemas.openxmlformats.org/officeDocument/2006/relationships/oleObject" Target="../embeddings/oleObject49.bin"/><Relationship Id="rId6" Type="http://schemas.openxmlformats.org/officeDocument/2006/relationships/image" Target="../media/image71.emf"/><Relationship Id="rId5" Type="http://schemas.openxmlformats.org/officeDocument/2006/relationships/oleObject" Target="../embeddings/oleObject48.bin"/><Relationship Id="rId4" Type="http://schemas.openxmlformats.org/officeDocument/2006/relationships/image" Target="../media/image70.emf"/><Relationship Id="rId3" Type="http://schemas.openxmlformats.org/officeDocument/2006/relationships/oleObject" Target="../embeddings/oleObject47.bin"/><Relationship Id="rId2" Type="http://schemas.openxmlformats.org/officeDocument/2006/relationships/image" Target="../media/image69.emf"/><Relationship Id="rId10" Type="http://schemas.openxmlformats.org/officeDocument/2006/relationships/vmlDrawing" Target="../drawings/vmlDrawing13.vml"/><Relationship Id="rId1" Type="http://schemas.openxmlformats.org/officeDocument/2006/relationships/oleObject" Target="../embeddings/oleObject46.bin"/></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54.bin"/><Relationship Id="rId8" Type="http://schemas.openxmlformats.org/officeDocument/2006/relationships/image" Target="../media/image76.emf"/><Relationship Id="rId7" Type="http://schemas.openxmlformats.org/officeDocument/2006/relationships/oleObject" Target="../embeddings/oleObject53.bin"/><Relationship Id="rId6" Type="http://schemas.openxmlformats.org/officeDocument/2006/relationships/image" Target="../media/image75.emf"/><Relationship Id="rId5" Type="http://schemas.openxmlformats.org/officeDocument/2006/relationships/oleObject" Target="../embeddings/oleObject52.bin"/><Relationship Id="rId4" Type="http://schemas.openxmlformats.org/officeDocument/2006/relationships/image" Target="../media/image74.emf"/><Relationship Id="rId3" Type="http://schemas.openxmlformats.org/officeDocument/2006/relationships/oleObject" Target="../embeddings/oleObject51.bin"/><Relationship Id="rId2" Type="http://schemas.openxmlformats.org/officeDocument/2006/relationships/image" Target="../media/image73.emf"/><Relationship Id="rId15" Type="http://schemas.openxmlformats.org/officeDocument/2006/relationships/vmlDrawing" Target="../drawings/vmlDrawing14.vml"/><Relationship Id="rId14" Type="http://schemas.openxmlformats.org/officeDocument/2006/relationships/slideLayout" Target="../slideLayouts/slideLayout2.xml"/><Relationship Id="rId13" Type="http://schemas.openxmlformats.org/officeDocument/2006/relationships/image" Target="../media/image79.png"/><Relationship Id="rId12" Type="http://schemas.openxmlformats.org/officeDocument/2006/relationships/image" Target="../media/image78.emf"/><Relationship Id="rId11" Type="http://schemas.openxmlformats.org/officeDocument/2006/relationships/oleObject" Target="../embeddings/oleObject55.bin"/><Relationship Id="rId10" Type="http://schemas.openxmlformats.org/officeDocument/2006/relationships/image" Target="../media/image77.emf"/><Relationship Id="rId1" Type="http://schemas.openxmlformats.org/officeDocument/2006/relationships/oleObject" Target="../embeddings/oleObject50.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82.emf"/><Relationship Id="rId2" Type="http://schemas.openxmlformats.org/officeDocument/2006/relationships/oleObject" Target="../embeddings/oleObject56.bin"/><Relationship Id="rId1" Type="http://schemas.openxmlformats.org/officeDocument/2006/relationships/image" Target="../media/image81.jpeg"/></Relationships>
</file>

<file path=ppt/slides/_rels/slide41.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4.emf"/><Relationship Id="rId3" Type="http://schemas.openxmlformats.org/officeDocument/2006/relationships/oleObject" Target="../embeddings/oleObject58.bin"/><Relationship Id="rId2" Type="http://schemas.openxmlformats.org/officeDocument/2006/relationships/image" Target="../media/image83.emf"/><Relationship Id="rId1" Type="http://schemas.openxmlformats.org/officeDocument/2006/relationships/oleObject" Target="../embeddings/oleObject57.bin"/></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89.emf"/><Relationship Id="rId1" Type="http://schemas.openxmlformats.org/officeDocument/2006/relationships/oleObject" Target="../embeddings/oleObject59.bin"/></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2.xml"/><Relationship Id="rId4" Type="http://schemas.openxmlformats.org/officeDocument/2006/relationships/image" Target="../media/image90.emf"/><Relationship Id="rId3" Type="http://schemas.openxmlformats.org/officeDocument/2006/relationships/oleObject" Target="../embeddings/oleObject61.bin"/><Relationship Id="rId2" Type="http://schemas.openxmlformats.org/officeDocument/2006/relationships/image" Target="../media/image89.emf"/><Relationship Id="rId1" Type="http://schemas.openxmlformats.org/officeDocument/2006/relationships/oleObject" Target="../embeddings/oleObject60.bin"/></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emf"/><Relationship Id="rId1" Type="http://schemas.openxmlformats.org/officeDocument/2006/relationships/oleObject" Target="../embeddings/oleObject62.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90.emf"/><Relationship Id="rId3" Type="http://schemas.openxmlformats.org/officeDocument/2006/relationships/oleObject" Target="../embeddings/oleObject64.bin"/><Relationship Id="rId2" Type="http://schemas.openxmlformats.org/officeDocument/2006/relationships/image" Target="../media/image92.emf"/><Relationship Id="rId1" Type="http://schemas.openxmlformats.org/officeDocument/2006/relationships/oleObject" Target="../embeddings/oleObject63.bin"/></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93.emf"/><Relationship Id="rId1" Type="http://schemas.openxmlformats.org/officeDocument/2006/relationships/oleObject" Target="../embeddings/oleObject65.bin"/></Relationships>
</file>

<file path=ppt/slides/_rels/slide5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97.emf"/><Relationship Id="rId7" Type="http://schemas.openxmlformats.org/officeDocument/2006/relationships/oleObject" Target="../embeddings/oleObject69.bin"/><Relationship Id="rId6" Type="http://schemas.openxmlformats.org/officeDocument/2006/relationships/image" Target="../media/image96.emf"/><Relationship Id="rId5" Type="http://schemas.openxmlformats.org/officeDocument/2006/relationships/oleObject" Target="../embeddings/oleObject68.bin"/><Relationship Id="rId4" Type="http://schemas.openxmlformats.org/officeDocument/2006/relationships/image" Target="../media/image95.emf"/><Relationship Id="rId3" Type="http://schemas.openxmlformats.org/officeDocument/2006/relationships/oleObject" Target="../embeddings/oleObject67.bin"/><Relationship Id="rId2" Type="http://schemas.openxmlformats.org/officeDocument/2006/relationships/image" Target="../media/image94.emf"/><Relationship Id="rId12" Type="http://schemas.openxmlformats.org/officeDocument/2006/relationships/vmlDrawing" Target="../drawings/vmlDrawing22.vml"/><Relationship Id="rId11" Type="http://schemas.openxmlformats.org/officeDocument/2006/relationships/slideLayout" Target="../slideLayouts/slideLayout2.xml"/><Relationship Id="rId10" Type="http://schemas.openxmlformats.org/officeDocument/2006/relationships/image" Target="../media/image98.emf"/><Relationship Id="rId1" Type="http://schemas.openxmlformats.org/officeDocument/2006/relationships/oleObject" Target="../embeddings/oleObject66.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74.bin"/><Relationship Id="rId8" Type="http://schemas.openxmlformats.org/officeDocument/2006/relationships/image" Target="../media/image102.emf"/><Relationship Id="rId7" Type="http://schemas.openxmlformats.org/officeDocument/2006/relationships/oleObject" Target="../embeddings/oleObject73.bin"/><Relationship Id="rId6" Type="http://schemas.openxmlformats.org/officeDocument/2006/relationships/image" Target="../media/image101.emf"/><Relationship Id="rId5" Type="http://schemas.openxmlformats.org/officeDocument/2006/relationships/oleObject" Target="../embeddings/oleObject72.bin"/><Relationship Id="rId4" Type="http://schemas.openxmlformats.org/officeDocument/2006/relationships/image" Target="../media/image100.emf"/><Relationship Id="rId3" Type="http://schemas.openxmlformats.org/officeDocument/2006/relationships/oleObject" Target="../embeddings/oleObject71.bin"/><Relationship Id="rId2" Type="http://schemas.openxmlformats.org/officeDocument/2006/relationships/image" Target="../media/image99.emf"/><Relationship Id="rId13" Type="http://schemas.openxmlformats.org/officeDocument/2006/relationships/vmlDrawing" Target="../drawings/vmlDrawing23.vml"/><Relationship Id="rId12" Type="http://schemas.openxmlformats.org/officeDocument/2006/relationships/slideLayout" Target="../slideLayouts/slideLayout2.xml"/><Relationship Id="rId11" Type="http://schemas.openxmlformats.org/officeDocument/2006/relationships/image" Target="../media/image104.png"/><Relationship Id="rId10" Type="http://schemas.openxmlformats.org/officeDocument/2006/relationships/image" Target="../media/image103.emf"/><Relationship Id="rId1" Type="http://schemas.openxmlformats.org/officeDocument/2006/relationships/oleObject" Target="../embeddings/oleObject70.bin"/></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emf"/><Relationship Id="rId1" Type="http://schemas.openxmlformats.org/officeDocument/2006/relationships/image" Target="../media/image10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07.png"/></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79.bin"/><Relationship Id="rId8" Type="http://schemas.openxmlformats.org/officeDocument/2006/relationships/image" Target="../media/image111.emf"/><Relationship Id="rId7" Type="http://schemas.openxmlformats.org/officeDocument/2006/relationships/oleObject" Target="../embeddings/oleObject78.bin"/><Relationship Id="rId6" Type="http://schemas.openxmlformats.org/officeDocument/2006/relationships/image" Target="../media/image110.emf"/><Relationship Id="rId5" Type="http://schemas.openxmlformats.org/officeDocument/2006/relationships/oleObject" Target="../embeddings/oleObject77.bin"/><Relationship Id="rId4" Type="http://schemas.openxmlformats.org/officeDocument/2006/relationships/image" Target="../media/image109.emf"/><Relationship Id="rId3" Type="http://schemas.openxmlformats.org/officeDocument/2006/relationships/oleObject" Target="../embeddings/oleObject76.bin"/><Relationship Id="rId2" Type="http://schemas.openxmlformats.org/officeDocument/2006/relationships/image" Target="../media/image108.emf"/><Relationship Id="rId12" Type="http://schemas.openxmlformats.org/officeDocument/2006/relationships/vmlDrawing" Target="../drawings/vmlDrawing24.vml"/><Relationship Id="rId11" Type="http://schemas.openxmlformats.org/officeDocument/2006/relationships/slideLayout" Target="../slideLayouts/slideLayout2.xml"/><Relationship Id="rId10" Type="http://schemas.openxmlformats.org/officeDocument/2006/relationships/image" Target="../media/image112.emf"/><Relationship Id="rId1" Type="http://schemas.openxmlformats.org/officeDocument/2006/relationships/oleObject" Target="../embeddings/oleObject75.bin"/></Relationships>
</file>

<file path=ppt/slides/_rels/slide62.xml.rels><?xml version="1.0" encoding="UTF-8" standalone="yes"?>
<Relationships xmlns="http://schemas.openxmlformats.org/package/2006/relationships"><Relationship Id="rId5" Type="http://schemas.openxmlformats.org/officeDocument/2006/relationships/vmlDrawing" Target="../drawings/vmlDrawing25.v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12.emf"/><Relationship Id="rId1" Type="http://schemas.openxmlformats.org/officeDocument/2006/relationships/oleObject" Target="../embeddings/oleObject80.bin"/></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emf"/><Relationship Id="rId1" Type="http://schemas.openxmlformats.org/officeDocument/2006/relationships/image" Target="../media/image2.jpeg"/></Relationships>
</file>

<file path=ppt/slides/_rels/slide64.xml.rels><?xml version="1.0" encoding="UTF-8" standalone="yes"?>
<Relationships xmlns="http://schemas.openxmlformats.org/package/2006/relationships"><Relationship Id="rId9" Type="http://schemas.openxmlformats.org/officeDocument/2006/relationships/image" Target="../media/image2.jpeg"/><Relationship Id="rId8" Type="http://schemas.openxmlformats.org/officeDocument/2006/relationships/image" Target="../media/image117.emf"/><Relationship Id="rId7" Type="http://schemas.openxmlformats.org/officeDocument/2006/relationships/oleObject" Target="../embeddings/oleObject84.bin"/><Relationship Id="rId6" Type="http://schemas.openxmlformats.org/officeDocument/2006/relationships/image" Target="../media/image116.emf"/><Relationship Id="rId5" Type="http://schemas.openxmlformats.org/officeDocument/2006/relationships/oleObject" Target="../embeddings/oleObject83.bin"/><Relationship Id="rId4" Type="http://schemas.openxmlformats.org/officeDocument/2006/relationships/image" Target="../media/image115.emf"/><Relationship Id="rId3" Type="http://schemas.openxmlformats.org/officeDocument/2006/relationships/oleObject" Target="../embeddings/oleObject82.bin"/><Relationship Id="rId2" Type="http://schemas.openxmlformats.org/officeDocument/2006/relationships/image" Target="../media/image114.emf"/><Relationship Id="rId12" Type="http://schemas.openxmlformats.org/officeDocument/2006/relationships/vmlDrawing" Target="../drawings/vmlDrawing26.vml"/><Relationship Id="rId11" Type="http://schemas.openxmlformats.org/officeDocument/2006/relationships/slideLayout" Target="../slideLayouts/slideLayout2.xml"/><Relationship Id="rId10" Type="http://schemas.openxmlformats.org/officeDocument/2006/relationships/image" Target="../media/image118.emf"/><Relationship Id="rId1" Type="http://schemas.openxmlformats.org/officeDocument/2006/relationships/oleObject" Target="../embeddings/oleObject81.bin"/></Relationships>
</file>

<file path=ppt/slides/_rels/slide65.xml.rels><?xml version="1.0" encoding="UTF-8" standalone="yes"?>
<Relationships xmlns="http://schemas.openxmlformats.org/package/2006/relationships"><Relationship Id="rId9" Type="http://schemas.openxmlformats.org/officeDocument/2006/relationships/image" Target="../media/image112.emf"/><Relationship Id="rId8" Type="http://schemas.openxmlformats.org/officeDocument/2006/relationships/oleObject" Target="../embeddings/oleObject88.bin"/><Relationship Id="rId7" Type="http://schemas.openxmlformats.org/officeDocument/2006/relationships/image" Target="../media/image2.jpeg"/><Relationship Id="rId6" Type="http://schemas.openxmlformats.org/officeDocument/2006/relationships/image" Target="../media/image121.emf"/><Relationship Id="rId5" Type="http://schemas.openxmlformats.org/officeDocument/2006/relationships/oleObject" Target="../embeddings/oleObject87.bin"/><Relationship Id="rId4" Type="http://schemas.openxmlformats.org/officeDocument/2006/relationships/image" Target="../media/image120.emf"/><Relationship Id="rId3" Type="http://schemas.openxmlformats.org/officeDocument/2006/relationships/oleObject" Target="../embeddings/oleObject86.bin"/><Relationship Id="rId2" Type="http://schemas.openxmlformats.org/officeDocument/2006/relationships/image" Target="../media/image119.emf"/><Relationship Id="rId11" Type="http://schemas.openxmlformats.org/officeDocument/2006/relationships/vmlDrawing" Target="../drawings/vmlDrawing27.vml"/><Relationship Id="rId10" Type="http://schemas.openxmlformats.org/officeDocument/2006/relationships/slideLayout" Target="../slideLayouts/slideLayout2.xml"/><Relationship Id="rId1" Type="http://schemas.openxmlformats.org/officeDocument/2006/relationships/oleObject" Target="../embeddings/oleObject85.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9" Type="http://schemas.openxmlformats.org/officeDocument/2006/relationships/image" Target="../media/image125.emf"/><Relationship Id="rId8" Type="http://schemas.openxmlformats.org/officeDocument/2006/relationships/oleObject" Target="../embeddings/oleObject92.bin"/><Relationship Id="rId7" Type="http://schemas.openxmlformats.org/officeDocument/2006/relationships/image" Target="../media/image2.jpeg"/><Relationship Id="rId6" Type="http://schemas.openxmlformats.org/officeDocument/2006/relationships/image" Target="../media/image124.emf"/><Relationship Id="rId5" Type="http://schemas.openxmlformats.org/officeDocument/2006/relationships/oleObject" Target="../embeddings/oleObject91.bin"/><Relationship Id="rId4" Type="http://schemas.openxmlformats.org/officeDocument/2006/relationships/image" Target="../media/image123.emf"/><Relationship Id="rId3" Type="http://schemas.openxmlformats.org/officeDocument/2006/relationships/oleObject" Target="../embeddings/oleObject90.bin"/><Relationship Id="rId2" Type="http://schemas.openxmlformats.org/officeDocument/2006/relationships/image" Target="../media/image122.emf"/><Relationship Id="rId13" Type="http://schemas.openxmlformats.org/officeDocument/2006/relationships/vmlDrawing" Target="../drawings/vmlDrawing28.vml"/><Relationship Id="rId12" Type="http://schemas.openxmlformats.org/officeDocument/2006/relationships/slideLayout" Target="../slideLayouts/slideLayout2.xml"/><Relationship Id="rId11" Type="http://schemas.openxmlformats.org/officeDocument/2006/relationships/image" Target="../media/image112.emf"/><Relationship Id="rId10" Type="http://schemas.openxmlformats.org/officeDocument/2006/relationships/oleObject" Target="../embeddings/oleObject93.bin"/><Relationship Id="rId1" Type="http://schemas.openxmlformats.org/officeDocument/2006/relationships/oleObject" Target="../embeddings/oleObject89.bin"/></Relationships>
</file>

<file path=ppt/slides/_rels/slide68.xml.rels><?xml version="1.0" encoding="UTF-8" standalone="yes"?>
<Relationships xmlns="http://schemas.openxmlformats.org/package/2006/relationships"><Relationship Id="rId9" Type="http://schemas.openxmlformats.org/officeDocument/2006/relationships/image" Target="../media/image129.emf"/><Relationship Id="rId8" Type="http://schemas.openxmlformats.org/officeDocument/2006/relationships/oleObject" Target="../embeddings/oleObject97.bin"/><Relationship Id="rId7" Type="http://schemas.openxmlformats.org/officeDocument/2006/relationships/image" Target="../media/image128.emf"/><Relationship Id="rId6" Type="http://schemas.openxmlformats.org/officeDocument/2006/relationships/oleObject" Target="../embeddings/oleObject96.bin"/><Relationship Id="rId5" Type="http://schemas.openxmlformats.org/officeDocument/2006/relationships/image" Target="../media/image127.emf"/><Relationship Id="rId4" Type="http://schemas.openxmlformats.org/officeDocument/2006/relationships/oleObject" Target="../embeddings/oleObject95.bin"/><Relationship Id="rId3" Type="http://schemas.openxmlformats.org/officeDocument/2006/relationships/image" Target="../media/image126.emf"/><Relationship Id="rId2" Type="http://schemas.openxmlformats.org/officeDocument/2006/relationships/oleObject" Target="../embeddings/oleObject94.bin"/><Relationship Id="rId19" Type="http://schemas.openxmlformats.org/officeDocument/2006/relationships/vmlDrawing" Target="../drawings/vmlDrawing29.vml"/><Relationship Id="rId18" Type="http://schemas.openxmlformats.org/officeDocument/2006/relationships/slideLayout" Target="../slideLayouts/slideLayout2.xml"/><Relationship Id="rId17" Type="http://schemas.openxmlformats.org/officeDocument/2006/relationships/image" Target="../media/image112.emf"/><Relationship Id="rId16" Type="http://schemas.openxmlformats.org/officeDocument/2006/relationships/oleObject" Target="../embeddings/oleObject101.bin"/><Relationship Id="rId15" Type="http://schemas.openxmlformats.org/officeDocument/2006/relationships/image" Target="../media/image132.emf"/><Relationship Id="rId14" Type="http://schemas.openxmlformats.org/officeDocument/2006/relationships/oleObject" Target="../embeddings/oleObject100.bin"/><Relationship Id="rId13" Type="http://schemas.openxmlformats.org/officeDocument/2006/relationships/image" Target="../media/image131.emf"/><Relationship Id="rId12" Type="http://schemas.openxmlformats.org/officeDocument/2006/relationships/oleObject" Target="../embeddings/oleObject99.bin"/><Relationship Id="rId11" Type="http://schemas.openxmlformats.org/officeDocument/2006/relationships/image" Target="../media/image130.emf"/><Relationship Id="rId10" Type="http://schemas.openxmlformats.org/officeDocument/2006/relationships/oleObject" Target="../embeddings/oleObject98.bin"/><Relationship Id="rId1" Type="http://schemas.openxmlformats.org/officeDocument/2006/relationships/image" Target="../media/image2.jpeg"/></Relationships>
</file>

<file path=ppt/slides/_rels/slide69.xml.rels><?xml version="1.0" encoding="UTF-8" standalone="yes"?>
<Relationships xmlns="http://schemas.openxmlformats.org/package/2006/relationships"><Relationship Id="rId9" Type="http://schemas.openxmlformats.org/officeDocument/2006/relationships/image" Target="../media/image137.emf"/><Relationship Id="rId8" Type="http://schemas.openxmlformats.org/officeDocument/2006/relationships/oleObject" Target="../embeddings/oleObject105.bin"/><Relationship Id="rId7" Type="http://schemas.openxmlformats.org/officeDocument/2006/relationships/image" Target="../media/image136.png"/><Relationship Id="rId6" Type="http://schemas.openxmlformats.org/officeDocument/2006/relationships/image" Target="../media/image135.emf"/><Relationship Id="rId5" Type="http://schemas.openxmlformats.org/officeDocument/2006/relationships/oleObject" Target="../embeddings/oleObject104.bin"/><Relationship Id="rId4" Type="http://schemas.openxmlformats.org/officeDocument/2006/relationships/image" Target="../media/image134.emf"/><Relationship Id="rId3" Type="http://schemas.openxmlformats.org/officeDocument/2006/relationships/oleObject" Target="../embeddings/oleObject103.bin"/><Relationship Id="rId2" Type="http://schemas.openxmlformats.org/officeDocument/2006/relationships/image" Target="../media/image133.emf"/><Relationship Id="rId11" Type="http://schemas.openxmlformats.org/officeDocument/2006/relationships/vmlDrawing" Target="../drawings/vmlDrawing30.vml"/><Relationship Id="rId10" Type="http://schemas.openxmlformats.org/officeDocument/2006/relationships/slideLayout" Target="../slideLayouts/slideLayout2.xml"/><Relationship Id="rId1" Type="http://schemas.openxmlformats.org/officeDocument/2006/relationships/oleObject" Target="../embeddings/oleObject10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jpeg"/><Relationship Id="rId1" Type="http://schemas.openxmlformats.org/officeDocument/2006/relationships/image" Target="../media/image143.jpe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jpeg"/><Relationship Id="rId1" Type="http://schemas.openxmlformats.org/officeDocument/2006/relationships/image" Target="../media/image145.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2.xml"/><Relationship Id="rId2" Type="http://schemas.openxmlformats.org/officeDocument/2006/relationships/image" Target="../media/image93.emf"/><Relationship Id="rId1" Type="http://schemas.openxmlformats.org/officeDocument/2006/relationships/oleObject" Target="../embeddings/oleObject106.bin"/></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151.emf"/><Relationship Id="rId7" Type="http://schemas.openxmlformats.org/officeDocument/2006/relationships/oleObject" Target="../embeddings/oleObject109.bin"/><Relationship Id="rId6" Type="http://schemas.openxmlformats.org/officeDocument/2006/relationships/image" Target="../media/image150.emf"/><Relationship Id="rId5" Type="http://schemas.openxmlformats.org/officeDocument/2006/relationships/oleObject" Target="../embeddings/oleObject108.bin"/><Relationship Id="rId4" Type="http://schemas.openxmlformats.org/officeDocument/2006/relationships/image" Target="../media/image149.png"/><Relationship Id="rId3" Type="http://schemas.openxmlformats.org/officeDocument/2006/relationships/image" Target="../media/image148.emf"/><Relationship Id="rId2" Type="http://schemas.openxmlformats.org/officeDocument/2006/relationships/oleObject" Target="../embeddings/oleObject107.bin"/><Relationship Id="rId12" Type="http://schemas.openxmlformats.org/officeDocument/2006/relationships/vmlDrawing" Target="../drawings/vmlDrawing32.vml"/><Relationship Id="rId11" Type="http://schemas.openxmlformats.org/officeDocument/2006/relationships/slideLayout" Target="../slideLayouts/slideLayout2.xml"/><Relationship Id="rId10" Type="http://schemas.openxmlformats.org/officeDocument/2006/relationships/image" Target="../media/image152.png"/><Relationship Id="rId1" Type="http://schemas.openxmlformats.org/officeDocument/2006/relationships/image" Target="../media/image2.jpeg"/></Relationships>
</file>

<file path=ppt/slides/_rels/slide82.xml.rels><?xml version="1.0" encoding="UTF-8" standalone="yes"?>
<Relationships xmlns="http://schemas.openxmlformats.org/package/2006/relationships"><Relationship Id="rId9" Type="http://schemas.openxmlformats.org/officeDocument/2006/relationships/image" Target="../media/image156.emf"/><Relationship Id="rId8" Type="http://schemas.openxmlformats.org/officeDocument/2006/relationships/oleObject" Target="../embeddings/oleObject112.bin"/><Relationship Id="rId7" Type="http://schemas.openxmlformats.org/officeDocument/2006/relationships/image" Target="../media/image155.emf"/><Relationship Id="rId6" Type="http://schemas.openxmlformats.org/officeDocument/2006/relationships/oleObject" Target="../embeddings/oleObject111.bin"/><Relationship Id="rId5" Type="http://schemas.openxmlformats.org/officeDocument/2006/relationships/image" Target="../media/image6.png"/><Relationship Id="rId4" Type="http://schemas.openxmlformats.org/officeDocument/2006/relationships/image" Target="../media/image154.png"/><Relationship Id="rId3" Type="http://schemas.openxmlformats.org/officeDocument/2006/relationships/image" Target="../media/image153.emf"/><Relationship Id="rId2" Type="http://schemas.openxmlformats.org/officeDocument/2006/relationships/oleObject" Target="../embeddings/oleObject110.bin"/><Relationship Id="rId12" Type="http://schemas.openxmlformats.org/officeDocument/2006/relationships/vmlDrawing" Target="../drawings/vmlDrawing33.vml"/><Relationship Id="rId11" Type="http://schemas.openxmlformats.org/officeDocument/2006/relationships/slideLayout" Target="../slideLayouts/slideLayout2.xml"/><Relationship Id="rId10" Type="http://schemas.openxmlformats.org/officeDocument/2006/relationships/image" Target="../media/image157.png"/><Relationship Id="rId1" Type="http://schemas.openxmlformats.org/officeDocument/2006/relationships/image" Target="../media/image2.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59.png"/><Relationship Id="rId1" Type="http://schemas.openxmlformats.org/officeDocument/2006/relationships/image" Target="../media/image15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png"/><Relationship Id="rId1" Type="http://schemas.openxmlformats.org/officeDocument/2006/relationships/image" Target="../media/image64.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3.png"/><Relationship Id="rId1" Type="http://schemas.openxmlformats.org/officeDocument/2006/relationships/image" Target="../media/image16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image" Target="../media/image165.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2.xml"/><Relationship Id="rId2" Type="http://schemas.openxmlformats.org/officeDocument/2006/relationships/image" Target="../media/image168.emf"/><Relationship Id="rId1" Type="http://schemas.openxmlformats.org/officeDocument/2006/relationships/oleObject" Target="../embeddings/oleObject113.bin"/></Relationships>
</file>

<file path=ppt/slides/_rels/slide98.xml.rels><?xml version="1.0" encoding="UTF-8" standalone="yes"?>
<Relationships xmlns="http://schemas.openxmlformats.org/package/2006/relationships"><Relationship Id="rId5" Type="http://schemas.openxmlformats.org/officeDocument/2006/relationships/vmlDrawing" Target="../drawings/vmlDrawing35.vml"/><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69.emf"/><Relationship Id="rId1" Type="http://schemas.openxmlformats.org/officeDocument/2006/relationships/oleObject" Target="../embeddings/oleObject114.bin"/></Relationships>
</file>

<file path=ppt/slides/_rels/slide99.xml.rels><?xml version="1.0" encoding="UTF-8" standalone="yes"?>
<Relationships xmlns="http://schemas.openxmlformats.org/package/2006/relationships"><Relationship Id="rId9" Type="http://schemas.openxmlformats.org/officeDocument/2006/relationships/vmlDrawing" Target="../drawings/vmlDrawing36.vml"/><Relationship Id="rId8" Type="http://schemas.openxmlformats.org/officeDocument/2006/relationships/slideLayout" Target="../slideLayouts/slideLayout2.xml"/><Relationship Id="rId7" Type="http://schemas.openxmlformats.org/officeDocument/2006/relationships/image" Target="../media/image172.emf"/><Relationship Id="rId6" Type="http://schemas.openxmlformats.org/officeDocument/2006/relationships/oleObject" Target="../embeddings/oleObject117.bin"/><Relationship Id="rId5" Type="http://schemas.openxmlformats.org/officeDocument/2006/relationships/image" Target="../media/image171.emf"/><Relationship Id="rId4" Type="http://schemas.openxmlformats.org/officeDocument/2006/relationships/oleObject" Target="../embeddings/oleObject116.bin"/><Relationship Id="rId3" Type="http://schemas.openxmlformats.org/officeDocument/2006/relationships/image" Target="../media/image170.emf"/><Relationship Id="rId2" Type="http://schemas.openxmlformats.org/officeDocument/2006/relationships/oleObject" Target="../embeddings/oleObject115.bin"/><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544513"/>
            <a:ext cx="9144000" cy="769937"/>
          </a:xfrm>
          <a:prstGeom prst="rect">
            <a:avLst/>
          </a:prstGeom>
          <a:noFill/>
          <a:ln>
            <a:noFill/>
          </a:ln>
          <a:effectLst>
            <a:prstShdw prst="shdw17" dist="17961" dir="2700000">
              <a:srgbClr val="0000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 typeface="Wingdings" panose="05000000000000000000" pitchFamily="2" charset="2"/>
              <a:buNone/>
            </a:pPr>
            <a:r>
              <a:rPr kumimoji="1" lang="zh-CN" altLang="en-US" sz="4400" b="1" dirty="0">
                <a:latin typeface="楷体" panose="02010609060101010101" pitchFamily="49" charset="-122"/>
                <a:ea typeface="楷体" panose="02010609060101010101" pitchFamily="49" charset="-122"/>
                <a:cs typeface="Calibri" panose="020F0502020204030204" pitchFamily="34" charset="0"/>
              </a:rPr>
              <a:t>第</a:t>
            </a:r>
            <a:r>
              <a:rPr kumimoji="1" lang="en-US" altLang="zh-CN" sz="4400" b="1">
                <a:latin typeface="楷体" panose="02010609060101010101" pitchFamily="49" charset="-122"/>
                <a:ea typeface="楷体" panose="02010609060101010101" pitchFamily="49" charset="-122"/>
                <a:cs typeface="Calibri" panose="020F0502020204030204" pitchFamily="34" charset="0"/>
              </a:rPr>
              <a:t>3</a:t>
            </a:r>
            <a:r>
              <a:rPr kumimoji="1" lang="zh-CN" altLang="en-US" sz="4400" b="1">
                <a:latin typeface="楷体" panose="02010609060101010101" pitchFamily="49" charset="-122"/>
                <a:ea typeface="楷体" panose="02010609060101010101" pitchFamily="49" charset="-122"/>
                <a:cs typeface="Calibri" panose="020F0502020204030204" pitchFamily="34" charset="0"/>
              </a:rPr>
              <a:t>章  </a:t>
            </a:r>
            <a:r>
              <a:rPr kumimoji="1" lang="zh-CN" altLang="en-US" sz="4400" b="1" dirty="0">
                <a:latin typeface="楷体" panose="02010609060101010101" pitchFamily="49" charset="-122"/>
                <a:ea typeface="楷体" panose="02010609060101010101" pitchFamily="49" charset="-122"/>
                <a:cs typeface="Calibri" panose="020F0502020204030204" pitchFamily="34" charset="0"/>
              </a:rPr>
              <a:t>电路分析法</a:t>
            </a:r>
            <a:endParaRPr kumimoji="1" lang="zh-CN" altLang="en-US" sz="4400" b="1" dirty="0">
              <a:latin typeface="楷体" panose="02010609060101010101" pitchFamily="49" charset="-122"/>
              <a:ea typeface="楷体" panose="02010609060101010101" pitchFamily="49" charset="-122"/>
              <a:cs typeface="Calibri" panose="020F0502020204030204" pitchFamily="34" charset="0"/>
            </a:endParaRPr>
          </a:p>
        </p:txBody>
      </p:sp>
      <p:sp>
        <p:nvSpPr>
          <p:cNvPr id="3" name="Text Box 3"/>
          <p:cNvSpPr txBox="1">
            <a:spLocks noChangeArrowheads="1"/>
          </p:cNvSpPr>
          <p:nvPr/>
        </p:nvSpPr>
        <p:spPr bwMode="auto">
          <a:xfrm>
            <a:off x="295008" y="3093240"/>
            <a:ext cx="4213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3.3 </a:t>
            </a:r>
            <a:r>
              <a:rPr kumimoji="1" lang="zh-CN" altLang="en-US" sz="2800" b="1" dirty="0">
                <a:solidFill>
                  <a:srgbClr val="FFFF00"/>
                </a:solidFill>
                <a:latin typeface="楷体_GB2312" pitchFamily="49" charset="-122"/>
                <a:ea typeface="楷体_GB2312" pitchFamily="49" charset="-122"/>
              </a:rPr>
              <a:t>节点电压法</a:t>
            </a:r>
            <a:endParaRPr kumimoji="1" lang="zh-CN" altLang="en-US" sz="2400" b="1" dirty="0">
              <a:solidFill>
                <a:srgbClr val="FFFF00"/>
              </a:solidFill>
              <a:latin typeface="楷体_GB2312" pitchFamily="49" charset="-122"/>
              <a:ea typeface="楷体_GB2312" pitchFamily="49" charset="-122"/>
            </a:endParaRPr>
          </a:p>
        </p:txBody>
      </p:sp>
      <p:sp>
        <p:nvSpPr>
          <p:cNvPr id="4" name="Text Box 3"/>
          <p:cNvSpPr txBox="1">
            <a:spLocks noChangeArrowheads="1"/>
          </p:cNvSpPr>
          <p:nvPr/>
        </p:nvSpPr>
        <p:spPr bwMode="auto">
          <a:xfrm>
            <a:off x="295008" y="3752367"/>
            <a:ext cx="50995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3.4 </a:t>
            </a:r>
            <a:r>
              <a:rPr kumimoji="1" lang="zh-CN" altLang="en-US" sz="2800" b="1" dirty="0">
                <a:solidFill>
                  <a:srgbClr val="FFFF00"/>
                </a:solidFill>
                <a:latin typeface="楷体_GB2312" pitchFamily="49" charset="-122"/>
                <a:ea typeface="楷体_GB2312" pitchFamily="49" charset="-122"/>
              </a:rPr>
              <a:t>节点电压法和非独立源</a:t>
            </a:r>
            <a:endParaRPr kumimoji="1" lang="zh-CN" altLang="en-US" sz="2400" b="1" dirty="0">
              <a:solidFill>
                <a:srgbClr val="FFFF00"/>
              </a:solidFill>
              <a:latin typeface="楷体_GB2312" pitchFamily="49" charset="-122"/>
              <a:ea typeface="楷体_GB2312" pitchFamily="49" charset="-122"/>
            </a:endParaRPr>
          </a:p>
        </p:txBody>
      </p:sp>
      <p:sp>
        <p:nvSpPr>
          <p:cNvPr id="5" name="Text Box 3"/>
          <p:cNvSpPr txBox="1">
            <a:spLocks noChangeArrowheads="1"/>
          </p:cNvSpPr>
          <p:nvPr/>
        </p:nvSpPr>
        <p:spPr bwMode="auto">
          <a:xfrm>
            <a:off x="295008" y="4411494"/>
            <a:ext cx="4262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3.5 </a:t>
            </a:r>
            <a:r>
              <a:rPr kumimoji="1" lang="zh-CN" altLang="en-US" sz="2800" b="1" dirty="0">
                <a:solidFill>
                  <a:srgbClr val="FFFF00"/>
                </a:solidFill>
                <a:latin typeface="楷体_GB2312" pitchFamily="49" charset="-122"/>
                <a:ea typeface="楷体_GB2312" pitchFamily="49" charset="-122"/>
              </a:rPr>
              <a:t>节点电压法的特例</a:t>
            </a:r>
            <a:endParaRPr kumimoji="1" lang="zh-CN" altLang="en-US" sz="2400" b="1" dirty="0">
              <a:solidFill>
                <a:srgbClr val="FFFF00"/>
              </a:solidFill>
              <a:latin typeface="楷体_GB2312" pitchFamily="49" charset="-122"/>
              <a:ea typeface="楷体_GB2312" pitchFamily="49" charset="-122"/>
            </a:endParaRPr>
          </a:p>
        </p:txBody>
      </p:sp>
      <p:sp>
        <p:nvSpPr>
          <p:cNvPr id="6" name="Text Box 3"/>
          <p:cNvSpPr txBox="1">
            <a:spLocks noChangeArrowheads="1"/>
          </p:cNvSpPr>
          <p:nvPr/>
        </p:nvSpPr>
        <p:spPr bwMode="auto">
          <a:xfrm>
            <a:off x="295008" y="5070621"/>
            <a:ext cx="4262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3.6 </a:t>
            </a:r>
            <a:r>
              <a:rPr kumimoji="1" lang="zh-CN" altLang="en-US" sz="2800" b="1" dirty="0">
                <a:solidFill>
                  <a:srgbClr val="FFFF00"/>
                </a:solidFill>
                <a:latin typeface="楷体_GB2312" pitchFamily="49" charset="-122"/>
                <a:ea typeface="楷体_GB2312" pitchFamily="49" charset="-122"/>
              </a:rPr>
              <a:t>网孔电流法</a:t>
            </a:r>
            <a:endParaRPr kumimoji="1" lang="zh-CN" altLang="en-US" sz="2400" b="1" dirty="0">
              <a:solidFill>
                <a:srgbClr val="FFFF00"/>
              </a:solidFill>
              <a:latin typeface="楷体_GB2312" pitchFamily="49" charset="-122"/>
              <a:ea typeface="楷体_GB2312" pitchFamily="49" charset="-122"/>
            </a:endParaRPr>
          </a:p>
        </p:txBody>
      </p:sp>
      <p:sp>
        <p:nvSpPr>
          <p:cNvPr id="7" name="Text Box 3"/>
          <p:cNvSpPr txBox="1">
            <a:spLocks noChangeArrowheads="1"/>
          </p:cNvSpPr>
          <p:nvPr/>
        </p:nvSpPr>
        <p:spPr bwMode="auto">
          <a:xfrm>
            <a:off x="270401" y="2446506"/>
            <a:ext cx="4262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3.2 </a:t>
            </a:r>
            <a:r>
              <a:rPr kumimoji="1" lang="zh-CN" altLang="en-US" sz="2800" b="1" dirty="0">
                <a:solidFill>
                  <a:srgbClr val="FFFF00"/>
                </a:solidFill>
                <a:latin typeface="楷体_GB2312" pitchFamily="49" charset="-122"/>
                <a:ea typeface="楷体_GB2312" pitchFamily="49" charset="-122"/>
              </a:rPr>
              <a:t>支路电流法</a:t>
            </a:r>
            <a:endParaRPr kumimoji="1" lang="zh-CN" altLang="en-US" sz="2400" b="1" dirty="0">
              <a:solidFill>
                <a:srgbClr val="FFFF00"/>
              </a:solidFill>
              <a:latin typeface="楷体_GB2312" pitchFamily="49" charset="-122"/>
              <a:ea typeface="楷体_GB2312" pitchFamily="49" charset="-122"/>
            </a:endParaRPr>
          </a:p>
        </p:txBody>
      </p:sp>
      <p:sp>
        <p:nvSpPr>
          <p:cNvPr id="8" name="Text Box 3"/>
          <p:cNvSpPr txBox="1">
            <a:spLocks noChangeArrowheads="1"/>
          </p:cNvSpPr>
          <p:nvPr/>
        </p:nvSpPr>
        <p:spPr bwMode="auto">
          <a:xfrm>
            <a:off x="4713710" y="1774986"/>
            <a:ext cx="4262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3.8 </a:t>
            </a:r>
            <a:r>
              <a:rPr kumimoji="1" lang="zh-CN" altLang="en-US" sz="2800" b="1" dirty="0">
                <a:solidFill>
                  <a:srgbClr val="FFFF00"/>
                </a:solidFill>
                <a:latin typeface="楷体_GB2312" pitchFamily="49" charset="-122"/>
                <a:ea typeface="楷体_GB2312" pitchFamily="49" charset="-122"/>
              </a:rPr>
              <a:t>超网孔超回路的概念</a:t>
            </a:r>
            <a:endParaRPr kumimoji="1" lang="zh-CN" altLang="en-US" sz="2400" b="1" dirty="0">
              <a:solidFill>
                <a:srgbClr val="FFFF00"/>
              </a:solidFill>
              <a:latin typeface="楷体_GB2312" pitchFamily="49" charset="-122"/>
              <a:ea typeface="楷体_GB2312" pitchFamily="49" charset="-122"/>
            </a:endParaRPr>
          </a:p>
        </p:txBody>
      </p:sp>
      <p:sp>
        <p:nvSpPr>
          <p:cNvPr id="9" name="Text Box 3"/>
          <p:cNvSpPr txBox="1">
            <a:spLocks noChangeArrowheads="1"/>
          </p:cNvSpPr>
          <p:nvPr/>
        </p:nvSpPr>
        <p:spPr bwMode="auto">
          <a:xfrm>
            <a:off x="4713710" y="2434113"/>
            <a:ext cx="4264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3.9 </a:t>
            </a:r>
            <a:r>
              <a:rPr kumimoji="1" lang="zh-CN" altLang="en-US" sz="2800" b="1" dirty="0">
                <a:solidFill>
                  <a:srgbClr val="FFFF00"/>
                </a:solidFill>
                <a:latin typeface="楷体_GB2312" pitchFamily="49" charset="-122"/>
                <a:ea typeface="楷体_GB2312" pitchFamily="49" charset="-122"/>
              </a:rPr>
              <a:t>电源变换</a:t>
            </a:r>
            <a:endParaRPr kumimoji="1" lang="zh-CN" altLang="en-US" sz="2400" b="1" dirty="0">
              <a:solidFill>
                <a:srgbClr val="FFFF00"/>
              </a:solidFill>
              <a:latin typeface="楷体_GB2312" pitchFamily="49" charset="-122"/>
              <a:ea typeface="楷体_GB2312" pitchFamily="49" charset="-122"/>
            </a:endParaRPr>
          </a:p>
        </p:txBody>
      </p:sp>
      <p:sp>
        <p:nvSpPr>
          <p:cNvPr id="10" name="Text Box 3"/>
          <p:cNvSpPr txBox="1">
            <a:spLocks noChangeArrowheads="1"/>
          </p:cNvSpPr>
          <p:nvPr/>
        </p:nvSpPr>
        <p:spPr bwMode="auto">
          <a:xfrm>
            <a:off x="4713710" y="3093240"/>
            <a:ext cx="4264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3.10 </a:t>
            </a:r>
            <a:r>
              <a:rPr kumimoji="1" lang="zh-CN" altLang="en-US" sz="2800" b="1" dirty="0">
                <a:solidFill>
                  <a:srgbClr val="FFFF00"/>
                </a:solidFill>
                <a:latin typeface="楷体_GB2312" pitchFamily="49" charset="-122"/>
                <a:ea typeface="楷体_GB2312" pitchFamily="49" charset="-122"/>
              </a:rPr>
              <a:t>戴维南诺顿等效电路</a:t>
            </a:r>
            <a:endParaRPr kumimoji="1" lang="zh-CN" altLang="en-US" sz="2800" b="1" dirty="0">
              <a:solidFill>
                <a:srgbClr val="FFFF00"/>
              </a:solidFill>
              <a:latin typeface="楷体_GB2312" pitchFamily="49" charset="-122"/>
              <a:ea typeface="楷体_GB2312" pitchFamily="49" charset="-122"/>
            </a:endParaRPr>
          </a:p>
        </p:txBody>
      </p:sp>
      <p:sp>
        <p:nvSpPr>
          <p:cNvPr id="11" name="Text Box 3"/>
          <p:cNvSpPr txBox="1">
            <a:spLocks noChangeArrowheads="1"/>
          </p:cNvSpPr>
          <p:nvPr/>
        </p:nvSpPr>
        <p:spPr bwMode="auto">
          <a:xfrm>
            <a:off x="309561" y="5726714"/>
            <a:ext cx="4262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3.7 </a:t>
            </a:r>
            <a:r>
              <a:rPr kumimoji="1" lang="zh-CN" altLang="en-US" sz="2800" b="1" dirty="0">
                <a:solidFill>
                  <a:srgbClr val="FFFF00"/>
                </a:solidFill>
                <a:latin typeface="楷体_GB2312" pitchFamily="49" charset="-122"/>
                <a:ea typeface="楷体_GB2312" pitchFamily="49" charset="-122"/>
              </a:rPr>
              <a:t>回路电流法</a:t>
            </a:r>
            <a:endParaRPr kumimoji="1" lang="zh-CN" altLang="en-US" sz="2400" b="1" dirty="0">
              <a:solidFill>
                <a:srgbClr val="FFFF00"/>
              </a:solidFill>
              <a:latin typeface="楷体_GB2312" pitchFamily="49" charset="-122"/>
              <a:ea typeface="楷体_GB2312" pitchFamily="49" charset="-122"/>
            </a:endParaRPr>
          </a:p>
        </p:txBody>
      </p:sp>
      <p:sp>
        <p:nvSpPr>
          <p:cNvPr id="12" name="Text Box 3"/>
          <p:cNvSpPr txBox="1">
            <a:spLocks noChangeArrowheads="1"/>
          </p:cNvSpPr>
          <p:nvPr/>
        </p:nvSpPr>
        <p:spPr bwMode="auto">
          <a:xfrm>
            <a:off x="4713710" y="3752367"/>
            <a:ext cx="4264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3.11 </a:t>
            </a:r>
            <a:r>
              <a:rPr kumimoji="1" lang="zh-CN" altLang="en-US" sz="2800" b="1" dirty="0">
                <a:solidFill>
                  <a:srgbClr val="FFFF00"/>
                </a:solidFill>
                <a:latin typeface="楷体_GB2312" pitchFamily="49" charset="-122"/>
                <a:ea typeface="楷体_GB2312" pitchFamily="49" charset="-122"/>
              </a:rPr>
              <a:t>最大功率传输</a:t>
            </a:r>
            <a:endParaRPr kumimoji="1" lang="zh-CN" altLang="en-US" sz="2800" b="1" dirty="0">
              <a:solidFill>
                <a:srgbClr val="FFFF00"/>
              </a:solidFill>
              <a:latin typeface="楷体_GB2312" pitchFamily="49" charset="-122"/>
              <a:ea typeface="楷体_GB2312" pitchFamily="49" charset="-122"/>
            </a:endParaRPr>
          </a:p>
        </p:txBody>
      </p:sp>
      <p:sp>
        <p:nvSpPr>
          <p:cNvPr id="13" name="Text Box 3"/>
          <p:cNvSpPr txBox="1">
            <a:spLocks noChangeArrowheads="1"/>
          </p:cNvSpPr>
          <p:nvPr/>
        </p:nvSpPr>
        <p:spPr bwMode="auto">
          <a:xfrm>
            <a:off x="4713710" y="4411494"/>
            <a:ext cx="4264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3.12 </a:t>
            </a:r>
            <a:r>
              <a:rPr kumimoji="1" lang="zh-CN" altLang="en-US" sz="2800" b="1" dirty="0">
                <a:solidFill>
                  <a:srgbClr val="FFFF00"/>
                </a:solidFill>
                <a:latin typeface="楷体_GB2312" pitchFamily="49" charset="-122"/>
                <a:ea typeface="楷体_GB2312" pitchFamily="49" charset="-122"/>
              </a:rPr>
              <a:t>叠加定理</a:t>
            </a:r>
            <a:endParaRPr kumimoji="1" lang="en-US" altLang="zh-CN" sz="2800" b="1" dirty="0">
              <a:solidFill>
                <a:srgbClr val="FFFF00"/>
              </a:solidFill>
              <a:latin typeface="楷体_GB2312" pitchFamily="49" charset="-122"/>
              <a:ea typeface="楷体_GB2312" pitchFamily="49" charset="-122"/>
            </a:endParaRPr>
          </a:p>
        </p:txBody>
      </p:sp>
      <p:sp>
        <p:nvSpPr>
          <p:cNvPr id="14" name="Text Box 3"/>
          <p:cNvSpPr txBox="1">
            <a:spLocks noChangeArrowheads="1"/>
          </p:cNvSpPr>
          <p:nvPr/>
        </p:nvSpPr>
        <p:spPr bwMode="auto">
          <a:xfrm>
            <a:off x="4713710" y="5070621"/>
            <a:ext cx="4264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3.13 </a:t>
            </a:r>
            <a:r>
              <a:rPr kumimoji="1" lang="zh-CN" altLang="en-US" sz="2800" b="1" dirty="0">
                <a:solidFill>
                  <a:srgbClr val="FFFF00"/>
                </a:solidFill>
                <a:latin typeface="楷体_GB2312" pitchFamily="49" charset="-122"/>
                <a:ea typeface="楷体_GB2312" pitchFamily="49" charset="-122"/>
              </a:rPr>
              <a:t>替代定理</a:t>
            </a:r>
            <a:endParaRPr kumimoji="1" lang="en-US" altLang="zh-CN" sz="2800" b="1" dirty="0">
              <a:solidFill>
                <a:srgbClr val="FFFF00"/>
              </a:solidFill>
              <a:latin typeface="楷体_GB2312" pitchFamily="49" charset="-122"/>
              <a:ea typeface="楷体_GB2312" pitchFamily="49" charset="-122"/>
            </a:endParaRPr>
          </a:p>
        </p:txBody>
      </p:sp>
      <p:sp>
        <p:nvSpPr>
          <p:cNvPr id="15" name="Text Box 3"/>
          <p:cNvSpPr txBox="1">
            <a:spLocks noChangeArrowheads="1"/>
          </p:cNvSpPr>
          <p:nvPr/>
        </p:nvSpPr>
        <p:spPr bwMode="auto">
          <a:xfrm>
            <a:off x="309562" y="1774986"/>
            <a:ext cx="16614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楷体_GB2312" pitchFamily="49" charset="-122"/>
                <a:ea typeface="楷体_GB2312" pitchFamily="49" charset="-122"/>
              </a:rPr>
              <a:t>3.1 </a:t>
            </a:r>
            <a:r>
              <a:rPr kumimoji="1" lang="zh-CN" altLang="en-US" sz="2800" b="1" dirty="0">
                <a:solidFill>
                  <a:srgbClr val="FFFF00"/>
                </a:solidFill>
                <a:latin typeface="楷体_GB2312" pitchFamily="49" charset="-122"/>
                <a:ea typeface="楷体_GB2312" pitchFamily="49" charset="-122"/>
              </a:rPr>
              <a:t>术语</a:t>
            </a:r>
            <a:endParaRPr kumimoji="1" lang="zh-CN" altLang="en-US" sz="2400" b="1" dirty="0">
              <a:solidFill>
                <a:srgbClr val="FFFF00"/>
              </a:solidFill>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3"/>
          <p:cNvGrpSpPr/>
          <p:nvPr/>
        </p:nvGrpSpPr>
        <p:grpSpPr bwMode="auto">
          <a:xfrm>
            <a:off x="751930" y="2608690"/>
            <a:ext cx="1925638" cy="2381250"/>
            <a:chOff x="488" y="705"/>
            <a:chExt cx="1213" cy="1500"/>
          </a:xfrm>
        </p:grpSpPr>
        <p:sp>
          <p:nvSpPr>
            <p:cNvPr id="14378" name="Text Box 6"/>
            <p:cNvSpPr txBox="1">
              <a:spLocks noChangeArrowheads="1"/>
            </p:cNvSpPr>
            <p:nvPr/>
          </p:nvSpPr>
          <p:spPr bwMode="auto">
            <a:xfrm>
              <a:off x="1579" y="1059"/>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endParaRPr kumimoji="1" lang="zh-CN" altLang="zh-CN" sz="2800" b="0">
                <a:solidFill>
                  <a:schemeClr val="tx1"/>
                </a:solidFill>
              </a:endParaRPr>
            </a:p>
          </p:txBody>
        </p:sp>
        <p:sp>
          <p:nvSpPr>
            <p:cNvPr id="14379" name="AutoShape 7"/>
            <p:cNvSpPr>
              <a:spLocks noChangeArrowheads="1"/>
            </p:cNvSpPr>
            <p:nvPr/>
          </p:nvSpPr>
          <p:spPr bwMode="auto">
            <a:xfrm>
              <a:off x="488" y="1053"/>
              <a:ext cx="1213" cy="1152"/>
            </a:xfrm>
            <a:prstGeom prst="diamond">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endParaRPr kumimoji="1" lang="zh-CN" altLang="zh-CN" sz="2800" b="0">
                <a:solidFill>
                  <a:schemeClr val="tx1"/>
                </a:solidFill>
              </a:endParaRPr>
            </a:p>
          </p:txBody>
        </p:sp>
        <p:sp>
          <p:nvSpPr>
            <p:cNvPr id="14380" name="Arc 8"/>
            <p:cNvSpPr/>
            <p:nvPr/>
          </p:nvSpPr>
          <p:spPr bwMode="auto">
            <a:xfrm>
              <a:off x="490" y="738"/>
              <a:ext cx="1211" cy="884"/>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lnTo>
                    <a:pt x="0" y="21600"/>
                  </a:lnTo>
                  <a:close/>
                </a:path>
              </a:pathLst>
            </a:cu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1" name="Line 9"/>
            <p:cNvSpPr>
              <a:spLocks noChangeShapeType="1"/>
            </p:cNvSpPr>
            <p:nvPr/>
          </p:nvSpPr>
          <p:spPr bwMode="auto">
            <a:xfrm>
              <a:off x="1104" y="1053"/>
              <a:ext cx="0" cy="115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2" name="Line 10"/>
            <p:cNvSpPr>
              <a:spLocks noChangeShapeType="1"/>
            </p:cNvSpPr>
            <p:nvPr/>
          </p:nvSpPr>
          <p:spPr bwMode="auto">
            <a:xfrm>
              <a:off x="490" y="1622"/>
              <a:ext cx="614" cy="58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3" name="Line 11"/>
            <p:cNvSpPr>
              <a:spLocks noChangeShapeType="1"/>
            </p:cNvSpPr>
            <p:nvPr/>
          </p:nvSpPr>
          <p:spPr bwMode="auto">
            <a:xfrm flipH="1">
              <a:off x="1104" y="1620"/>
              <a:ext cx="597" cy="58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4" name="Line 12"/>
            <p:cNvSpPr>
              <a:spLocks noChangeShapeType="1"/>
            </p:cNvSpPr>
            <p:nvPr/>
          </p:nvSpPr>
          <p:spPr bwMode="auto">
            <a:xfrm>
              <a:off x="1104" y="1092"/>
              <a:ext cx="0" cy="1113"/>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5" name="Line 13"/>
            <p:cNvSpPr>
              <a:spLocks noChangeShapeType="1"/>
            </p:cNvSpPr>
            <p:nvPr/>
          </p:nvSpPr>
          <p:spPr bwMode="auto">
            <a:xfrm>
              <a:off x="490" y="1622"/>
              <a:ext cx="614" cy="583"/>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6" name="Line 14"/>
            <p:cNvSpPr>
              <a:spLocks noChangeShapeType="1"/>
            </p:cNvSpPr>
            <p:nvPr/>
          </p:nvSpPr>
          <p:spPr bwMode="auto">
            <a:xfrm flipH="1">
              <a:off x="1104" y="1622"/>
              <a:ext cx="597" cy="583"/>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7" name="Text Box 15"/>
            <p:cNvSpPr txBox="1">
              <a:spLocks noChangeArrowheads="1"/>
            </p:cNvSpPr>
            <p:nvPr/>
          </p:nvSpPr>
          <p:spPr bwMode="auto">
            <a:xfrm>
              <a:off x="604" y="185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1</a:t>
              </a:r>
              <a:endParaRPr kumimoji="1" lang="en-US" altLang="zh-CN" sz="2800" b="0">
                <a:solidFill>
                  <a:schemeClr val="tx1"/>
                </a:solidFill>
              </a:endParaRPr>
            </a:p>
          </p:txBody>
        </p:sp>
        <p:sp>
          <p:nvSpPr>
            <p:cNvPr id="14388" name="Text Box 16"/>
            <p:cNvSpPr txBox="1">
              <a:spLocks noChangeArrowheads="1"/>
            </p:cNvSpPr>
            <p:nvPr/>
          </p:nvSpPr>
          <p:spPr bwMode="auto">
            <a:xfrm>
              <a:off x="1103" y="144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2</a:t>
              </a:r>
              <a:endParaRPr kumimoji="1" lang="en-US" altLang="zh-CN" sz="2800" b="0">
                <a:solidFill>
                  <a:schemeClr val="tx1"/>
                </a:solidFill>
              </a:endParaRPr>
            </a:p>
          </p:txBody>
        </p:sp>
        <p:sp>
          <p:nvSpPr>
            <p:cNvPr id="14389" name="Text Box 17"/>
            <p:cNvSpPr txBox="1">
              <a:spLocks noChangeArrowheads="1"/>
            </p:cNvSpPr>
            <p:nvPr/>
          </p:nvSpPr>
          <p:spPr bwMode="auto">
            <a:xfrm>
              <a:off x="1363" y="178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3</a:t>
              </a:r>
              <a:endParaRPr kumimoji="1" lang="en-US" altLang="zh-CN" sz="2800" b="0">
                <a:solidFill>
                  <a:schemeClr val="tx1"/>
                </a:solidFill>
              </a:endParaRPr>
            </a:p>
          </p:txBody>
        </p:sp>
        <p:sp>
          <p:nvSpPr>
            <p:cNvPr id="14390" name="Text Box 18"/>
            <p:cNvSpPr txBox="1">
              <a:spLocks noChangeArrowheads="1"/>
            </p:cNvSpPr>
            <p:nvPr/>
          </p:nvSpPr>
          <p:spPr bwMode="auto">
            <a:xfrm>
              <a:off x="673" y="102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dirty="0">
                  <a:solidFill>
                    <a:schemeClr val="tx1"/>
                  </a:solidFill>
                </a:rPr>
                <a:t>4</a:t>
              </a:r>
              <a:endParaRPr kumimoji="1" lang="en-US" altLang="zh-CN" sz="2800" b="0" dirty="0">
                <a:solidFill>
                  <a:schemeClr val="tx1"/>
                </a:solidFill>
              </a:endParaRPr>
            </a:p>
          </p:txBody>
        </p:sp>
        <p:sp>
          <p:nvSpPr>
            <p:cNvPr id="14391" name="Text Box 19"/>
            <p:cNvSpPr txBox="1">
              <a:spLocks noChangeArrowheads="1"/>
            </p:cNvSpPr>
            <p:nvPr/>
          </p:nvSpPr>
          <p:spPr bwMode="auto">
            <a:xfrm>
              <a:off x="1330" y="10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5</a:t>
              </a:r>
              <a:endParaRPr kumimoji="1" lang="en-US" altLang="zh-CN" sz="2800" b="0">
                <a:solidFill>
                  <a:schemeClr val="tx1"/>
                </a:solidFill>
              </a:endParaRPr>
            </a:p>
          </p:txBody>
        </p:sp>
        <p:sp>
          <p:nvSpPr>
            <p:cNvPr id="14392" name="Text Box 20"/>
            <p:cNvSpPr txBox="1">
              <a:spLocks noChangeArrowheads="1"/>
            </p:cNvSpPr>
            <p:nvPr/>
          </p:nvSpPr>
          <p:spPr bwMode="auto">
            <a:xfrm>
              <a:off x="1064" y="70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6</a:t>
              </a:r>
              <a:endParaRPr kumimoji="1" lang="en-US" altLang="zh-CN" sz="2800" b="0">
                <a:solidFill>
                  <a:schemeClr val="tx1"/>
                </a:solidFill>
              </a:endParaRPr>
            </a:p>
          </p:txBody>
        </p:sp>
      </p:grpSp>
      <p:grpSp>
        <p:nvGrpSpPr>
          <p:cNvPr id="3" name="Group 28"/>
          <p:cNvGrpSpPr/>
          <p:nvPr/>
        </p:nvGrpSpPr>
        <p:grpSpPr bwMode="auto">
          <a:xfrm>
            <a:off x="4456650" y="2515180"/>
            <a:ext cx="975231" cy="1060297"/>
            <a:chOff x="2634" y="821"/>
            <a:chExt cx="461" cy="459"/>
          </a:xfrm>
        </p:grpSpPr>
        <p:sp>
          <p:nvSpPr>
            <p:cNvPr id="14376" name="Line 29"/>
            <p:cNvSpPr>
              <a:spLocks noChangeShapeType="1"/>
            </p:cNvSpPr>
            <p:nvPr/>
          </p:nvSpPr>
          <p:spPr bwMode="auto">
            <a:xfrm>
              <a:off x="2634" y="821"/>
              <a:ext cx="461" cy="45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7" name="Text Box 30"/>
            <p:cNvSpPr txBox="1">
              <a:spLocks noChangeArrowheads="1"/>
            </p:cNvSpPr>
            <p:nvPr/>
          </p:nvSpPr>
          <p:spPr bwMode="auto">
            <a:xfrm>
              <a:off x="2874" y="830"/>
              <a:ext cx="171"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5</a:t>
              </a:r>
              <a:endParaRPr kumimoji="1" lang="en-US" altLang="zh-CN" sz="2800" b="0">
                <a:solidFill>
                  <a:schemeClr val="tx1"/>
                </a:solidFill>
              </a:endParaRPr>
            </a:p>
          </p:txBody>
        </p:sp>
      </p:grpSp>
      <p:grpSp>
        <p:nvGrpSpPr>
          <p:cNvPr id="4" name="Group 44"/>
          <p:cNvGrpSpPr/>
          <p:nvPr/>
        </p:nvGrpSpPr>
        <p:grpSpPr bwMode="auto">
          <a:xfrm>
            <a:off x="3568155" y="2515027"/>
            <a:ext cx="2133600" cy="2284413"/>
            <a:chOff x="2250" y="812"/>
            <a:chExt cx="1344" cy="1439"/>
          </a:xfrm>
        </p:grpSpPr>
        <p:sp>
          <p:nvSpPr>
            <p:cNvPr id="14369" name="Line 22"/>
            <p:cNvSpPr>
              <a:spLocks noChangeShapeType="1"/>
            </p:cNvSpPr>
            <p:nvPr/>
          </p:nvSpPr>
          <p:spPr bwMode="auto">
            <a:xfrm>
              <a:off x="2810" y="812"/>
              <a:ext cx="0" cy="1439"/>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0" name="Line 23"/>
            <p:cNvSpPr>
              <a:spLocks noChangeShapeType="1"/>
            </p:cNvSpPr>
            <p:nvPr/>
          </p:nvSpPr>
          <p:spPr bwMode="auto">
            <a:xfrm>
              <a:off x="2250" y="1480"/>
              <a:ext cx="560" cy="771"/>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1" name="Line 24"/>
            <p:cNvSpPr>
              <a:spLocks noChangeShapeType="1"/>
            </p:cNvSpPr>
            <p:nvPr/>
          </p:nvSpPr>
          <p:spPr bwMode="auto">
            <a:xfrm flipH="1">
              <a:off x="2810" y="1480"/>
              <a:ext cx="614" cy="771"/>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2" name="Text Box 25"/>
            <p:cNvSpPr txBox="1">
              <a:spLocks noChangeArrowheads="1"/>
            </p:cNvSpPr>
            <p:nvPr/>
          </p:nvSpPr>
          <p:spPr bwMode="auto">
            <a:xfrm>
              <a:off x="2328" y="172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1</a:t>
              </a:r>
              <a:endParaRPr kumimoji="1" lang="en-US" altLang="zh-CN" sz="2800" b="0">
                <a:solidFill>
                  <a:schemeClr val="tx1"/>
                </a:solidFill>
              </a:endParaRPr>
            </a:p>
          </p:txBody>
        </p:sp>
        <p:sp>
          <p:nvSpPr>
            <p:cNvPr id="14373" name="Text Box 26"/>
            <p:cNvSpPr txBox="1">
              <a:spLocks noChangeArrowheads="1"/>
            </p:cNvSpPr>
            <p:nvPr/>
          </p:nvSpPr>
          <p:spPr bwMode="auto">
            <a:xfrm>
              <a:off x="2769" y="124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2</a:t>
              </a:r>
              <a:endParaRPr kumimoji="1" lang="en-US" altLang="zh-CN" sz="2800" b="0">
                <a:solidFill>
                  <a:schemeClr val="tx1"/>
                </a:solidFill>
              </a:endParaRPr>
            </a:p>
          </p:txBody>
        </p:sp>
        <p:sp>
          <p:nvSpPr>
            <p:cNvPr id="14374" name="Text Box 27"/>
            <p:cNvSpPr txBox="1">
              <a:spLocks noChangeArrowheads="1"/>
            </p:cNvSpPr>
            <p:nvPr/>
          </p:nvSpPr>
          <p:spPr bwMode="auto">
            <a:xfrm>
              <a:off x="3144" y="176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3</a:t>
              </a:r>
              <a:endParaRPr kumimoji="1" lang="en-US" altLang="zh-CN" sz="2800" b="0">
                <a:solidFill>
                  <a:schemeClr val="tx1"/>
                </a:solidFill>
              </a:endParaRPr>
            </a:p>
          </p:txBody>
        </p:sp>
        <p:sp>
          <p:nvSpPr>
            <p:cNvPr id="14375" name="Text Box 31"/>
            <p:cNvSpPr txBox="1">
              <a:spLocks noChangeArrowheads="1"/>
            </p:cNvSpPr>
            <p:nvPr/>
          </p:nvSpPr>
          <p:spPr bwMode="auto">
            <a:xfrm>
              <a:off x="3478" y="1560"/>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endParaRPr kumimoji="1" lang="zh-CN" altLang="zh-CN" sz="2800" b="0">
                <a:solidFill>
                  <a:schemeClr val="tx1"/>
                </a:solidFill>
              </a:endParaRPr>
            </a:p>
          </p:txBody>
        </p:sp>
      </p:grpSp>
      <p:grpSp>
        <p:nvGrpSpPr>
          <p:cNvPr id="5" name="Group 66"/>
          <p:cNvGrpSpPr/>
          <p:nvPr/>
        </p:nvGrpSpPr>
        <p:grpSpPr bwMode="auto">
          <a:xfrm>
            <a:off x="6297068" y="2783315"/>
            <a:ext cx="1806575" cy="1982787"/>
            <a:chOff x="3969" y="981"/>
            <a:chExt cx="1138" cy="1249"/>
          </a:xfrm>
        </p:grpSpPr>
        <p:sp>
          <p:nvSpPr>
            <p:cNvPr id="14363" name="Line 33"/>
            <p:cNvSpPr>
              <a:spLocks noChangeShapeType="1"/>
            </p:cNvSpPr>
            <p:nvPr/>
          </p:nvSpPr>
          <p:spPr bwMode="auto">
            <a:xfrm>
              <a:off x="4618" y="981"/>
              <a:ext cx="0" cy="1249"/>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4" name="Line 34"/>
            <p:cNvSpPr>
              <a:spLocks noChangeShapeType="1"/>
            </p:cNvSpPr>
            <p:nvPr/>
          </p:nvSpPr>
          <p:spPr bwMode="auto">
            <a:xfrm>
              <a:off x="3969" y="1512"/>
              <a:ext cx="649" cy="718"/>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5" name="Line 35"/>
            <p:cNvSpPr>
              <a:spLocks noChangeShapeType="1"/>
            </p:cNvSpPr>
            <p:nvPr/>
          </p:nvSpPr>
          <p:spPr bwMode="auto">
            <a:xfrm flipH="1">
              <a:off x="4618" y="1449"/>
              <a:ext cx="489" cy="781"/>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6" name="Text Box 36"/>
            <p:cNvSpPr txBox="1">
              <a:spLocks noChangeArrowheads="1"/>
            </p:cNvSpPr>
            <p:nvPr/>
          </p:nvSpPr>
          <p:spPr bwMode="auto">
            <a:xfrm>
              <a:off x="4014" y="175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1</a:t>
              </a:r>
              <a:endParaRPr kumimoji="1" lang="en-US" altLang="zh-CN" sz="2800" b="0">
                <a:solidFill>
                  <a:schemeClr val="tx1"/>
                </a:solidFill>
              </a:endParaRPr>
            </a:p>
          </p:txBody>
        </p:sp>
        <p:sp>
          <p:nvSpPr>
            <p:cNvPr id="14367" name="Text Box 37"/>
            <p:cNvSpPr txBox="1">
              <a:spLocks noChangeArrowheads="1"/>
            </p:cNvSpPr>
            <p:nvPr/>
          </p:nvSpPr>
          <p:spPr bwMode="auto">
            <a:xfrm>
              <a:off x="4604" y="143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2</a:t>
              </a:r>
              <a:endParaRPr kumimoji="1" lang="en-US" altLang="zh-CN" sz="2800" b="0">
                <a:solidFill>
                  <a:schemeClr val="tx1"/>
                </a:solidFill>
              </a:endParaRPr>
            </a:p>
          </p:txBody>
        </p:sp>
        <p:sp>
          <p:nvSpPr>
            <p:cNvPr id="14368" name="Text Box 38"/>
            <p:cNvSpPr txBox="1">
              <a:spLocks noChangeArrowheads="1"/>
            </p:cNvSpPr>
            <p:nvPr/>
          </p:nvSpPr>
          <p:spPr bwMode="auto">
            <a:xfrm>
              <a:off x="4875" y="1661"/>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3</a:t>
              </a:r>
              <a:endParaRPr kumimoji="1" lang="en-US" altLang="zh-CN" sz="2800" b="0">
                <a:solidFill>
                  <a:schemeClr val="tx1"/>
                </a:solidFill>
              </a:endParaRPr>
            </a:p>
          </p:txBody>
        </p:sp>
      </p:grpSp>
      <p:grpSp>
        <p:nvGrpSpPr>
          <p:cNvPr id="6" name="Group 39"/>
          <p:cNvGrpSpPr/>
          <p:nvPr/>
        </p:nvGrpSpPr>
        <p:grpSpPr bwMode="auto">
          <a:xfrm>
            <a:off x="6297068" y="2351515"/>
            <a:ext cx="1800225" cy="1798637"/>
            <a:chOff x="3692" y="571"/>
            <a:chExt cx="1040" cy="1109"/>
          </a:xfrm>
        </p:grpSpPr>
        <p:sp>
          <p:nvSpPr>
            <p:cNvPr id="14361" name="Text Box 40"/>
            <p:cNvSpPr txBox="1">
              <a:spLocks noChangeArrowheads="1"/>
            </p:cNvSpPr>
            <p:nvPr/>
          </p:nvSpPr>
          <p:spPr bwMode="auto">
            <a:xfrm>
              <a:off x="4067" y="586"/>
              <a:ext cx="21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a:solidFill>
                    <a:schemeClr val="tx1"/>
                  </a:solidFill>
                </a:rPr>
                <a:t>6</a:t>
              </a:r>
              <a:endParaRPr kumimoji="1" lang="en-US" altLang="zh-CN" sz="2800" b="0">
                <a:solidFill>
                  <a:schemeClr val="tx1"/>
                </a:solidFill>
              </a:endParaRPr>
            </a:p>
          </p:txBody>
        </p:sp>
        <p:sp>
          <p:nvSpPr>
            <p:cNvPr id="14362" name="Arc 41"/>
            <p:cNvSpPr/>
            <p:nvPr/>
          </p:nvSpPr>
          <p:spPr bwMode="auto">
            <a:xfrm flipH="1" flipV="1">
              <a:off x="3692" y="571"/>
              <a:ext cx="1040" cy="1109"/>
            </a:xfrm>
            <a:custGeom>
              <a:avLst/>
              <a:gdLst>
                <a:gd name="T0" fmla="*/ 0 w 41005"/>
                <a:gd name="T1" fmla="*/ 0 h 21600"/>
                <a:gd name="T2" fmla="*/ 0 w 41005"/>
                <a:gd name="T3" fmla="*/ 0 h 21600"/>
                <a:gd name="T4" fmla="*/ 0 w 41005"/>
                <a:gd name="T5" fmla="*/ 0 h 21600"/>
                <a:gd name="T6" fmla="*/ 0 60000 65536"/>
                <a:gd name="T7" fmla="*/ 0 60000 65536"/>
                <a:gd name="T8" fmla="*/ 0 60000 65536"/>
                <a:gd name="T9" fmla="*/ 0 w 41005"/>
                <a:gd name="T10" fmla="*/ 0 h 21600"/>
                <a:gd name="T11" fmla="*/ 41005 w 41005"/>
                <a:gd name="T12" fmla="*/ 21600 h 21600"/>
              </a:gdLst>
              <a:ahLst/>
              <a:cxnLst>
                <a:cxn ang="T6">
                  <a:pos x="T0" y="T1"/>
                </a:cxn>
                <a:cxn ang="T7">
                  <a:pos x="T2" y="T3"/>
                </a:cxn>
                <a:cxn ang="T8">
                  <a:pos x="T4" y="T5"/>
                </a:cxn>
              </a:cxnLst>
              <a:rect l="T9" t="T10" r="T11" b="T12"/>
              <a:pathLst>
                <a:path w="41005" h="21600" fill="none" extrusionOk="0">
                  <a:moveTo>
                    <a:pt x="41005" y="6470"/>
                  </a:moveTo>
                  <a:cubicBezTo>
                    <a:pt x="38178" y="15473"/>
                    <a:pt x="29833" y="21599"/>
                    <a:pt x="20397" y="21600"/>
                  </a:cubicBezTo>
                  <a:cubicBezTo>
                    <a:pt x="11207" y="21600"/>
                    <a:pt x="3023" y="15785"/>
                    <a:pt x="-1" y="7107"/>
                  </a:cubicBezTo>
                </a:path>
                <a:path w="41005" h="21600" stroke="0" extrusionOk="0">
                  <a:moveTo>
                    <a:pt x="41005" y="6470"/>
                  </a:moveTo>
                  <a:cubicBezTo>
                    <a:pt x="38178" y="15473"/>
                    <a:pt x="29833" y="21599"/>
                    <a:pt x="20397" y="21600"/>
                  </a:cubicBezTo>
                  <a:cubicBezTo>
                    <a:pt x="11207" y="21600"/>
                    <a:pt x="3023" y="15785"/>
                    <a:pt x="-1" y="7107"/>
                  </a:cubicBezTo>
                  <a:lnTo>
                    <a:pt x="20397" y="0"/>
                  </a:lnTo>
                  <a:lnTo>
                    <a:pt x="41005" y="6470"/>
                  </a:lnTo>
                  <a:close/>
                </a:path>
              </a:pathLst>
            </a:cu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0218" name="Text Box 42"/>
          <p:cNvSpPr txBox="1">
            <a:spLocks noChangeArrowheads="1"/>
          </p:cNvSpPr>
          <p:nvPr/>
        </p:nvSpPr>
        <p:spPr bwMode="auto">
          <a:xfrm>
            <a:off x="3515233" y="4984388"/>
            <a:ext cx="5397497" cy="93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nSpc>
                <a:spcPct val="120000"/>
              </a:lnSpc>
            </a:pPr>
            <a:r>
              <a:rPr kumimoji="1" lang="zh-CN" altLang="en-US" dirty="0">
                <a:latin typeface="楷体_GB2312" pitchFamily="49" charset="-122"/>
              </a:rPr>
              <a:t>支路数</a:t>
            </a:r>
            <a:r>
              <a:rPr kumimoji="1" lang="zh-CN" altLang="en-US" dirty="0">
                <a:latin typeface="宋体" panose="02010600030101010101" pitchFamily="2" charset="-122"/>
                <a:ea typeface="宋体" panose="02010600030101010101" pitchFamily="2" charset="-122"/>
              </a:rPr>
              <a:t>＝</a:t>
            </a:r>
            <a:r>
              <a:rPr kumimoji="1" lang="zh-CN" altLang="en-US" dirty="0">
                <a:solidFill>
                  <a:schemeClr val="tx1"/>
                </a:solidFill>
                <a:latin typeface="楷体_GB2312" pitchFamily="49" charset="-122"/>
              </a:rPr>
              <a:t>树支数</a:t>
            </a:r>
            <a:r>
              <a:rPr kumimoji="1" lang="zh-CN" altLang="en-US" b="0" dirty="0">
                <a:ea typeface="宋体" panose="02010600030101010101" pitchFamily="2" charset="-122"/>
              </a:rPr>
              <a:t>＋</a:t>
            </a:r>
            <a:r>
              <a:rPr kumimoji="1" lang="zh-CN" altLang="en-US" dirty="0">
                <a:latin typeface="楷体_GB2312" pitchFamily="49" charset="-122"/>
              </a:rPr>
              <a:t>连支数 （合集）</a:t>
            </a:r>
            <a:endParaRPr kumimoji="1" lang="zh-CN" altLang="en-US" dirty="0">
              <a:latin typeface="楷体_GB2312" pitchFamily="49" charset="-122"/>
            </a:endParaRPr>
          </a:p>
          <a:p>
            <a:pPr>
              <a:lnSpc>
                <a:spcPct val="120000"/>
              </a:lnSpc>
            </a:pPr>
            <a:r>
              <a:rPr kumimoji="1" lang="zh-CN" altLang="en-US" dirty="0">
                <a:latin typeface="楷体_GB2312" pitchFamily="49" charset="-122"/>
              </a:rPr>
              <a:t>基本回路数</a:t>
            </a:r>
            <a:r>
              <a:rPr kumimoji="1" lang="en-US" altLang="zh-CN" dirty="0">
                <a:latin typeface="楷体_GB2312" pitchFamily="49" charset="-122"/>
              </a:rPr>
              <a:t>=</a:t>
            </a:r>
            <a:r>
              <a:rPr kumimoji="1" lang="zh-CN" altLang="en-US" dirty="0">
                <a:latin typeface="楷体_GB2312" pitchFamily="49" charset="-122"/>
              </a:rPr>
              <a:t>连支数</a:t>
            </a:r>
            <a:r>
              <a:rPr kumimoji="1" lang="zh-CN" altLang="en-US" dirty="0">
                <a:latin typeface="宋体" panose="02010600030101010101" pitchFamily="2" charset="-122"/>
                <a:ea typeface="宋体" panose="02010600030101010101" pitchFamily="2" charset="-122"/>
              </a:rPr>
              <a:t>＝</a:t>
            </a:r>
            <a:r>
              <a:rPr kumimoji="1" lang="zh-CN" altLang="en-US" dirty="0">
                <a:solidFill>
                  <a:schemeClr val="tx1"/>
                </a:solidFill>
                <a:latin typeface="楷体_GB2312" pitchFamily="49" charset="-122"/>
              </a:rPr>
              <a:t>支路数</a:t>
            </a:r>
            <a:r>
              <a:rPr kumimoji="1" lang="en-US" altLang="zh-CN" dirty="0">
                <a:solidFill>
                  <a:schemeClr val="tx1"/>
                </a:solidFill>
                <a:latin typeface="楷体_GB2312" pitchFamily="49" charset="-122"/>
              </a:rPr>
              <a:t>-</a:t>
            </a:r>
            <a:r>
              <a:rPr kumimoji="1" lang="zh-CN" altLang="en-US" dirty="0">
                <a:solidFill>
                  <a:schemeClr val="tx1"/>
                </a:solidFill>
                <a:latin typeface="楷体_GB2312" pitchFamily="49" charset="-122"/>
              </a:rPr>
              <a:t>树支树</a:t>
            </a:r>
            <a:endParaRPr kumimoji="1" lang="zh-CN" altLang="en-US" b="0" dirty="0">
              <a:latin typeface="楷体_GB2312" pitchFamily="49" charset="-122"/>
            </a:endParaRPr>
          </a:p>
        </p:txBody>
      </p:sp>
      <p:sp>
        <p:nvSpPr>
          <p:cNvPr id="50222" name="AutoShape 46"/>
          <p:cNvSpPr>
            <a:spLocks noChangeArrowheads="1"/>
          </p:cNvSpPr>
          <p:nvPr/>
        </p:nvSpPr>
        <p:spPr bwMode="auto">
          <a:xfrm>
            <a:off x="2333080" y="5285215"/>
            <a:ext cx="863600" cy="215900"/>
          </a:xfrm>
          <a:prstGeom prst="rightArrow">
            <a:avLst>
              <a:gd name="adj1" fmla="val 50000"/>
              <a:gd name="adj2" fmla="val 100000"/>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mc:AlternateContent xmlns:mc="http://schemas.openxmlformats.org/markup-compatibility/2006">
        <mc:Choice xmlns:a14="http://schemas.microsoft.com/office/drawing/2010/main" Requires="a14">
          <p:sp>
            <p:nvSpPr>
              <p:cNvPr id="50223" name="Object 47"/>
              <p:cNvSpPr txBox="1"/>
              <p:nvPr/>
            </p:nvSpPr>
            <p:spPr bwMode="auto">
              <a:xfrm>
                <a:off x="3789547" y="6175013"/>
                <a:ext cx="4848871" cy="478419"/>
              </a:xfrm>
              <a:prstGeom prst="rect">
                <a:avLst/>
              </a:prstGeom>
              <a:solidFill>
                <a:schemeClr val="tx1"/>
              </a:solidFill>
              <a:ln>
                <a:noFill/>
              </a:ln>
              <a:effectLst>
                <a:outerShdw dist="35921" dir="2700000" algn="ctr" rotWithShape="0">
                  <a:srgbClr val="808080"/>
                </a:outerShdw>
              </a:effectLst>
            </p:spPr>
            <p:txBody>
              <a:bodyPr>
                <a:normAutofit/>
              </a:bodyPr>
              <a:lstStyle/>
              <a:p>
                <a14:m>
                  <m:oMathPara xmlns:m="http://schemas.openxmlformats.org/officeDocument/2006/math">
                    <m:oMathParaPr>
                      <m:jc m:val="left"/>
                    </m:oMathParaPr>
                    <m:oMath xmlns:m="http://schemas.openxmlformats.org/officeDocument/2006/math">
                      <m:r>
                        <a:rPr lang="zh-CN" altLang="en-US" sz="2400" b="1" i="1" smtClean="0">
                          <a:solidFill>
                            <a:schemeClr val="bg1"/>
                          </a:solidFill>
                          <a:latin typeface="Cambria Math" panose="02040503050406030204" pitchFamily="18" charset="0"/>
                        </a:rPr>
                        <m:t>基本回路</m:t>
                      </m:r>
                      <m:r>
                        <a:rPr lang="zh-CN" altLang="en-US" sz="2400" b="1" i="1">
                          <a:solidFill>
                            <a:schemeClr val="bg1"/>
                          </a:solidFill>
                          <a:latin typeface="Cambria Math" panose="02040503050406030204" pitchFamily="18" charset="0"/>
                        </a:rPr>
                        <m:t>数</m:t>
                      </m:r>
                      <m:r>
                        <a:rPr lang="zh-CN" altLang="en-US" sz="2400" b="1" i="1">
                          <a:solidFill>
                            <a:schemeClr val="bg1"/>
                          </a:solidFill>
                          <a:latin typeface="Cambria Math" panose="02040503050406030204" pitchFamily="18" charset="0"/>
                        </a:rPr>
                        <m:t>𝒍</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支路数</m:t>
                      </m:r>
                      <m:r>
                        <a:rPr lang="zh-CN" altLang="en-US" sz="2400" i="1">
                          <a:solidFill>
                            <a:srgbClr val="000000"/>
                          </a:solidFill>
                          <a:latin typeface="Cambria Math" panose="02040503050406030204" pitchFamily="18" charset="0"/>
                        </a:rPr>
                        <m:t>𝑏</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𝑛</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1</m:t>
                      </m:r>
                      <m:r>
                        <a:rPr lang="en-US" altLang="zh-CN" sz="2400" b="0" i="1" smtClean="0">
                          <a:solidFill>
                            <a:srgbClr val="000000"/>
                          </a:solidFill>
                          <a:latin typeface="Cambria Math" panose="02040503050406030204" pitchFamily="18" charset="0"/>
                        </a:rPr>
                        <m:t>)</m:t>
                      </m:r>
                    </m:oMath>
                  </m:oMathPara>
                </a14:m>
                <a:endParaRPr lang="zh-CN" altLang="en-US" sz="2400" b="1" dirty="0"/>
              </a:p>
            </p:txBody>
          </p:sp>
        </mc:Choice>
        <mc:Fallback>
          <p:sp>
            <p:nvSpPr>
              <p:cNvPr id="50223" name="Object 47"/>
              <p:cNvSpPr txBox="1">
                <a:spLocks noRot="1" noChangeAspect="1" noMove="1" noResize="1" noEditPoints="1" noAdjustHandles="1" noChangeArrowheads="1" noChangeShapeType="1" noTextEdit="1"/>
              </p:cNvSpPr>
              <p:nvPr/>
            </p:nvSpPr>
            <p:spPr bwMode="auto">
              <a:xfrm>
                <a:off x="3789547" y="6175013"/>
                <a:ext cx="4848871" cy="478419"/>
              </a:xfrm>
              <a:prstGeom prst="rect">
                <a:avLst/>
              </a:prstGeom>
              <a:blipFill rotWithShape="1">
                <a:blip r:embed="rId1"/>
                <a:stretch>
                  <a:fillRect l="-10" t="-57" r="-513" b="-5197"/>
                </a:stretch>
              </a:blipFill>
              <a:ln>
                <a:noFill/>
              </a:ln>
              <a:effectLst>
                <a:outerShdw dist="35921" dir="2700000" algn="ctr" rotWithShape="0">
                  <a:srgbClr val="808080"/>
                </a:outerShdw>
              </a:effectLst>
            </p:spPr>
            <p:txBody>
              <a:bodyPr/>
              <a:lstStyle/>
              <a:p>
                <a:r>
                  <a:rPr lang="zh-CN" altLang="en-US">
                    <a:noFill/>
                  </a:rPr>
                  <a:t> </a:t>
                </a:r>
              </a:p>
            </p:txBody>
          </p:sp>
        </mc:Fallback>
      </mc:AlternateContent>
      <p:sp>
        <p:nvSpPr>
          <p:cNvPr id="50224" name="AutoShape 48" descr="羊皮纸"/>
          <p:cNvSpPr>
            <a:spLocks noChangeArrowheads="1"/>
          </p:cNvSpPr>
          <p:nvPr/>
        </p:nvSpPr>
        <p:spPr bwMode="auto">
          <a:xfrm>
            <a:off x="1130548" y="5976688"/>
            <a:ext cx="1916113" cy="727076"/>
          </a:xfrm>
          <a:prstGeom prst="wedgeRoundRectCallout">
            <a:avLst>
              <a:gd name="adj1" fmla="val 84222"/>
              <a:gd name="adj2" fmla="val 3676"/>
              <a:gd name="adj3" fmla="val 16667"/>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000" dirty="0">
                <a:solidFill>
                  <a:schemeClr val="bg1"/>
                </a:solidFill>
                <a:latin typeface="Arial" panose="020B0604020202020204" pitchFamily="34" charset="0"/>
              </a:rPr>
              <a:t>节点、支路和基本回路关系</a:t>
            </a:r>
            <a:endParaRPr lang="zh-CN" altLang="en-US" sz="2000" dirty="0">
              <a:solidFill>
                <a:schemeClr val="bg1"/>
              </a:solidFill>
              <a:latin typeface="Arial" panose="020B0604020202020204" pitchFamily="34" charset="0"/>
            </a:endParaRPr>
          </a:p>
        </p:txBody>
      </p:sp>
      <p:grpSp>
        <p:nvGrpSpPr>
          <p:cNvPr id="9" name="Group 63"/>
          <p:cNvGrpSpPr/>
          <p:nvPr/>
        </p:nvGrpSpPr>
        <p:grpSpPr bwMode="auto">
          <a:xfrm>
            <a:off x="838449" y="5023356"/>
            <a:ext cx="1365250" cy="727075"/>
            <a:chOff x="437" y="2991"/>
            <a:chExt cx="860" cy="458"/>
          </a:xfrm>
        </p:grpSpPr>
        <p:pic>
          <p:nvPicPr>
            <p:cNvPr id="14355" name="Picture 64" descr="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 y="2991"/>
              <a:ext cx="504"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6" name="Text Box 65"/>
            <p:cNvSpPr txBox="1">
              <a:spLocks noChangeArrowheads="1"/>
            </p:cNvSpPr>
            <p:nvPr/>
          </p:nvSpPr>
          <p:spPr bwMode="auto">
            <a:xfrm>
              <a:off x="793" y="3084"/>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solidFill>
                    <a:srgbClr val="FA7748"/>
                  </a:solidFill>
                  <a:latin typeface="楷体_GB2312" pitchFamily="49" charset="-122"/>
                </a:rPr>
                <a:t>结论</a:t>
              </a:r>
              <a:endParaRPr kumimoji="1" lang="zh-CN" altLang="en-US" dirty="0">
                <a:solidFill>
                  <a:srgbClr val="FA7748"/>
                </a:solidFill>
                <a:latin typeface="楷体_GB2312" pitchFamily="49" charset="-122"/>
              </a:endParaRPr>
            </a:p>
          </p:txBody>
        </p:sp>
      </p:grpSp>
      <p:sp>
        <p:nvSpPr>
          <p:cNvPr id="48"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7" name="矩形 6"/>
          <p:cNvSpPr/>
          <p:nvPr/>
        </p:nvSpPr>
        <p:spPr>
          <a:xfrm>
            <a:off x="283088" y="846898"/>
            <a:ext cx="8806409" cy="461665"/>
          </a:xfrm>
          <a:prstGeom prst="rect">
            <a:avLst/>
          </a:prstGeom>
        </p:spPr>
        <p:txBody>
          <a:bodyPr wrap="square">
            <a:spAutoFit/>
          </a:bodyPr>
          <a:lstStyle/>
          <a:p>
            <a:r>
              <a:rPr lang="zh-CN" altLang="en-US" sz="2400" b="1" dirty="0"/>
              <a:t>基本回路：包含且只包含一条连支的回路，其他的支路都是树支</a:t>
            </a:r>
            <a:endParaRPr lang="en-US" altLang="zh-CN" sz="2400" b="1" dirty="0"/>
          </a:p>
        </p:txBody>
      </p:sp>
      <p:sp>
        <p:nvSpPr>
          <p:cNvPr id="52" name="矩形 51"/>
          <p:cNvSpPr/>
          <p:nvPr/>
        </p:nvSpPr>
        <p:spPr>
          <a:xfrm>
            <a:off x="854705" y="1339474"/>
            <a:ext cx="7663173" cy="461665"/>
          </a:xfrm>
          <a:prstGeom prst="rect">
            <a:avLst/>
          </a:prstGeom>
        </p:spPr>
        <p:txBody>
          <a:bodyPr wrap="square">
            <a:spAutoFit/>
          </a:bodyPr>
          <a:lstStyle/>
          <a:p>
            <a:r>
              <a:rPr lang="zh-CN" altLang="en-US" sz="2400" b="1" dirty="0"/>
              <a:t>先</a:t>
            </a:r>
            <a:r>
              <a:rPr lang="zh-CN" altLang="en-US" sz="2400" b="1" dirty="0">
                <a:solidFill>
                  <a:srgbClr val="FFFF00"/>
                </a:solidFill>
              </a:rPr>
              <a:t>选一个树，</a:t>
            </a:r>
            <a:r>
              <a:rPr lang="zh-CN" altLang="en-US" sz="2400" b="1" dirty="0"/>
              <a:t>依次</a:t>
            </a:r>
            <a:r>
              <a:rPr lang="zh-CN" altLang="en-US" sz="2400" b="1" dirty="0">
                <a:solidFill>
                  <a:srgbClr val="FFFF00"/>
                </a:solidFill>
              </a:rPr>
              <a:t>加连支，</a:t>
            </a:r>
            <a:r>
              <a:rPr lang="zh-CN" altLang="en-US" sz="2400" b="1" dirty="0"/>
              <a:t>就</a:t>
            </a:r>
            <a:r>
              <a:rPr lang="zh-CN" altLang="en-US" sz="2400" b="1" dirty="0">
                <a:solidFill>
                  <a:srgbClr val="FFFF00"/>
                </a:solidFill>
              </a:rPr>
              <a:t>分别构成一个个基本回路</a:t>
            </a:r>
            <a:endParaRPr lang="en-US" altLang="zh-CN" sz="2400" b="1" dirty="0">
              <a:solidFill>
                <a:srgbClr val="FFFF00"/>
              </a:solidFill>
            </a:endParaRPr>
          </a:p>
        </p:txBody>
      </p:sp>
      <p:sp>
        <p:nvSpPr>
          <p:cNvPr id="49" name="Text Box 138"/>
          <p:cNvSpPr txBox="1">
            <a:spLocks noChangeArrowheads="1"/>
          </p:cNvSpPr>
          <p:nvPr/>
        </p:nvSpPr>
        <p:spPr bwMode="auto">
          <a:xfrm>
            <a:off x="1403599" y="1777557"/>
            <a:ext cx="6877766"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zh-CN" altLang="en-US" sz="2800" dirty="0">
                <a:latin typeface="楷体_GB2312" pitchFamily="49" charset="-122"/>
              </a:rPr>
              <a:t>基本回路数</a:t>
            </a:r>
            <a:r>
              <a:rPr lang="en-US" altLang="zh-CN" sz="2800" dirty="0">
                <a:latin typeface="楷体_GB2312" pitchFamily="49" charset="-122"/>
              </a:rPr>
              <a:t>=</a:t>
            </a:r>
            <a:r>
              <a:rPr lang="zh-CN" altLang="en-US" sz="2800" dirty="0">
                <a:latin typeface="楷体_GB2312" pitchFamily="49" charset="-122"/>
              </a:rPr>
              <a:t>连支数</a:t>
            </a:r>
            <a:r>
              <a:rPr lang="en-US" altLang="zh-CN" sz="2800" dirty="0">
                <a:latin typeface="楷体_GB2312" pitchFamily="49" charset="-122"/>
              </a:rPr>
              <a:t>=</a:t>
            </a:r>
            <a:r>
              <a:rPr lang="zh-CN" altLang="en-US" sz="2800" dirty="0">
                <a:latin typeface="楷体_GB2312" pitchFamily="49" charset="-122"/>
              </a:rPr>
              <a:t>网孔数（平面电路）。</a:t>
            </a:r>
            <a:endParaRPr lang="zh-CN" altLang="en-US" sz="2800" dirty="0">
              <a:latin typeface="楷体_GB2312" pitchFamily="49" charset="-122"/>
            </a:endParaRPr>
          </a:p>
        </p:txBody>
      </p:sp>
      <p:sp>
        <p:nvSpPr>
          <p:cNvPr id="50" name="Text Box 40"/>
          <p:cNvSpPr txBox="1">
            <a:spLocks noChangeArrowheads="1"/>
          </p:cNvSpPr>
          <p:nvPr/>
        </p:nvSpPr>
        <p:spPr bwMode="auto">
          <a:xfrm>
            <a:off x="7112997" y="5857213"/>
            <a:ext cx="8889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sz="1400" dirty="0">
                <a:solidFill>
                  <a:srgbClr val="92D050"/>
                </a:solidFill>
                <a:latin typeface="楷体_GB2312" pitchFamily="49" charset="-122"/>
              </a:rPr>
              <a:t>网孔数</a:t>
            </a:r>
            <a:endParaRPr kumimoji="1" lang="zh-CN" altLang="en-US" sz="1400" b="0" dirty="0">
              <a:solidFill>
                <a:srgbClr val="92D050"/>
              </a:solidFill>
              <a:latin typeface="楷体_GB2312" pitchFamily="49" charset="-122"/>
            </a:endParaRP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221680" y="838212"/>
            <a:ext cx="48561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000" dirty="0"/>
              <a:t>（</a:t>
            </a:r>
            <a:r>
              <a:rPr kumimoji="1" lang="en-US" altLang="zh-CN" sz="2000" dirty="0"/>
              <a:t>3</a:t>
            </a:r>
            <a:r>
              <a:rPr kumimoji="1" lang="zh-CN" altLang="en-US" sz="2000" dirty="0"/>
              <a:t>）开路电压短路电流法。</a:t>
            </a:r>
            <a:endParaRPr kumimoji="1" lang="zh-CN" altLang="en-US" sz="2000" dirty="0"/>
          </a:p>
        </p:txBody>
      </p:sp>
      <p:graphicFrame>
        <p:nvGraphicFramePr>
          <p:cNvPr id="3" name="Object 116"/>
          <p:cNvGraphicFramePr>
            <a:graphicFrameLocks noChangeAspect="1"/>
          </p:cNvGraphicFramePr>
          <p:nvPr/>
        </p:nvGraphicFramePr>
        <p:xfrm>
          <a:off x="1269111" y="1983440"/>
          <a:ext cx="1944688" cy="1270000"/>
        </p:xfrm>
        <a:graphic>
          <a:graphicData uri="http://schemas.openxmlformats.org/presentationml/2006/ole">
            <mc:AlternateContent xmlns:mc="http://schemas.openxmlformats.org/markup-compatibility/2006">
              <mc:Choice xmlns:v="urn:schemas-microsoft-com:vml" Requires="v">
                <p:oleObj spid="_x0000_s37933" name="公式" r:id="rId1" imgW="635635" imgH="457200" progId="Equation.3">
                  <p:embed/>
                </p:oleObj>
              </mc:Choice>
              <mc:Fallback>
                <p:oleObj name="公式" r:id="rId1" imgW="635635" imgH="457200" progId="Equation.3">
                  <p:embed/>
                  <p:pic>
                    <p:nvPicPr>
                      <p:cNvPr id="0" name="Object 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111" y="1983440"/>
                        <a:ext cx="1944688" cy="1270000"/>
                      </a:xfrm>
                      <a:prstGeom prst="rect">
                        <a:avLst/>
                      </a:prstGeom>
                      <a:solidFill>
                        <a:schemeClr val="tx1"/>
                      </a:solidFill>
                      <a:ln>
                        <a:noFill/>
                      </a:ln>
                      <a:effectLst/>
                    </p:spPr>
                  </p:pic>
                </p:oleObj>
              </mc:Fallback>
            </mc:AlternateContent>
          </a:graphicData>
        </a:graphic>
      </p:graphicFrame>
      <p:grpSp>
        <p:nvGrpSpPr>
          <p:cNvPr id="4" name="Group 201"/>
          <p:cNvGrpSpPr/>
          <p:nvPr/>
        </p:nvGrpSpPr>
        <p:grpSpPr bwMode="auto">
          <a:xfrm>
            <a:off x="4967605" y="1335419"/>
            <a:ext cx="2881313" cy="2176463"/>
            <a:chOff x="3424" y="2478"/>
            <a:chExt cx="1815" cy="1371"/>
          </a:xfrm>
        </p:grpSpPr>
        <p:sp>
          <p:nvSpPr>
            <p:cNvPr id="5" name="Oval 180"/>
            <p:cNvSpPr>
              <a:spLocks noChangeArrowheads="1"/>
            </p:cNvSpPr>
            <p:nvPr/>
          </p:nvSpPr>
          <p:spPr bwMode="auto">
            <a:xfrm>
              <a:off x="3832" y="320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6" name="Line 181"/>
            <p:cNvSpPr>
              <a:spLocks noChangeShapeType="1"/>
            </p:cNvSpPr>
            <p:nvPr/>
          </p:nvSpPr>
          <p:spPr bwMode="auto">
            <a:xfrm>
              <a:off x="4195" y="2568"/>
              <a:ext cx="449"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Text Box 182"/>
            <p:cNvSpPr txBox="1">
              <a:spLocks noChangeArrowheads="1"/>
            </p:cNvSpPr>
            <p:nvPr/>
          </p:nvSpPr>
          <p:spPr bwMode="auto">
            <a:xfrm>
              <a:off x="4241" y="2568"/>
              <a:ext cx="25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8" name="Line 183"/>
            <p:cNvSpPr>
              <a:spLocks noChangeShapeType="1"/>
            </p:cNvSpPr>
            <p:nvPr/>
          </p:nvSpPr>
          <p:spPr bwMode="auto">
            <a:xfrm>
              <a:off x="4014" y="3748"/>
              <a:ext cx="72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84"/>
            <p:cNvSpPr>
              <a:spLocks noChangeShapeType="1"/>
            </p:cNvSpPr>
            <p:nvPr/>
          </p:nvSpPr>
          <p:spPr bwMode="auto">
            <a:xfrm>
              <a:off x="4014" y="2523"/>
              <a:ext cx="0" cy="122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85"/>
            <p:cNvSpPr>
              <a:spLocks noChangeShapeType="1"/>
            </p:cNvSpPr>
            <p:nvPr/>
          </p:nvSpPr>
          <p:spPr bwMode="auto">
            <a:xfrm>
              <a:off x="4014" y="2523"/>
              <a:ext cx="72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186"/>
            <p:cNvSpPr txBox="1">
              <a:spLocks noChangeArrowheads="1"/>
            </p:cNvSpPr>
            <p:nvPr/>
          </p:nvSpPr>
          <p:spPr bwMode="auto">
            <a:xfrm>
              <a:off x="4740" y="2478"/>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12" name="Text Box 187"/>
            <p:cNvSpPr txBox="1">
              <a:spLocks noChangeArrowheads="1"/>
            </p:cNvSpPr>
            <p:nvPr/>
          </p:nvSpPr>
          <p:spPr bwMode="auto">
            <a:xfrm>
              <a:off x="4740" y="3430"/>
              <a:ext cx="321"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13" name="Text Box 188"/>
            <p:cNvSpPr txBox="1">
              <a:spLocks noChangeArrowheads="1"/>
            </p:cNvSpPr>
            <p:nvPr/>
          </p:nvSpPr>
          <p:spPr bwMode="auto">
            <a:xfrm>
              <a:off x="3560" y="2614"/>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14" name="Text Box 189"/>
            <p:cNvSpPr txBox="1">
              <a:spLocks noChangeArrowheads="1"/>
            </p:cNvSpPr>
            <p:nvPr/>
          </p:nvSpPr>
          <p:spPr bwMode="auto">
            <a:xfrm>
              <a:off x="3424" y="3249"/>
              <a:ext cx="57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U</a:t>
              </a:r>
              <a:r>
                <a:rPr kumimoji="1" lang="en-US" altLang="zh-CN" sz="2800" b="0" baseline="-25000">
                  <a:solidFill>
                    <a:srgbClr val="FFFFFF"/>
                  </a:solidFill>
                  <a:ea typeface="宋体" panose="02010600030101010101" pitchFamily="2" charset="-122"/>
                </a:rPr>
                <a:t>oc</a:t>
              </a:r>
              <a:endParaRPr kumimoji="1" lang="en-US" altLang="zh-CN" sz="2800" b="0">
                <a:solidFill>
                  <a:srgbClr val="FFFFFF"/>
                </a:solidFill>
                <a:ea typeface="宋体" panose="02010600030101010101" pitchFamily="2" charset="-122"/>
              </a:endParaRPr>
            </a:p>
          </p:txBody>
        </p:sp>
        <p:sp>
          <p:nvSpPr>
            <p:cNvPr id="15" name="Text Box 190"/>
            <p:cNvSpPr txBox="1">
              <a:spLocks noChangeArrowheads="1"/>
            </p:cNvSpPr>
            <p:nvPr/>
          </p:nvSpPr>
          <p:spPr bwMode="auto">
            <a:xfrm>
              <a:off x="3742" y="2931"/>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6" name="Text Box 191"/>
            <p:cNvSpPr txBox="1">
              <a:spLocks noChangeArrowheads="1"/>
            </p:cNvSpPr>
            <p:nvPr/>
          </p:nvSpPr>
          <p:spPr bwMode="auto">
            <a:xfrm>
              <a:off x="3742" y="3521"/>
              <a:ext cx="2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7" name="Text Box 192"/>
            <p:cNvSpPr txBox="1">
              <a:spLocks noChangeArrowheads="1"/>
            </p:cNvSpPr>
            <p:nvPr/>
          </p:nvSpPr>
          <p:spPr bwMode="auto">
            <a:xfrm>
              <a:off x="4694" y="293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i="1">
                  <a:solidFill>
                    <a:srgbClr val="FFFFFF"/>
                  </a:solidFill>
                  <a:ea typeface="宋体" panose="02010600030101010101" pitchFamily="2" charset="-122"/>
                  <a:sym typeface="Symbol" panose="05050102010706020507" pitchFamily="18" charset="2"/>
                </a:rPr>
                <a:t>u</a:t>
              </a:r>
              <a:endParaRPr kumimoji="1" lang="en-US" altLang="zh-CN" sz="2800" b="0" i="1">
                <a:solidFill>
                  <a:srgbClr val="FFFFFF"/>
                </a:solidFill>
                <a:ea typeface="宋体" panose="02010600030101010101" pitchFamily="2" charset="-122"/>
                <a:sym typeface="Symbol" panose="05050102010706020507" pitchFamily="18" charset="2"/>
              </a:endParaRPr>
            </a:p>
          </p:txBody>
        </p:sp>
        <p:sp>
          <p:nvSpPr>
            <p:cNvPr id="18" name="Text Box 193"/>
            <p:cNvSpPr txBox="1">
              <a:spLocks noChangeArrowheads="1"/>
            </p:cNvSpPr>
            <p:nvPr/>
          </p:nvSpPr>
          <p:spPr bwMode="auto">
            <a:xfrm>
              <a:off x="4694" y="2704"/>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9" name="Text Box 194"/>
            <p:cNvSpPr txBox="1">
              <a:spLocks noChangeArrowheads="1"/>
            </p:cNvSpPr>
            <p:nvPr/>
          </p:nvSpPr>
          <p:spPr bwMode="auto">
            <a:xfrm>
              <a:off x="4696" y="329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dirty="0">
                  <a:solidFill>
                    <a:srgbClr val="FFFFFF"/>
                  </a:solidFill>
                  <a:latin typeface="宋体" panose="02010600030101010101" pitchFamily="2" charset="-122"/>
                  <a:ea typeface="宋体" panose="02010600030101010101" pitchFamily="2" charset="-122"/>
                </a:rPr>
                <a:t>-</a:t>
              </a:r>
              <a:endParaRPr kumimoji="1" lang="en-US" altLang="zh-CN" sz="2800" b="0" dirty="0">
                <a:solidFill>
                  <a:srgbClr val="FFFFFF"/>
                </a:solidFill>
                <a:latin typeface="宋体" panose="02010600030101010101" pitchFamily="2" charset="-122"/>
                <a:ea typeface="宋体" panose="02010600030101010101" pitchFamily="2" charset="-122"/>
              </a:endParaRPr>
            </a:p>
          </p:txBody>
        </p:sp>
        <p:sp>
          <p:nvSpPr>
            <p:cNvPr id="20" name="Rectangle 195"/>
            <p:cNvSpPr>
              <a:spLocks noChangeArrowheads="1"/>
            </p:cNvSpPr>
            <p:nvPr/>
          </p:nvSpPr>
          <p:spPr bwMode="auto">
            <a:xfrm>
              <a:off x="3947" y="261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21" name="Oval 196"/>
            <p:cNvSpPr>
              <a:spLocks noChangeArrowheads="1"/>
            </p:cNvSpPr>
            <p:nvPr/>
          </p:nvSpPr>
          <p:spPr bwMode="auto">
            <a:xfrm>
              <a:off x="4739" y="3702"/>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22" name="Oval 197"/>
            <p:cNvSpPr>
              <a:spLocks noChangeArrowheads="1"/>
            </p:cNvSpPr>
            <p:nvPr/>
          </p:nvSpPr>
          <p:spPr bwMode="auto">
            <a:xfrm>
              <a:off x="4739" y="247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23" name="Line 198"/>
            <p:cNvSpPr>
              <a:spLocks noChangeShapeType="1"/>
            </p:cNvSpPr>
            <p:nvPr/>
          </p:nvSpPr>
          <p:spPr bwMode="auto">
            <a:xfrm>
              <a:off x="4830" y="2523"/>
              <a:ext cx="408"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199"/>
            <p:cNvSpPr>
              <a:spLocks noChangeShapeType="1"/>
            </p:cNvSpPr>
            <p:nvPr/>
          </p:nvSpPr>
          <p:spPr bwMode="auto">
            <a:xfrm>
              <a:off x="5239" y="2523"/>
              <a:ext cx="0" cy="1225"/>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200"/>
            <p:cNvSpPr>
              <a:spLocks noChangeShapeType="1"/>
            </p:cNvSpPr>
            <p:nvPr/>
          </p:nvSpPr>
          <p:spPr bwMode="auto">
            <a:xfrm>
              <a:off x="4830" y="3758"/>
              <a:ext cx="408"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7" name="Text Box 4"/>
          <p:cNvSpPr txBox="1">
            <a:spLocks noChangeArrowheads="1"/>
          </p:cNvSpPr>
          <p:nvPr/>
        </p:nvSpPr>
        <p:spPr bwMode="auto">
          <a:xfrm>
            <a:off x="0" y="0"/>
            <a:ext cx="599011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9" name="矩形 28"/>
          <p:cNvSpPr/>
          <p:nvPr/>
        </p:nvSpPr>
        <p:spPr>
          <a:xfrm>
            <a:off x="1159261" y="5314894"/>
            <a:ext cx="7132316" cy="1323439"/>
          </a:xfrm>
          <a:prstGeom prst="rect">
            <a:avLst/>
          </a:prstGeom>
        </p:spPr>
        <p:txBody>
          <a:bodyPr wrap="square">
            <a:spAutoFit/>
          </a:bodyPr>
          <a:lstStyle/>
          <a:p>
            <a:pPr marL="342900" indent="-342900">
              <a:buFont typeface="Arial" panose="020B0604020202020204" pitchFamily="34" charset="0"/>
              <a:buChar char="•"/>
            </a:pPr>
            <a:r>
              <a:rPr lang="zh-CN" altLang="en-US" sz="2000" b="1" dirty="0"/>
              <a:t>采用外接电源法时，内部独立电源</a:t>
            </a:r>
            <a:r>
              <a:rPr lang="zh-CN" altLang="en-US" sz="2000" b="1" dirty="0">
                <a:solidFill>
                  <a:srgbClr val="FFFF00"/>
                </a:solidFill>
              </a:rPr>
              <a:t>置零</a:t>
            </a:r>
            <a:r>
              <a:rPr lang="zh-CN" altLang="en-US" sz="2000" b="1" dirty="0"/>
              <a:t>；</a:t>
            </a:r>
            <a:endParaRPr lang="zh-CN" altLang="en-US" sz="2000" b="1" dirty="0"/>
          </a:p>
          <a:p>
            <a:pPr marL="342900" indent="-342900">
              <a:buFont typeface="Arial" panose="020B0604020202020204" pitchFamily="34" charset="0"/>
              <a:buChar char="•"/>
            </a:pPr>
            <a:r>
              <a:rPr lang="zh-CN" altLang="en-US" sz="2000" b="1" dirty="0"/>
              <a:t>采用开路电压、短路电流法，应</a:t>
            </a:r>
            <a:r>
              <a:rPr lang="zh-CN" altLang="en-US" sz="2000" b="1" dirty="0">
                <a:solidFill>
                  <a:srgbClr val="FFFF00"/>
                </a:solidFill>
              </a:rPr>
              <a:t>保留</a:t>
            </a:r>
            <a:r>
              <a:rPr lang="zh-CN" altLang="en-US" sz="2000" b="1" dirty="0"/>
              <a:t>网络内部的独立电源；</a:t>
            </a:r>
            <a:endParaRPr lang="en-US" altLang="zh-CN" sz="2000" b="1" dirty="0"/>
          </a:p>
          <a:p>
            <a:pPr marL="342900" indent="-342900">
              <a:buFont typeface="Arial" panose="020B0604020202020204" pitchFamily="34" charset="0"/>
              <a:buChar char="•"/>
            </a:pPr>
            <a:r>
              <a:rPr lang="zh-CN" altLang="en-US" sz="2000" b="1" dirty="0"/>
              <a:t>开路电压短路电流取</a:t>
            </a:r>
            <a:r>
              <a:rPr lang="zh-CN" altLang="en-US" sz="2000" b="1" dirty="0">
                <a:solidFill>
                  <a:srgbClr val="FFFF00"/>
                </a:solidFill>
              </a:rPr>
              <a:t>非关联参考方向</a:t>
            </a:r>
            <a:r>
              <a:rPr lang="zh-CN" altLang="en-US" sz="2000" b="1" dirty="0"/>
              <a:t>时，</a:t>
            </a:r>
            <a:r>
              <a:rPr lang="en-US" altLang="zh-CN" sz="2000" b="1" dirty="0"/>
              <a:t>R</a:t>
            </a:r>
            <a:r>
              <a:rPr lang="en-US" altLang="zh-CN" sz="2000" b="1" baseline="-25000" dirty="0"/>
              <a:t>eq</a:t>
            </a:r>
            <a:r>
              <a:rPr lang="zh-CN" altLang="en-US" sz="2000" b="1" dirty="0"/>
              <a:t>公式</a:t>
            </a:r>
            <a:r>
              <a:rPr lang="zh-CN" altLang="en-US" sz="2000" b="1" dirty="0">
                <a:solidFill>
                  <a:srgbClr val="FFFF00"/>
                </a:solidFill>
              </a:rPr>
              <a:t>加负号</a:t>
            </a:r>
            <a:endParaRPr lang="en-US" altLang="zh-CN" sz="2000" b="1" dirty="0">
              <a:solidFill>
                <a:srgbClr val="FFFF00"/>
              </a:solidFill>
            </a:endParaRPr>
          </a:p>
          <a:p>
            <a:pPr marL="342900" indent="-342900">
              <a:buFont typeface="Arial" panose="020B0604020202020204" pitchFamily="34" charset="0"/>
              <a:buChar char="•"/>
            </a:pPr>
            <a:r>
              <a:rPr lang="zh-CN" altLang="en-US" sz="2000" b="1" dirty="0"/>
              <a:t>外接电源法和开路电压短路电流法适应性较强</a:t>
            </a:r>
            <a:endParaRPr lang="en-US" altLang="zh-CN" sz="2000" b="1" dirty="0"/>
          </a:p>
        </p:txBody>
      </p:sp>
      <p:sp>
        <p:nvSpPr>
          <p:cNvPr id="30" name="矩形 29"/>
          <p:cNvSpPr/>
          <p:nvPr/>
        </p:nvSpPr>
        <p:spPr>
          <a:xfrm>
            <a:off x="1012630" y="4192176"/>
            <a:ext cx="7525689" cy="707886"/>
          </a:xfrm>
          <a:prstGeom prst="rect">
            <a:avLst/>
          </a:prstGeom>
        </p:spPr>
        <p:txBody>
          <a:bodyPr wrap="square">
            <a:spAutoFit/>
          </a:bodyPr>
          <a:lstStyle/>
          <a:p>
            <a:r>
              <a:rPr lang="zh-CN" altLang="en-US" sz="2000" b="1" dirty="0"/>
              <a:t>将一端口网络两个端子处设为</a:t>
            </a:r>
            <a:r>
              <a:rPr lang="zh-CN" altLang="en-US" sz="2000" b="1" dirty="0">
                <a:solidFill>
                  <a:srgbClr val="FFFF00"/>
                </a:solidFill>
              </a:rPr>
              <a:t>开路</a:t>
            </a:r>
            <a:r>
              <a:rPr lang="zh-CN" altLang="en-US" sz="2000" b="1" dirty="0"/>
              <a:t>，求端子两端电压；再将两个端子处设为</a:t>
            </a:r>
            <a:r>
              <a:rPr lang="zh-CN" altLang="en-US" sz="2000" b="1" dirty="0">
                <a:solidFill>
                  <a:srgbClr val="FFFF00"/>
                </a:solidFill>
              </a:rPr>
              <a:t>短路</a:t>
            </a:r>
            <a:r>
              <a:rPr lang="zh-CN" altLang="en-US" sz="2000" b="1" dirty="0"/>
              <a:t>，求出短路电流，两者相除即得到等效电阻。</a:t>
            </a:r>
            <a:endParaRPr lang="zh-CN" altLang="en-US" sz="2000" b="1" dirty="0"/>
          </a:p>
        </p:txBody>
      </p:sp>
      <p:sp>
        <p:nvSpPr>
          <p:cNvPr id="31" name="矩形 30"/>
          <p:cNvSpPr/>
          <p:nvPr/>
        </p:nvSpPr>
        <p:spPr>
          <a:xfrm>
            <a:off x="535577" y="3608980"/>
            <a:ext cx="1467068" cy="400110"/>
          </a:xfrm>
          <a:prstGeom prst="rect">
            <a:avLst/>
          </a:prstGeom>
        </p:spPr>
        <p:txBody>
          <a:bodyPr wrap="none">
            <a:spAutoFit/>
          </a:bodyPr>
          <a:lstStyle/>
          <a:p>
            <a:r>
              <a:rPr lang="zh-CN" altLang="en-US" sz="2000" b="1" dirty="0">
                <a:solidFill>
                  <a:srgbClr val="FFFF00"/>
                </a:solidFill>
              </a:rPr>
              <a:t>计算方法：</a:t>
            </a:r>
            <a:endParaRPr lang="en-US" altLang="zh-CN" sz="2000" b="1" dirty="0">
              <a:solidFill>
                <a:srgbClr val="FFFF00"/>
              </a:solidFill>
            </a:endParaRPr>
          </a:p>
        </p:txBody>
      </p:sp>
      <p:sp>
        <p:nvSpPr>
          <p:cNvPr id="32" name="矩形 31"/>
          <p:cNvSpPr/>
          <p:nvPr/>
        </p:nvSpPr>
        <p:spPr>
          <a:xfrm>
            <a:off x="535577" y="4928926"/>
            <a:ext cx="954107" cy="400110"/>
          </a:xfrm>
          <a:prstGeom prst="rect">
            <a:avLst/>
          </a:prstGeom>
        </p:spPr>
        <p:txBody>
          <a:bodyPr wrap="none">
            <a:spAutoFit/>
          </a:bodyPr>
          <a:lstStyle/>
          <a:p>
            <a:r>
              <a:rPr lang="zh-CN" altLang="en-US" sz="2000" b="1" dirty="0">
                <a:solidFill>
                  <a:srgbClr val="FFFF00"/>
                </a:solidFill>
              </a:rPr>
              <a:t>注意：</a:t>
            </a:r>
            <a:endParaRPr lang="en-US" altLang="zh-CN" sz="2000" b="1" dirty="0">
              <a:solidFill>
                <a:srgbClr val="FFFF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871" y="1571946"/>
            <a:ext cx="2976223" cy="1743311"/>
          </a:xfrm>
          <a:prstGeom prst="rect">
            <a:avLst/>
          </a:prstGeom>
        </p:spPr>
      </p:pic>
      <p:sp>
        <p:nvSpPr>
          <p:cNvPr id="3" name="Text Box 130"/>
          <p:cNvSpPr txBox="1">
            <a:spLocks noChangeArrowheads="1"/>
          </p:cNvSpPr>
          <p:nvPr/>
        </p:nvSpPr>
        <p:spPr bwMode="auto">
          <a:xfrm>
            <a:off x="223838" y="864086"/>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ea typeface="宋体" panose="02010600030101010101" pitchFamily="2" charset="-122"/>
              </a:rPr>
              <a:t>例</a:t>
            </a:r>
            <a:endParaRPr lang="zh-CN" altLang="en-US" sz="3200" dirty="0">
              <a:solidFill>
                <a:schemeClr val="tx1"/>
              </a:solidFill>
              <a:latin typeface="Arial" panose="020B0604020202020204" pitchFamily="34" charset="0"/>
            </a:endParaRPr>
          </a:p>
        </p:txBody>
      </p:sp>
      <p:sp>
        <p:nvSpPr>
          <p:cNvPr id="4" name="Text Box 4"/>
          <p:cNvSpPr txBox="1">
            <a:spLocks noChangeArrowheads="1"/>
          </p:cNvSpPr>
          <p:nvPr/>
        </p:nvSpPr>
        <p:spPr bwMode="auto">
          <a:xfrm>
            <a:off x="0" y="0"/>
            <a:ext cx="599011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5" name="Text Box 129"/>
          <p:cNvSpPr txBox="1">
            <a:spLocks noChangeArrowheads="1"/>
          </p:cNvSpPr>
          <p:nvPr/>
        </p:nvSpPr>
        <p:spPr bwMode="auto">
          <a:xfrm>
            <a:off x="1016000" y="937111"/>
            <a:ext cx="7680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用开路电压短路电流法计算下图所示戴维南等效电路</a:t>
            </a:r>
            <a:endParaRPr lang="zh-CN" altLang="en-US" dirty="0">
              <a:latin typeface="Arial" panose="020B0604020202020204" pitchFamily="34" charset="0"/>
            </a:endParaRPr>
          </a:p>
        </p:txBody>
      </p:sp>
      <p:pic>
        <p:nvPicPr>
          <p:cNvPr id="7" name="图片 6"/>
          <p:cNvPicPr>
            <a:picLocks noChangeAspect="1"/>
          </p:cNvPicPr>
          <p:nvPr/>
        </p:nvPicPr>
        <p:blipFill>
          <a:blip r:embed="rId2"/>
          <a:stretch>
            <a:fillRect/>
          </a:stretch>
        </p:blipFill>
        <p:spPr>
          <a:xfrm>
            <a:off x="0" y="4032159"/>
            <a:ext cx="9144000" cy="2333085"/>
          </a:xfrm>
          <a:prstGeom prst="rect">
            <a:avLst/>
          </a:prstGeom>
        </p:spPr>
      </p:pic>
      <p:sp>
        <p:nvSpPr>
          <p:cNvPr id="12" name="Line 4"/>
          <p:cNvSpPr>
            <a:spLocks noChangeShapeType="1"/>
          </p:cNvSpPr>
          <p:nvPr/>
        </p:nvSpPr>
        <p:spPr bwMode="auto">
          <a:xfrm flipH="1">
            <a:off x="3625851" y="2752954"/>
            <a:ext cx="0" cy="334288"/>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dirty="0"/>
          </a:p>
        </p:txBody>
      </p:sp>
      <p:sp>
        <p:nvSpPr>
          <p:cNvPr id="13" name="Line 4"/>
          <p:cNvSpPr>
            <a:spLocks noChangeShapeType="1"/>
          </p:cNvSpPr>
          <p:nvPr/>
        </p:nvSpPr>
        <p:spPr bwMode="auto">
          <a:xfrm flipH="1">
            <a:off x="3476626" y="3100259"/>
            <a:ext cx="298449" cy="0"/>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dirty="0"/>
          </a:p>
        </p:txBody>
      </p:sp>
      <p:pic>
        <p:nvPicPr>
          <p:cNvPr id="14" name="图片 13"/>
          <p:cNvPicPr>
            <a:picLocks noChangeAspect="1"/>
          </p:cNvPicPr>
          <p:nvPr/>
        </p:nvPicPr>
        <p:blipFill>
          <a:blip r:embed="rId3"/>
          <a:stretch>
            <a:fillRect/>
          </a:stretch>
        </p:blipFill>
        <p:spPr>
          <a:xfrm>
            <a:off x="5059680" y="1571946"/>
            <a:ext cx="3597620" cy="1743311"/>
          </a:xfrm>
          <a:prstGeom prst="rect">
            <a:avLst/>
          </a:prstGeom>
        </p:spPr>
      </p:pic>
      <p:sp>
        <p:nvSpPr>
          <p:cNvPr id="15" name="Text Box 88"/>
          <p:cNvSpPr txBox="1">
            <a:spLocks noChangeArrowheads="1"/>
          </p:cNvSpPr>
          <p:nvPr/>
        </p:nvSpPr>
        <p:spPr bwMode="auto">
          <a:xfrm>
            <a:off x="2720341" y="1581700"/>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dirty="0">
                <a:solidFill>
                  <a:srgbClr val="FF0000"/>
                </a:solidFill>
                <a:ea typeface="宋体" panose="02010600030101010101" pitchFamily="2" charset="-122"/>
              </a:rPr>
              <a:t>c</a:t>
            </a:r>
            <a:endParaRPr lang="en-US" altLang="zh-CN" dirty="0">
              <a:solidFill>
                <a:srgbClr val="FF0000"/>
              </a:solidFill>
              <a:latin typeface="Arial" panose="020B0604020202020204" pitchFamily="34" charset="0"/>
            </a:endParaRPr>
          </a:p>
        </p:txBody>
      </p:sp>
      <p:sp>
        <p:nvSpPr>
          <p:cNvPr id="16" name="Text Box 129"/>
          <p:cNvSpPr txBox="1">
            <a:spLocks noChangeArrowheads="1"/>
          </p:cNvSpPr>
          <p:nvPr/>
        </p:nvSpPr>
        <p:spPr bwMode="auto">
          <a:xfrm>
            <a:off x="223838" y="3539648"/>
            <a:ext cx="302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000" dirty="0">
                <a:latin typeface="Arial" panose="020B0604020202020204" pitchFamily="34" charset="0"/>
              </a:rPr>
              <a:t>对节点</a:t>
            </a:r>
            <a:r>
              <a:rPr lang="en-US" altLang="zh-CN" sz="2000" dirty="0">
                <a:latin typeface="Arial" panose="020B0604020202020204" pitchFamily="34" charset="0"/>
              </a:rPr>
              <a:t>c</a:t>
            </a:r>
            <a:r>
              <a:rPr lang="zh-CN" altLang="en-US" sz="2000" dirty="0">
                <a:latin typeface="Arial" panose="020B0604020202020204" pitchFamily="34" charset="0"/>
              </a:rPr>
              <a:t>列</a:t>
            </a:r>
            <a:r>
              <a:rPr lang="en-US" altLang="zh-CN" sz="2000" dirty="0">
                <a:latin typeface="Arial" panose="020B0604020202020204" pitchFamily="34" charset="0"/>
              </a:rPr>
              <a:t>KCL</a:t>
            </a:r>
            <a:r>
              <a:rPr lang="zh-CN" altLang="en-US" sz="2000" dirty="0">
                <a:latin typeface="Arial" panose="020B0604020202020204" pitchFamily="34" charset="0"/>
              </a:rPr>
              <a:t>方程：</a:t>
            </a:r>
            <a:endParaRPr lang="zh-CN" altLang="en-US" sz="2000" dirty="0">
              <a:latin typeface="Arial" panose="020B0604020202020204" pitchFamily="34" charset="0"/>
            </a:endParaRPr>
          </a:p>
        </p:txBody>
      </p:sp>
      <p:sp>
        <p:nvSpPr>
          <p:cNvPr id="17" name="Text Box 88"/>
          <p:cNvSpPr txBox="1">
            <a:spLocks noChangeArrowheads="1"/>
          </p:cNvSpPr>
          <p:nvPr/>
        </p:nvSpPr>
        <p:spPr bwMode="auto">
          <a:xfrm>
            <a:off x="7028181" y="1520508"/>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dirty="0">
                <a:solidFill>
                  <a:srgbClr val="FF0000"/>
                </a:solidFill>
                <a:ea typeface="宋体" panose="02010600030101010101" pitchFamily="2" charset="-122"/>
              </a:rPr>
              <a:t>d</a:t>
            </a:r>
            <a:endParaRPr lang="en-US" altLang="zh-CN" dirty="0">
              <a:solidFill>
                <a:srgbClr val="FF0000"/>
              </a:solidFill>
              <a:latin typeface="Arial" panose="020B060402020202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0"/>
            <a:ext cx="599011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6" name="图片 5"/>
          <p:cNvPicPr>
            <a:picLocks noChangeAspect="1"/>
          </p:cNvPicPr>
          <p:nvPr/>
        </p:nvPicPr>
        <p:blipFill>
          <a:blip r:embed="rId1"/>
          <a:stretch>
            <a:fillRect/>
          </a:stretch>
        </p:blipFill>
        <p:spPr>
          <a:xfrm>
            <a:off x="549086" y="2129178"/>
            <a:ext cx="8320148" cy="589037"/>
          </a:xfrm>
          <a:prstGeom prst="rect">
            <a:avLst/>
          </a:prstGeom>
        </p:spPr>
      </p:pic>
      <p:pic>
        <p:nvPicPr>
          <p:cNvPr id="7" name="图片 6"/>
          <p:cNvPicPr>
            <a:picLocks noChangeAspect="1"/>
          </p:cNvPicPr>
          <p:nvPr/>
        </p:nvPicPr>
        <p:blipFill>
          <a:blip r:embed="rId2"/>
          <a:stretch>
            <a:fillRect/>
          </a:stretch>
        </p:blipFill>
        <p:spPr>
          <a:xfrm>
            <a:off x="548640" y="2718958"/>
            <a:ext cx="8321040" cy="4098402"/>
          </a:xfrm>
          <a:prstGeom prst="rect">
            <a:avLst/>
          </a:prstGeom>
        </p:spPr>
      </p:pic>
      <p:sp>
        <p:nvSpPr>
          <p:cNvPr id="9" name="Text Box 129"/>
          <p:cNvSpPr txBox="1">
            <a:spLocks noChangeArrowheads="1"/>
          </p:cNvSpPr>
          <p:nvPr/>
        </p:nvSpPr>
        <p:spPr bwMode="auto">
          <a:xfrm>
            <a:off x="173038" y="1093639"/>
            <a:ext cx="302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000" dirty="0">
                <a:latin typeface="Arial" panose="020B0604020202020204" pitchFamily="34" charset="0"/>
              </a:rPr>
              <a:t>对节点</a:t>
            </a:r>
            <a:r>
              <a:rPr lang="en-US" altLang="zh-CN" sz="2000" dirty="0">
                <a:latin typeface="Arial" panose="020B0604020202020204" pitchFamily="34" charset="0"/>
              </a:rPr>
              <a:t>d</a:t>
            </a:r>
            <a:r>
              <a:rPr lang="zh-CN" altLang="en-US" sz="2000" dirty="0">
                <a:latin typeface="Arial" panose="020B0604020202020204" pitchFamily="34" charset="0"/>
              </a:rPr>
              <a:t>列</a:t>
            </a:r>
            <a:r>
              <a:rPr lang="en-US" altLang="zh-CN" sz="2000" dirty="0">
                <a:latin typeface="Arial" panose="020B0604020202020204" pitchFamily="34" charset="0"/>
              </a:rPr>
              <a:t>KCL</a:t>
            </a:r>
            <a:r>
              <a:rPr lang="zh-CN" altLang="en-US" sz="2000" dirty="0">
                <a:latin typeface="Arial" panose="020B0604020202020204" pitchFamily="34" charset="0"/>
              </a:rPr>
              <a:t>方程：</a:t>
            </a:r>
            <a:endParaRPr lang="zh-CN" altLang="en-US" sz="2000" dirty="0">
              <a:latin typeface="Arial" panose="020B0604020202020204" pitchFamily="34" charset="0"/>
            </a:endParaRPr>
          </a:p>
        </p:txBody>
      </p:sp>
      <p:pic>
        <p:nvPicPr>
          <p:cNvPr id="8" name="图片 7"/>
          <p:cNvPicPr>
            <a:picLocks noChangeAspect="1"/>
          </p:cNvPicPr>
          <p:nvPr/>
        </p:nvPicPr>
        <p:blipFill>
          <a:blip r:embed="rId3"/>
          <a:stretch>
            <a:fillRect/>
          </a:stretch>
        </p:blipFill>
        <p:spPr>
          <a:xfrm>
            <a:off x="5775960" y="544235"/>
            <a:ext cx="3093274" cy="1498918"/>
          </a:xfrm>
          <a:prstGeom prst="rect">
            <a:avLst/>
          </a:prstGeom>
        </p:spPr>
      </p:pic>
      <p:sp>
        <p:nvSpPr>
          <p:cNvPr id="10" name="Text Box 88"/>
          <p:cNvSpPr txBox="1">
            <a:spLocks noChangeArrowheads="1"/>
          </p:cNvSpPr>
          <p:nvPr/>
        </p:nvSpPr>
        <p:spPr bwMode="auto">
          <a:xfrm>
            <a:off x="7388861" y="458210"/>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dirty="0">
                <a:solidFill>
                  <a:srgbClr val="FF0000"/>
                </a:solidFill>
                <a:ea typeface="宋体" panose="02010600030101010101" pitchFamily="2" charset="-122"/>
              </a:rPr>
              <a:t>d</a:t>
            </a:r>
            <a:endParaRPr lang="en-US" altLang="zh-CN" dirty="0">
              <a:solidFill>
                <a:srgbClr val="FF0000"/>
              </a:solidFill>
              <a:latin typeface="Arial" panose="020B0604020202020204" pitchFamily="34" charset="0"/>
            </a:endParaRPr>
          </a:p>
        </p:txBody>
      </p:sp>
      <p:sp>
        <p:nvSpPr>
          <p:cNvPr id="3" name="矩形 2"/>
          <p:cNvSpPr/>
          <p:nvPr/>
        </p:nvSpPr>
        <p:spPr>
          <a:xfrm>
            <a:off x="881063" y="5448300"/>
            <a:ext cx="5338762" cy="128111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431800" y="1805417"/>
            <a:ext cx="8280400" cy="79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buFontTx/>
              <a:buAutoNum type="circleNumDbPlain"/>
            </a:pPr>
            <a:r>
              <a:rPr kumimoji="1" lang="zh-CN" altLang="en-US" sz="2000" dirty="0">
                <a:latin typeface="楷体_GB2312" pitchFamily="49" charset="-122"/>
              </a:rPr>
              <a:t>外电路可以是</a:t>
            </a:r>
            <a:r>
              <a:rPr kumimoji="1" lang="zh-CN" altLang="en-US" sz="2000" dirty="0">
                <a:solidFill>
                  <a:schemeClr val="tx1"/>
                </a:solidFill>
                <a:latin typeface="楷体_GB2312" pitchFamily="49" charset="-122"/>
              </a:rPr>
              <a:t>任意的线性或非线性电路</a:t>
            </a:r>
            <a:r>
              <a:rPr kumimoji="1" lang="zh-CN" altLang="en-US" sz="2000" dirty="0">
                <a:latin typeface="楷体_GB2312" pitchFamily="49" charset="-122"/>
              </a:rPr>
              <a:t>，外电路发生改变时，</a:t>
            </a:r>
            <a:r>
              <a:rPr kumimoji="1" lang="zh-CN" altLang="en-US" sz="2000" dirty="0">
                <a:solidFill>
                  <a:schemeClr val="tx1"/>
                </a:solidFill>
                <a:latin typeface="楷体_GB2312" pitchFamily="49" charset="-122"/>
              </a:rPr>
              <a:t>线性含源一端口网络的等效电路不变 </a:t>
            </a:r>
            <a:r>
              <a:rPr kumimoji="1" lang="en-US" altLang="zh-CN" sz="2000" dirty="0">
                <a:latin typeface="楷体_GB2312" pitchFamily="49" charset="-122"/>
              </a:rPr>
              <a:t>(</a:t>
            </a:r>
            <a:r>
              <a:rPr kumimoji="1" lang="zh-CN" altLang="en-US" sz="2000" dirty="0">
                <a:latin typeface="楷体_GB2312" pitchFamily="49" charset="-122"/>
              </a:rPr>
              <a:t>伏</a:t>
            </a:r>
            <a:r>
              <a:rPr kumimoji="1" lang="en-US" altLang="zh-CN" sz="2000" dirty="0">
                <a:latin typeface="宋体" panose="02010600030101010101" pitchFamily="2" charset="-122"/>
                <a:ea typeface="宋体" panose="02010600030101010101" pitchFamily="2" charset="-122"/>
              </a:rPr>
              <a:t>-</a:t>
            </a:r>
            <a:r>
              <a:rPr kumimoji="1" lang="zh-CN" altLang="en-US" sz="2000" dirty="0">
                <a:latin typeface="楷体_GB2312" pitchFamily="49" charset="-122"/>
              </a:rPr>
              <a:t>安特性等效</a:t>
            </a:r>
            <a:r>
              <a:rPr kumimoji="1" lang="en-US" altLang="zh-CN" sz="2000" dirty="0">
                <a:latin typeface="楷体_GB2312" pitchFamily="49" charset="-122"/>
              </a:rPr>
              <a:t>)</a:t>
            </a:r>
            <a:r>
              <a:rPr kumimoji="1" lang="zh-CN" altLang="en-US" sz="2000" dirty="0">
                <a:latin typeface="楷体_GB2312" pitchFamily="49" charset="-122"/>
              </a:rPr>
              <a:t>。</a:t>
            </a:r>
            <a:endParaRPr kumimoji="1" lang="zh-CN" altLang="en-US" sz="2000" dirty="0">
              <a:latin typeface="楷体_GB2312" pitchFamily="49" charset="-122"/>
            </a:endParaRPr>
          </a:p>
        </p:txBody>
      </p:sp>
      <p:grpSp>
        <p:nvGrpSpPr>
          <p:cNvPr id="4" name="Group 47"/>
          <p:cNvGrpSpPr/>
          <p:nvPr/>
        </p:nvGrpSpPr>
        <p:grpSpPr bwMode="auto">
          <a:xfrm>
            <a:off x="0" y="835242"/>
            <a:ext cx="1644650" cy="850900"/>
            <a:chOff x="385" y="3022"/>
            <a:chExt cx="1036" cy="536"/>
          </a:xfrm>
        </p:grpSpPr>
        <p:pic>
          <p:nvPicPr>
            <p:cNvPr id="87076" name="Picture 48"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77" name="Text Box 49"/>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a:solidFill>
                    <a:srgbClr val="FA7748"/>
                  </a:solidFill>
                  <a:ea typeface="华文行楷" panose="02010800040101010101" pitchFamily="2" charset="-122"/>
                </a:rPr>
                <a:t>注意</a:t>
              </a:r>
              <a:endParaRPr kumimoji="1" lang="zh-CN" altLang="en-US" sz="3200" b="0">
                <a:solidFill>
                  <a:srgbClr val="FA7748"/>
                </a:solidFill>
                <a:ea typeface="华文行楷" panose="02010800040101010101" pitchFamily="2" charset="-122"/>
              </a:endParaRPr>
            </a:p>
          </p:txBody>
        </p:sp>
      </p:grpSp>
      <p:sp>
        <p:nvSpPr>
          <p:cNvPr id="33" name="Text Box 4"/>
          <p:cNvSpPr txBox="1">
            <a:spLocks noChangeArrowheads="1"/>
          </p:cNvSpPr>
          <p:nvPr/>
        </p:nvSpPr>
        <p:spPr bwMode="auto">
          <a:xfrm>
            <a:off x="0" y="0"/>
            <a:ext cx="5938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grpSp>
        <p:nvGrpSpPr>
          <p:cNvPr id="68" name="Group 11"/>
          <p:cNvGrpSpPr/>
          <p:nvPr/>
        </p:nvGrpSpPr>
        <p:grpSpPr bwMode="auto">
          <a:xfrm>
            <a:off x="1062711" y="3655913"/>
            <a:ext cx="2517775" cy="1158875"/>
            <a:chOff x="431" y="164"/>
            <a:chExt cx="1586" cy="826"/>
          </a:xfrm>
        </p:grpSpPr>
        <p:grpSp>
          <p:nvGrpSpPr>
            <p:cNvPr id="69" name="Group 2"/>
            <p:cNvGrpSpPr/>
            <p:nvPr/>
          </p:nvGrpSpPr>
          <p:grpSpPr bwMode="auto">
            <a:xfrm>
              <a:off x="431" y="210"/>
              <a:ext cx="1270" cy="771"/>
              <a:chOff x="612" y="1979"/>
              <a:chExt cx="1270" cy="771"/>
            </a:xfrm>
          </p:grpSpPr>
          <p:sp>
            <p:nvSpPr>
              <p:cNvPr id="73" name="Rectangle 3"/>
              <p:cNvSpPr>
                <a:spLocks noChangeArrowheads="1"/>
              </p:cNvSpPr>
              <p:nvPr/>
            </p:nvSpPr>
            <p:spPr bwMode="auto">
              <a:xfrm>
                <a:off x="612" y="1979"/>
                <a:ext cx="635" cy="771"/>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b="1" dirty="0">
                    <a:solidFill>
                      <a:srgbClr val="FFFFFF"/>
                    </a:solidFill>
                    <a:latin typeface="Times New Roman" panose="02020603050405020304" pitchFamily="18" charset="0"/>
                    <a:ea typeface="仿宋_GB2312" pitchFamily="49" charset="-122"/>
                  </a:rPr>
                  <a:t>A</a:t>
                </a:r>
                <a:endParaRPr lang="en-US" altLang="zh-CN" b="1" dirty="0">
                  <a:solidFill>
                    <a:srgbClr val="FFFFFF"/>
                  </a:solidFill>
                  <a:latin typeface="Times New Roman" panose="02020603050405020304" pitchFamily="18" charset="0"/>
                  <a:ea typeface="仿宋_GB2312" pitchFamily="49" charset="-122"/>
                </a:endParaRPr>
              </a:p>
            </p:txBody>
          </p:sp>
          <p:sp>
            <p:nvSpPr>
              <p:cNvPr id="74" name="Line 4"/>
              <p:cNvSpPr>
                <a:spLocks noChangeShapeType="1"/>
              </p:cNvSpPr>
              <p:nvPr/>
            </p:nvSpPr>
            <p:spPr bwMode="auto">
              <a:xfrm>
                <a:off x="1247" y="2115"/>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5"/>
              <p:cNvSpPr>
                <a:spLocks noChangeShapeType="1"/>
              </p:cNvSpPr>
              <p:nvPr/>
            </p:nvSpPr>
            <p:spPr bwMode="auto">
              <a:xfrm>
                <a:off x="1247" y="2614"/>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0" name="Text Box 7"/>
            <p:cNvSpPr txBox="1">
              <a:spLocks noChangeArrowheads="1"/>
            </p:cNvSpPr>
            <p:nvPr/>
          </p:nvSpPr>
          <p:spPr bwMode="auto">
            <a:xfrm>
              <a:off x="1746" y="164"/>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71" name="Text Box 8"/>
            <p:cNvSpPr txBox="1">
              <a:spLocks noChangeArrowheads="1"/>
            </p:cNvSpPr>
            <p:nvPr/>
          </p:nvSpPr>
          <p:spPr bwMode="auto">
            <a:xfrm>
              <a:off x="1746" y="663"/>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72" name="Text Box 9"/>
            <p:cNvSpPr txBox="1">
              <a:spLocks noChangeArrowheads="1"/>
            </p:cNvSpPr>
            <p:nvPr/>
          </p:nvSpPr>
          <p:spPr bwMode="auto">
            <a:xfrm>
              <a:off x="1791" y="436"/>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a:solidFill>
                    <a:srgbClr val="FFFFFF"/>
                  </a:solidFill>
                  <a:latin typeface="Times New Roman" panose="02020603050405020304" pitchFamily="18" charset="0"/>
                  <a:ea typeface="仿宋_GB2312" pitchFamily="49" charset="-122"/>
                </a:rPr>
                <a:t>u</a:t>
              </a:r>
              <a:endParaRPr lang="en-US" altLang="zh-CN" sz="2800" i="1">
                <a:solidFill>
                  <a:srgbClr val="FFFFFF"/>
                </a:solidFill>
                <a:latin typeface="Times New Roman" panose="02020603050405020304" pitchFamily="18" charset="0"/>
                <a:ea typeface="仿宋_GB2312" pitchFamily="49" charset="-122"/>
              </a:endParaRPr>
            </a:p>
          </p:txBody>
        </p:sp>
      </p:grpSp>
      <p:sp>
        <p:nvSpPr>
          <p:cNvPr id="77" name="Rectangle 3"/>
          <p:cNvSpPr>
            <a:spLocks noChangeArrowheads="1"/>
          </p:cNvSpPr>
          <p:nvPr/>
        </p:nvSpPr>
        <p:spPr bwMode="auto">
          <a:xfrm>
            <a:off x="3020102" y="3707824"/>
            <a:ext cx="1008063" cy="1081710"/>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b="1" dirty="0">
                <a:solidFill>
                  <a:srgbClr val="FFFFFF"/>
                </a:solidFill>
                <a:latin typeface="Times New Roman" panose="02020603050405020304" pitchFamily="18" charset="0"/>
                <a:ea typeface="仿宋_GB2312" pitchFamily="49" charset="-122"/>
              </a:rPr>
              <a:t>N</a:t>
            </a:r>
            <a:endParaRPr lang="en-US" altLang="zh-CN" b="1" dirty="0">
              <a:solidFill>
                <a:srgbClr val="FFFFFF"/>
              </a:solidFill>
              <a:latin typeface="Times New Roman" panose="02020603050405020304" pitchFamily="18" charset="0"/>
              <a:ea typeface="仿宋_GB2312" pitchFamily="49" charset="-122"/>
            </a:endParaRPr>
          </a:p>
        </p:txBody>
      </p:sp>
      <p:sp>
        <p:nvSpPr>
          <p:cNvPr id="80" name="Line 6"/>
          <p:cNvSpPr>
            <a:spLocks noChangeShapeType="1"/>
          </p:cNvSpPr>
          <p:nvPr/>
        </p:nvSpPr>
        <p:spPr bwMode="auto">
          <a:xfrm flipH="1">
            <a:off x="2178856" y="3991092"/>
            <a:ext cx="576263"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 name="Text Box 7"/>
          <p:cNvSpPr txBox="1">
            <a:spLocks noChangeArrowheads="1"/>
          </p:cNvSpPr>
          <p:nvPr/>
        </p:nvSpPr>
        <p:spPr bwMode="auto">
          <a:xfrm>
            <a:off x="2760019" y="3465276"/>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FFFFFF"/>
                </a:solidFill>
                <a:latin typeface="宋体" panose="02010600030101010101" pitchFamily="2" charset="-122"/>
              </a:rPr>
              <a:t>+</a:t>
            </a:r>
            <a:endParaRPr lang="en-US" altLang="zh-CN" sz="2800" dirty="0">
              <a:solidFill>
                <a:srgbClr val="FFFFFF"/>
              </a:solidFill>
              <a:latin typeface="宋体" panose="02010600030101010101" pitchFamily="2" charset="-122"/>
            </a:endParaRPr>
          </a:p>
        </p:txBody>
      </p:sp>
      <p:sp>
        <p:nvSpPr>
          <p:cNvPr id="82" name="Text Box 8"/>
          <p:cNvSpPr txBox="1">
            <a:spLocks noChangeArrowheads="1"/>
          </p:cNvSpPr>
          <p:nvPr/>
        </p:nvSpPr>
        <p:spPr bwMode="auto">
          <a:xfrm>
            <a:off x="2712282" y="4673345"/>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FFFFFF"/>
                </a:solidFill>
                <a:latin typeface="宋体" panose="02010600030101010101" pitchFamily="2" charset="-122"/>
              </a:rPr>
              <a:t>-</a:t>
            </a:r>
            <a:endParaRPr lang="en-US" altLang="zh-CN" sz="2800" dirty="0">
              <a:solidFill>
                <a:srgbClr val="FFFFFF"/>
              </a:solidFill>
              <a:latin typeface="宋体" panose="02010600030101010101" pitchFamily="2" charset="-122"/>
            </a:endParaRPr>
          </a:p>
        </p:txBody>
      </p:sp>
      <p:sp>
        <p:nvSpPr>
          <p:cNvPr id="83" name="Text Box 9"/>
          <p:cNvSpPr txBox="1">
            <a:spLocks noChangeArrowheads="1"/>
          </p:cNvSpPr>
          <p:nvPr/>
        </p:nvSpPr>
        <p:spPr bwMode="auto">
          <a:xfrm>
            <a:off x="2695774" y="3936658"/>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dirty="0">
                <a:solidFill>
                  <a:srgbClr val="FFFFFF"/>
                </a:solidFill>
                <a:latin typeface="Times New Roman" panose="02020603050405020304" pitchFamily="18" charset="0"/>
                <a:ea typeface="仿宋_GB2312" pitchFamily="49" charset="-122"/>
              </a:rPr>
              <a:t>u</a:t>
            </a:r>
            <a:endParaRPr lang="en-US" altLang="zh-CN" sz="2800" i="1" dirty="0">
              <a:solidFill>
                <a:srgbClr val="FFFFFF"/>
              </a:solidFill>
              <a:latin typeface="Times New Roman" panose="02020603050405020304" pitchFamily="18" charset="0"/>
              <a:ea typeface="仿宋_GB2312" pitchFamily="49" charset="-122"/>
            </a:endParaRPr>
          </a:p>
        </p:txBody>
      </p:sp>
      <p:sp>
        <p:nvSpPr>
          <p:cNvPr id="84" name="Text Box 10"/>
          <p:cNvSpPr txBox="1">
            <a:spLocks noChangeArrowheads="1"/>
          </p:cNvSpPr>
          <p:nvPr/>
        </p:nvSpPr>
        <p:spPr bwMode="auto">
          <a:xfrm>
            <a:off x="2266784" y="3992557"/>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dirty="0" err="1">
                <a:solidFill>
                  <a:srgbClr val="FFFFFF"/>
                </a:solidFill>
                <a:latin typeface="Times New Roman" panose="02020603050405020304" pitchFamily="18" charset="0"/>
                <a:ea typeface="仿宋_GB2312" pitchFamily="49" charset="-122"/>
              </a:rPr>
              <a:t>i</a:t>
            </a:r>
            <a:endParaRPr lang="en-US" altLang="zh-CN" sz="2800" i="1" dirty="0">
              <a:solidFill>
                <a:srgbClr val="FFFFFF"/>
              </a:solidFill>
              <a:latin typeface="Times New Roman" panose="02020603050405020304" pitchFamily="18" charset="0"/>
              <a:ea typeface="仿宋_GB2312" pitchFamily="49" charset="-122"/>
            </a:endParaRPr>
          </a:p>
        </p:txBody>
      </p:sp>
      <p:sp>
        <p:nvSpPr>
          <p:cNvPr id="86" name="Oval 197"/>
          <p:cNvSpPr>
            <a:spLocks noChangeArrowheads="1"/>
          </p:cNvSpPr>
          <p:nvPr/>
        </p:nvSpPr>
        <p:spPr bwMode="auto">
          <a:xfrm>
            <a:off x="2822298" y="4572771"/>
            <a:ext cx="84136" cy="76716"/>
          </a:xfrm>
          <a:prstGeom prst="ellipse">
            <a:avLst/>
          </a:prstGeom>
          <a:solidFill>
            <a:srgbClr val="FFCC00"/>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87" name="Oval 197"/>
          <p:cNvSpPr>
            <a:spLocks noChangeArrowheads="1"/>
          </p:cNvSpPr>
          <p:nvPr/>
        </p:nvSpPr>
        <p:spPr bwMode="auto">
          <a:xfrm>
            <a:off x="2833672" y="3867595"/>
            <a:ext cx="84136" cy="76716"/>
          </a:xfrm>
          <a:prstGeom prst="ellipse">
            <a:avLst/>
          </a:prstGeom>
          <a:solidFill>
            <a:srgbClr val="FFCC00"/>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90" name="矩形 89"/>
          <p:cNvSpPr/>
          <p:nvPr/>
        </p:nvSpPr>
        <p:spPr>
          <a:xfrm>
            <a:off x="1062711" y="5855101"/>
            <a:ext cx="7392468" cy="646331"/>
          </a:xfrm>
          <a:prstGeom prst="rect">
            <a:avLst/>
          </a:prstGeom>
        </p:spPr>
        <p:txBody>
          <a:bodyPr wrap="square">
            <a:spAutoFit/>
          </a:bodyPr>
          <a:lstStyle/>
          <a:p>
            <a:r>
              <a:rPr lang="zh-CN" altLang="en-US" dirty="0"/>
              <a:t>如果</a:t>
            </a:r>
            <a:r>
              <a:rPr lang="zh-CN" altLang="en-US" dirty="0">
                <a:solidFill>
                  <a:srgbClr val="FFFF00"/>
                </a:solidFill>
              </a:rPr>
              <a:t>左图含源一端口网络</a:t>
            </a:r>
            <a:r>
              <a:rPr lang="en-US" altLang="zh-CN" dirty="0">
                <a:solidFill>
                  <a:srgbClr val="FFFF00"/>
                </a:solidFill>
              </a:rPr>
              <a:t>A</a:t>
            </a:r>
            <a:r>
              <a:rPr lang="zh-CN" altLang="en-US" dirty="0"/>
              <a:t>等效于</a:t>
            </a:r>
            <a:r>
              <a:rPr lang="zh-CN" altLang="en-US" dirty="0">
                <a:solidFill>
                  <a:srgbClr val="FFFF00"/>
                </a:solidFill>
              </a:rPr>
              <a:t>右图</a:t>
            </a:r>
            <a:r>
              <a:rPr lang="en-US" altLang="zh-CN" dirty="0">
                <a:solidFill>
                  <a:srgbClr val="FFFF00"/>
                </a:solidFill>
              </a:rPr>
              <a:t>AA</a:t>
            </a:r>
            <a:r>
              <a:rPr lang="zh-CN" altLang="en-US" dirty="0">
                <a:solidFill>
                  <a:srgbClr val="FFFF00"/>
                </a:solidFill>
              </a:rPr>
              <a:t>电压源与电阻串联</a:t>
            </a:r>
            <a:r>
              <a:rPr lang="zh-CN" altLang="en-US" dirty="0"/>
              <a:t>，则无论外部电路</a:t>
            </a:r>
            <a:r>
              <a:rPr lang="en-US" altLang="zh-CN" dirty="0"/>
              <a:t>N</a:t>
            </a:r>
            <a:r>
              <a:rPr lang="zh-CN" altLang="en-US" dirty="0"/>
              <a:t>如何变化，</a:t>
            </a:r>
            <a:r>
              <a:rPr lang="en-US" altLang="zh-CN" dirty="0">
                <a:solidFill>
                  <a:srgbClr val="FFFF00"/>
                </a:solidFill>
              </a:rPr>
              <a:t>A</a:t>
            </a:r>
            <a:r>
              <a:rPr lang="zh-CN" altLang="en-US" dirty="0">
                <a:solidFill>
                  <a:srgbClr val="FFFF00"/>
                </a:solidFill>
              </a:rPr>
              <a:t>与</a:t>
            </a:r>
            <a:r>
              <a:rPr lang="en-US" altLang="zh-CN" dirty="0">
                <a:solidFill>
                  <a:srgbClr val="FFFF00"/>
                </a:solidFill>
              </a:rPr>
              <a:t>AA</a:t>
            </a:r>
            <a:r>
              <a:rPr lang="zh-CN" altLang="en-US" dirty="0">
                <a:solidFill>
                  <a:srgbClr val="FFFF00"/>
                </a:solidFill>
              </a:rPr>
              <a:t>网络的等效关系始终保持不变</a:t>
            </a:r>
            <a:endParaRPr lang="zh-CN" altLang="en-US" dirty="0">
              <a:solidFill>
                <a:srgbClr val="FFFF00"/>
              </a:solidFill>
            </a:endParaRPr>
          </a:p>
        </p:txBody>
      </p:sp>
      <p:sp>
        <p:nvSpPr>
          <p:cNvPr id="6" name="矩形 5"/>
          <p:cNvSpPr/>
          <p:nvPr/>
        </p:nvSpPr>
        <p:spPr>
          <a:xfrm>
            <a:off x="3070467" y="3268503"/>
            <a:ext cx="877163" cy="369332"/>
          </a:xfrm>
          <a:prstGeom prst="rect">
            <a:avLst/>
          </a:prstGeom>
        </p:spPr>
        <p:txBody>
          <a:bodyPr wrap="none">
            <a:spAutoFit/>
          </a:bodyPr>
          <a:lstStyle/>
          <a:p>
            <a:r>
              <a:rPr kumimoji="1" lang="zh-CN" altLang="en-US" dirty="0">
                <a:latin typeface="楷体_GB2312" pitchFamily="49" charset="-122"/>
              </a:rPr>
              <a:t>外电路</a:t>
            </a:r>
            <a:endParaRPr lang="zh-CN" altLang="en-US" dirty="0"/>
          </a:p>
        </p:txBody>
      </p:sp>
      <p:sp>
        <p:nvSpPr>
          <p:cNvPr id="7" name="矩形 6"/>
          <p:cNvSpPr/>
          <p:nvPr/>
        </p:nvSpPr>
        <p:spPr>
          <a:xfrm>
            <a:off x="772083" y="3271667"/>
            <a:ext cx="1569660" cy="369332"/>
          </a:xfrm>
          <a:prstGeom prst="rect">
            <a:avLst/>
          </a:prstGeom>
        </p:spPr>
        <p:txBody>
          <a:bodyPr wrap="none">
            <a:spAutoFit/>
          </a:bodyPr>
          <a:lstStyle/>
          <a:p>
            <a:r>
              <a:rPr lang="zh-CN" altLang="en-US" dirty="0"/>
              <a:t>线性含源网络</a:t>
            </a:r>
            <a:endParaRPr lang="zh-CN" altLang="en-US" dirty="0"/>
          </a:p>
        </p:txBody>
      </p:sp>
      <p:sp>
        <p:nvSpPr>
          <p:cNvPr id="94" name="Line 185"/>
          <p:cNvSpPr>
            <a:spLocks noChangeShapeType="1"/>
          </p:cNvSpPr>
          <p:nvPr/>
        </p:nvSpPr>
        <p:spPr bwMode="auto">
          <a:xfrm flipV="1">
            <a:off x="6965965" y="3206531"/>
            <a:ext cx="0" cy="7043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185"/>
          <p:cNvSpPr>
            <a:spLocks noChangeShapeType="1"/>
          </p:cNvSpPr>
          <p:nvPr/>
        </p:nvSpPr>
        <p:spPr bwMode="auto">
          <a:xfrm flipV="1">
            <a:off x="6965965" y="4290458"/>
            <a:ext cx="0" cy="7043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6" name="Group 2"/>
          <p:cNvGrpSpPr/>
          <p:nvPr/>
        </p:nvGrpSpPr>
        <p:grpSpPr bwMode="auto">
          <a:xfrm>
            <a:off x="6539724" y="3551167"/>
            <a:ext cx="2016125" cy="1081710"/>
            <a:chOff x="612" y="1979"/>
            <a:chExt cx="1270" cy="771"/>
          </a:xfrm>
        </p:grpSpPr>
        <p:sp>
          <p:nvSpPr>
            <p:cNvPr id="97" name="Rectangle 3"/>
            <p:cNvSpPr>
              <a:spLocks noChangeArrowheads="1"/>
            </p:cNvSpPr>
            <p:nvPr/>
          </p:nvSpPr>
          <p:spPr bwMode="auto">
            <a:xfrm>
              <a:off x="612" y="1979"/>
              <a:ext cx="635" cy="771"/>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b="1" dirty="0">
                  <a:solidFill>
                    <a:srgbClr val="FFFFFF"/>
                  </a:solidFill>
                  <a:latin typeface="Times New Roman" panose="02020603050405020304" pitchFamily="18" charset="0"/>
                  <a:ea typeface="仿宋_GB2312" pitchFamily="49" charset="-122"/>
                </a:rPr>
                <a:t>N</a:t>
              </a:r>
              <a:endParaRPr lang="en-US" altLang="zh-CN" b="1" dirty="0">
                <a:solidFill>
                  <a:srgbClr val="FFFFFF"/>
                </a:solidFill>
                <a:latin typeface="Times New Roman" panose="02020603050405020304" pitchFamily="18" charset="0"/>
                <a:ea typeface="仿宋_GB2312" pitchFamily="49" charset="-122"/>
              </a:endParaRPr>
            </a:p>
          </p:txBody>
        </p:sp>
        <p:sp>
          <p:nvSpPr>
            <p:cNvPr id="98" name="Line 4"/>
            <p:cNvSpPr>
              <a:spLocks noChangeShapeType="1"/>
            </p:cNvSpPr>
            <p:nvPr/>
          </p:nvSpPr>
          <p:spPr bwMode="auto">
            <a:xfrm>
              <a:off x="1247" y="2115"/>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9" name="Line 5"/>
            <p:cNvSpPr>
              <a:spLocks noChangeShapeType="1"/>
            </p:cNvSpPr>
            <p:nvPr/>
          </p:nvSpPr>
          <p:spPr bwMode="auto">
            <a:xfrm>
              <a:off x="1247" y="2614"/>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0" name="Line 6"/>
          <p:cNvSpPr>
            <a:spLocks noChangeShapeType="1"/>
          </p:cNvSpPr>
          <p:nvPr/>
        </p:nvSpPr>
        <p:spPr bwMode="auto">
          <a:xfrm flipH="1">
            <a:off x="7702727" y="3614302"/>
            <a:ext cx="576263"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 name="Text Box 7"/>
          <p:cNvSpPr txBox="1">
            <a:spLocks noChangeArrowheads="1"/>
          </p:cNvSpPr>
          <p:nvPr/>
        </p:nvSpPr>
        <p:spPr bwMode="auto">
          <a:xfrm>
            <a:off x="8566327" y="3486629"/>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102" name="Text Box 8"/>
          <p:cNvSpPr txBox="1">
            <a:spLocks noChangeArrowheads="1"/>
          </p:cNvSpPr>
          <p:nvPr/>
        </p:nvSpPr>
        <p:spPr bwMode="auto">
          <a:xfrm>
            <a:off x="8566327" y="4186724"/>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103" name="Text Box 9"/>
          <p:cNvSpPr txBox="1">
            <a:spLocks noChangeArrowheads="1"/>
          </p:cNvSpPr>
          <p:nvPr/>
        </p:nvSpPr>
        <p:spPr bwMode="auto">
          <a:xfrm>
            <a:off x="8637764" y="3868244"/>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a:solidFill>
                  <a:srgbClr val="FFFFFF"/>
                </a:solidFill>
                <a:latin typeface="Times New Roman" panose="02020603050405020304" pitchFamily="18" charset="0"/>
                <a:ea typeface="仿宋_GB2312" pitchFamily="49" charset="-122"/>
              </a:rPr>
              <a:t>u</a:t>
            </a:r>
            <a:endParaRPr lang="en-US" altLang="zh-CN" sz="2800" i="1">
              <a:solidFill>
                <a:srgbClr val="FFFFFF"/>
              </a:solidFill>
              <a:latin typeface="Times New Roman" panose="02020603050405020304" pitchFamily="18" charset="0"/>
              <a:ea typeface="仿宋_GB2312" pitchFamily="49" charset="-122"/>
            </a:endParaRPr>
          </a:p>
        </p:txBody>
      </p:sp>
      <p:sp>
        <p:nvSpPr>
          <p:cNvPr id="104" name="Text Box 10"/>
          <p:cNvSpPr txBox="1">
            <a:spLocks noChangeArrowheads="1"/>
          </p:cNvSpPr>
          <p:nvPr/>
        </p:nvSpPr>
        <p:spPr bwMode="auto">
          <a:xfrm>
            <a:off x="7845602" y="3677437"/>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dirty="0" err="1">
                <a:solidFill>
                  <a:srgbClr val="FFFFFF"/>
                </a:solidFill>
                <a:latin typeface="Times New Roman" panose="02020603050405020304" pitchFamily="18" charset="0"/>
                <a:ea typeface="仿宋_GB2312" pitchFamily="49" charset="-122"/>
              </a:rPr>
              <a:t>i</a:t>
            </a:r>
            <a:endParaRPr lang="en-US" altLang="zh-CN" sz="2800" i="1" dirty="0">
              <a:solidFill>
                <a:srgbClr val="FFFFFF"/>
              </a:solidFill>
              <a:latin typeface="Times New Roman" panose="02020603050405020304" pitchFamily="18" charset="0"/>
              <a:ea typeface="仿宋_GB2312" pitchFamily="49" charset="-122"/>
            </a:endParaRPr>
          </a:p>
        </p:txBody>
      </p:sp>
      <p:grpSp>
        <p:nvGrpSpPr>
          <p:cNvPr id="105" name="Group 201"/>
          <p:cNvGrpSpPr/>
          <p:nvPr/>
        </p:nvGrpSpPr>
        <p:grpSpPr bwMode="auto">
          <a:xfrm>
            <a:off x="4806965" y="3063657"/>
            <a:ext cx="2232025" cy="2176463"/>
            <a:chOff x="3424" y="2478"/>
            <a:chExt cx="1406" cy="1371"/>
          </a:xfrm>
        </p:grpSpPr>
        <p:sp>
          <p:nvSpPr>
            <p:cNvPr id="106" name="Oval 180"/>
            <p:cNvSpPr>
              <a:spLocks noChangeArrowheads="1"/>
            </p:cNvSpPr>
            <p:nvPr/>
          </p:nvSpPr>
          <p:spPr bwMode="auto">
            <a:xfrm>
              <a:off x="3832" y="320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7" name="Line 181"/>
            <p:cNvSpPr>
              <a:spLocks noChangeShapeType="1"/>
            </p:cNvSpPr>
            <p:nvPr/>
          </p:nvSpPr>
          <p:spPr bwMode="auto">
            <a:xfrm>
              <a:off x="4195" y="2568"/>
              <a:ext cx="449"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Text Box 182"/>
            <p:cNvSpPr txBox="1">
              <a:spLocks noChangeArrowheads="1"/>
            </p:cNvSpPr>
            <p:nvPr/>
          </p:nvSpPr>
          <p:spPr bwMode="auto">
            <a:xfrm>
              <a:off x="4241" y="2568"/>
              <a:ext cx="25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dirty="0" err="1">
                  <a:solidFill>
                    <a:srgbClr val="FFFFFF"/>
                  </a:solidFill>
                  <a:ea typeface="宋体" panose="02010600030101010101" pitchFamily="2" charset="-122"/>
                </a:rPr>
                <a:t>i</a:t>
              </a:r>
              <a:endParaRPr kumimoji="1" lang="en-US" altLang="zh-CN" sz="2800" b="0" dirty="0">
                <a:solidFill>
                  <a:srgbClr val="FFFFFF"/>
                </a:solidFill>
                <a:ea typeface="宋体" panose="02010600030101010101" pitchFamily="2" charset="-122"/>
              </a:endParaRPr>
            </a:p>
          </p:txBody>
        </p:sp>
        <p:sp>
          <p:nvSpPr>
            <p:cNvPr id="109" name="Line 183"/>
            <p:cNvSpPr>
              <a:spLocks noChangeShapeType="1"/>
            </p:cNvSpPr>
            <p:nvPr/>
          </p:nvSpPr>
          <p:spPr bwMode="auto">
            <a:xfrm>
              <a:off x="4014" y="3748"/>
              <a:ext cx="72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184"/>
            <p:cNvSpPr>
              <a:spLocks noChangeShapeType="1"/>
            </p:cNvSpPr>
            <p:nvPr/>
          </p:nvSpPr>
          <p:spPr bwMode="auto">
            <a:xfrm>
              <a:off x="4014" y="2523"/>
              <a:ext cx="0" cy="122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185"/>
            <p:cNvSpPr>
              <a:spLocks noChangeShapeType="1"/>
            </p:cNvSpPr>
            <p:nvPr/>
          </p:nvSpPr>
          <p:spPr bwMode="auto">
            <a:xfrm>
              <a:off x="4014" y="2523"/>
              <a:ext cx="72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Text Box 188"/>
            <p:cNvSpPr txBox="1">
              <a:spLocks noChangeArrowheads="1"/>
            </p:cNvSpPr>
            <p:nvPr/>
          </p:nvSpPr>
          <p:spPr bwMode="auto">
            <a:xfrm>
              <a:off x="3560" y="2614"/>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113" name="Text Box 189"/>
            <p:cNvSpPr txBox="1">
              <a:spLocks noChangeArrowheads="1"/>
            </p:cNvSpPr>
            <p:nvPr/>
          </p:nvSpPr>
          <p:spPr bwMode="auto">
            <a:xfrm>
              <a:off x="3424" y="3249"/>
              <a:ext cx="57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U</a:t>
              </a:r>
              <a:r>
                <a:rPr kumimoji="1" lang="en-US" altLang="zh-CN" sz="2800" b="0" baseline="-25000">
                  <a:solidFill>
                    <a:srgbClr val="FFFFFF"/>
                  </a:solidFill>
                  <a:ea typeface="宋体" panose="02010600030101010101" pitchFamily="2" charset="-122"/>
                </a:rPr>
                <a:t>oc</a:t>
              </a:r>
              <a:endParaRPr kumimoji="1" lang="en-US" altLang="zh-CN" sz="2800" b="0">
                <a:solidFill>
                  <a:srgbClr val="FFFFFF"/>
                </a:solidFill>
                <a:ea typeface="宋体" panose="02010600030101010101" pitchFamily="2" charset="-122"/>
              </a:endParaRPr>
            </a:p>
          </p:txBody>
        </p:sp>
        <p:sp>
          <p:nvSpPr>
            <p:cNvPr id="114" name="Text Box 190"/>
            <p:cNvSpPr txBox="1">
              <a:spLocks noChangeArrowheads="1"/>
            </p:cNvSpPr>
            <p:nvPr/>
          </p:nvSpPr>
          <p:spPr bwMode="auto">
            <a:xfrm>
              <a:off x="3742" y="2931"/>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15" name="Text Box 191"/>
            <p:cNvSpPr txBox="1">
              <a:spLocks noChangeArrowheads="1"/>
            </p:cNvSpPr>
            <p:nvPr/>
          </p:nvSpPr>
          <p:spPr bwMode="auto">
            <a:xfrm>
              <a:off x="3742" y="3521"/>
              <a:ext cx="2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16" name="Rectangle 195"/>
            <p:cNvSpPr>
              <a:spLocks noChangeArrowheads="1"/>
            </p:cNvSpPr>
            <p:nvPr/>
          </p:nvSpPr>
          <p:spPr bwMode="auto">
            <a:xfrm>
              <a:off x="3932" y="261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7" name="Oval 196"/>
            <p:cNvSpPr>
              <a:spLocks noChangeArrowheads="1"/>
            </p:cNvSpPr>
            <p:nvPr/>
          </p:nvSpPr>
          <p:spPr bwMode="auto">
            <a:xfrm>
              <a:off x="4739" y="3702"/>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8" name="Oval 197"/>
            <p:cNvSpPr>
              <a:spLocks noChangeArrowheads="1"/>
            </p:cNvSpPr>
            <p:nvPr/>
          </p:nvSpPr>
          <p:spPr bwMode="auto">
            <a:xfrm>
              <a:off x="4739" y="247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119" name="矩形 118"/>
          <p:cNvSpPr/>
          <p:nvPr/>
        </p:nvSpPr>
        <p:spPr>
          <a:xfrm>
            <a:off x="4900230" y="2978525"/>
            <a:ext cx="1556465" cy="227527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4861167" y="2950429"/>
            <a:ext cx="518092" cy="369332"/>
          </a:xfrm>
          <a:prstGeom prst="rect">
            <a:avLst/>
          </a:prstGeom>
        </p:spPr>
        <p:txBody>
          <a:bodyPr wrap="none">
            <a:spAutoFit/>
          </a:bodyPr>
          <a:lstStyle/>
          <a:p>
            <a:pPr algn="ctr">
              <a:spcBef>
                <a:spcPct val="0"/>
              </a:spcBef>
            </a:pPr>
            <a:r>
              <a:rPr lang="en-US" altLang="zh-CN" b="1" dirty="0">
                <a:solidFill>
                  <a:srgbClr val="FF3300"/>
                </a:solidFill>
                <a:latin typeface="Times New Roman" panose="02020603050405020304" pitchFamily="18" charset="0"/>
                <a:ea typeface="仿宋_GB2312" pitchFamily="49" charset="-122"/>
              </a:rPr>
              <a:t>A</a:t>
            </a:r>
            <a:r>
              <a:rPr lang="en-US" altLang="zh-CN" b="1" dirty="0">
                <a:solidFill>
                  <a:srgbClr val="FF3300"/>
                </a:solidFill>
                <a:latin typeface="Times New Roman" panose="02020603050405020304" pitchFamily="18" charset="0"/>
                <a:ea typeface="+mj-ea"/>
                <a:cs typeface="Times New Roman" panose="02020603050405020304" pitchFamily="18" charset="0"/>
              </a:rPr>
              <a:t>A</a:t>
            </a:r>
            <a:endParaRPr lang="en-US" altLang="zh-CN" b="1" dirty="0">
              <a:solidFill>
                <a:srgbClr val="FF3300"/>
              </a:solidFill>
              <a:latin typeface="Times New Roman" panose="02020603050405020304" pitchFamily="18" charset="0"/>
              <a:ea typeface="+mj-ea"/>
              <a:cs typeface="Times New Roman" panose="02020603050405020304" pitchFamily="18" charset="0"/>
            </a:endParaRPr>
          </a:p>
        </p:txBody>
      </p:sp>
      <p:sp>
        <p:nvSpPr>
          <p:cNvPr id="8" name="矩形 7"/>
          <p:cNvSpPr/>
          <p:nvPr/>
        </p:nvSpPr>
        <p:spPr>
          <a:xfrm>
            <a:off x="690543" y="5318839"/>
            <a:ext cx="954107" cy="400110"/>
          </a:xfrm>
          <a:prstGeom prst="rect">
            <a:avLst/>
          </a:prstGeom>
        </p:spPr>
        <p:txBody>
          <a:bodyPr wrap="none">
            <a:spAutoFit/>
          </a:bodyPr>
          <a:lstStyle/>
          <a:p>
            <a:r>
              <a:rPr lang="zh-CN" altLang="en-US" sz="2000" b="1" dirty="0">
                <a:solidFill>
                  <a:srgbClr val="FFFF00"/>
                </a:solidFill>
              </a:rPr>
              <a:t>举例：</a:t>
            </a:r>
            <a:endParaRPr lang="zh-CN" altLang="en-US" sz="2000" b="1" dirty="0">
              <a:solidFill>
                <a:srgbClr val="FFFF00"/>
              </a:solidFill>
            </a:endParaRPr>
          </a:p>
        </p:txBody>
      </p:sp>
      <p:sp>
        <p:nvSpPr>
          <p:cNvPr id="54" name="矩形 53"/>
          <p:cNvSpPr/>
          <p:nvPr/>
        </p:nvSpPr>
        <p:spPr>
          <a:xfrm>
            <a:off x="4633786" y="918691"/>
            <a:ext cx="4362753" cy="707886"/>
          </a:xfrm>
          <a:prstGeom prst="rect">
            <a:avLst/>
          </a:prstGeom>
        </p:spPr>
        <p:txBody>
          <a:bodyPr wrap="square">
            <a:spAutoFit/>
          </a:bodyPr>
          <a:lstStyle/>
          <a:p>
            <a:r>
              <a:rPr lang="zh-CN" altLang="en-US" sz="2000" b="1" dirty="0">
                <a:solidFill>
                  <a:srgbClr val="FFFF00"/>
                </a:solidFill>
                <a:latin typeface="Arial" panose="020B0604020202020204" pitchFamily="34" charset="0"/>
              </a:rPr>
              <a:t>线性电路（网络）</a:t>
            </a:r>
            <a:r>
              <a:rPr lang="zh-CN" altLang="en-US" sz="2000" dirty="0">
                <a:latin typeface="Arial" panose="020B0604020202020204" pitchFamily="34" charset="0"/>
              </a:rPr>
              <a:t>是指完全由</a:t>
            </a:r>
            <a:r>
              <a:rPr lang="zh-CN" altLang="en-US" sz="2000" dirty="0">
                <a:solidFill>
                  <a:srgbClr val="FFFF00"/>
                </a:solidFill>
                <a:latin typeface="Arial" panose="020B0604020202020204" pitchFamily="34" charset="0"/>
              </a:rPr>
              <a:t>线性元件</a:t>
            </a:r>
            <a:r>
              <a:rPr lang="zh-CN" altLang="en-US" sz="2000" dirty="0">
                <a:latin typeface="Arial" panose="020B0604020202020204" pitchFamily="34" charset="0"/>
              </a:rPr>
              <a:t>、</a:t>
            </a:r>
            <a:r>
              <a:rPr lang="zh-CN" altLang="en-US" sz="2000" dirty="0">
                <a:solidFill>
                  <a:srgbClr val="FFFF00"/>
                </a:solidFill>
                <a:latin typeface="Arial" panose="020B0604020202020204" pitchFamily="34" charset="0"/>
              </a:rPr>
              <a:t>独立源</a:t>
            </a:r>
            <a:r>
              <a:rPr lang="zh-CN" altLang="en-US" sz="2000" dirty="0">
                <a:latin typeface="Arial" panose="020B0604020202020204" pitchFamily="34" charset="0"/>
              </a:rPr>
              <a:t>或</a:t>
            </a:r>
            <a:r>
              <a:rPr lang="zh-CN" altLang="en-US" sz="2000" dirty="0">
                <a:solidFill>
                  <a:srgbClr val="FFFF00"/>
                </a:solidFill>
                <a:latin typeface="Arial" panose="020B0604020202020204" pitchFamily="34" charset="0"/>
              </a:rPr>
              <a:t>线性受控源</a:t>
            </a:r>
            <a:r>
              <a:rPr lang="zh-CN" altLang="en-US" sz="2000" dirty="0">
                <a:latin typeface="Arial" panose="020B0604020202020204" pitchFamily="34" charset="0"/>
              </a:rPr>
              <a:t>构成的电路。</a:t>
            </a:r>
            <a:endParaRPr lang="zh-CN" altLang="en-US" sz="2000" dirty="0"/>
          </a:p>
        </p:txBody>
      </p:sp>
      <p:sp>
        <p:nvSpPr>
          <p:cNvPr id="55" name="Text Box 3"/>
          <p:cNvSpPr txBox="1">
            <a:spLocks noChangeArrowheads="1"/>
          </p:cNvSpPr>
          <p:nvPr/>
        </p:nvSpPr>
        <p:spPr bwMode="auto">
          <a:xfrm>
            <a:off x="3760152" y="972631"/>
            <a:ext cx="8118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solidFill>
                  <a:schemeClr val="tx1"/>
                </a:solidFill>
                <a:ea typeface="宋体" panose="02010600030101010101" pitchFamily="2" charset="-122"/>
              </a:rPr>
              <a:t>复习</a:t>
            </a:r>
            <a:r>
              <a:rPr kumimoji="1" lang="en-US" altLang="zh-CN" dirty="0">
                <a:solidFill>
                  <a:schemeClr val="tx1"/>
                </a:solidFill>
                <a:ea typeface="宋体" panose="02010600030101010101" pitchFamily="2" charset="-122"/>
              </a:rPr>
              <a:t>:</a:t>
            </a:r>
            <a:endParaRPr kumimoji="1" lang="en-US" altLang="zh-CN" dirty="0">
              <a:solidFill>
                <a:schemeClr val="tx1"/>
              </a:solidFill>
              <a:ea typeface="宋体" panose="02010600030101010101"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44546A">
            <a:alpha val="95000"/>
          </a:srgbClr>
        </a:solidFill>
        <a:effectLst/>
      </p:bgPr>
    </p:bg>
    <p:spTree>
      <p:nvGrpSpPr>
        <p:cNvPr id="1" name=""/>
        <p:cNvGrpSpPr/>
        <p:nvPr/>
      </p:nvGrpSpPr>
      <p:grpSpPr>
        <a:xfrm>
          <a:off x="0" y="0"/>
          <a:ext cx="0" cy="0"/>
          <a:chOff x="0" y="0"/>
          <a:chExt cx="0" cy="0"/>
        </a:xfrm>
      </p:grpSpPr>
      <p:sp>
        <p:nvSpPr>
          <p:cNvPr id="145" name="Line 185"/>
          <p:cNvSpPr>
            <a:spLocks noChangeShapeType="1"/>
          </p:cNvSpPr>
          <p:nvPr/>
        </p:nvSpPr>
        <p:spPr bwMode="auto">
          <a:xfrm flipV="1">
            <a:off x="7103532" y="1933598"/>
            <a:ext cx="0" cy="7043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Line 185"/>
          <p:cNvSpPr>
            <a:spLocks noChangeShapeType="1"/>
          </p:cNvSpPr>
          <p:nvPr/>
        </p:nvSpPr>
        <p:spPr bwMode="auto">
          <a:xfrm flipV="1">
            <a:off x="7103532" y="3017525"/>
            <a:ext cx="0" cy="7043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1" name="Text Box 3"/>
          <p:cNvSpPr txBox="1">
            <a:spLocks noChangeArrowheads="1"/>
          </p:cNvSpPr>
          <p:nvPr/>
        </p:nvSpPr>
        <p:spPr bwMode="auto">
          <a:xfrm>
            <a:off x="133349" y="776771"/>
            <a:ext cx="8840314"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buFontTx/>
              <a:buAutoNum type="circleNumDbPlain" startAt="2"/>
            </a:pPr>
            <a:r>
              <a:rPr kumimoji="1" lang="zh-CN" altLang="en-US" sz="2000" dirty="0">
                <a:latin typeface="楷体_GB2312" pitchFamily="49" charset="-122"/>
              </a:rPr>
              <a:t>当一端口内部含有受控源时，</a:t>
            </a:r>
            <a:r>
              <a:rPr kumimoji="1" lang="zh-CN" altLang="en-US" sz="2000" dirty="0">
                <a:solidFill>
                  <a:schemeClr val="tx1"/>
                </a:solidFill>
                <a:latin typeface="楷体_GB2312" pitchFamily="49" charset="-122"/>
              </a:rPr>
              <a:t>控制电路与受控源必须包含在被化简的同一部分电路中</a:t>
            </a:r>
            <a:r>
              <a:rPr kumimoji="1" lang="zh-CN" altLang="en-US" sz="2000" dirty="0">
                <a:latin typeface="楷体_GB2312" pitchFamily="49" charset="-122"/>
              </a:rPr>
              <a:t>。即端口内的受控源只能受端口内部某些电流、电压的控制</a:t>
            </a:r>
            <a:endParaRPr kumimoji="1" lang="zh-CN" altLang="en-US" sz="2000" dirty="0">
              <a:latin typeface="楷体_GB2312" pitchFamily="49" charset="-122"/>
            </a:endParaRPr>
          </a:p>
        </p:txBody>
      </p:sp>
      <p:sp>
        <p:nvSpPr>
          <p:cNvPr id="33" name="Text Box 4"/>
          <p:cNvSpPr txBox="1">
            <a:spLocks noChangeArrowheads="1"/>
          </p:cNvSpPr>
          <p:nvPr/>
        </p:nvSpPr>
        <p:spPr bwMode="auto">
          <a:xfrm>
            <a:off x="0" y="0"/>
            <a:ext cx="5938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grpSp>
        <p:nvGrpSpPr>
          <p:cNvPr id="45" name="Group 11"/>
          <p:cNvGrpSpPr/>
          <p:nvPr/>
        </p:nvGrpSpPr>
        <p:grpSpPr bwMode="auto">
          <a:xfrm>
            <a:off x="336656" y="2312866"/>
            <a:ext cx="2517775" cy="1158875"/>
            <a:chOff x="431" y="164"/>
            <a:chExt cx="1586" cy="826"/>
          </a:xfrm>
        </p:grpSpPr>
        <p:grpSp>
          <p:nvGrpSpPr>
            <p:cNvPr id="46" name="Group 2"/>
            <p:cNvGrpSpPr/>
            <p:nvPr/>
          </p:nvGrpSpPr>
          <p:grpSpPr bwMode="auto">
            <a:xfrm>
              <a:off x="431" y="210"/>
              <a:ext cx="1270" cy="771"/>
              <a:chOff x="612" y="1979"/>
              <a:chExt cx="1270" cy="771"/>
            </a:xfrm>
          </p:grpSpPr>
          <p:sp>
            <p:nvSpPr>
              <p:cNvPr id="52" name="Rectangle 3"/>
              <p:cNvSpPr>
                <a:spLocks noChangeArrowheads="1"/>
              </p:cNvSpPr>
              <p:nvPr/>
            </p:nvSpPr>
            <p:spPr bwMode="auto">
              <a:xfrm>
                <a:off x="612" y="1979"/>
                <a:ext cx="635" cy="771"/>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b="1" dirty="0">
                    <a:solidFill>
                      <a:srgbClr val="FFFFFF"/>
                    </a:solidFill>
                    <a:latin typeface="Times New Roman" panose="02020603050405020304" pitchFamily="18" charset="0"/>
                    <a:ea typeface="仿宋_GB2312" pitchFamily="49" charset="-122"/>
                  </a:rPr>
                  <a:t>A</a:t>
                </a:r>
                <a:endParaRPr lang="en-US" altLang="zh-CN" b="1" dirty="0">
                  <a:solidFill>
                    <a:srgbClr val="FFFFFF"/>
                  </a:solidFill>
                  <a:latin typeface="Times New Roman" panose="02020603050405020304" pitchFamily="18" charset="0"/>
                  <a:ea typeface="仿宋_GB2312" pitchFamily="49" charset="-122"/>
                </a:endParaRPr>
              </a:p>
            </p:txBody>
          </p:sp>
          <p:sp>
            <p:nvSpPr>
              <p:cNvPr id="53" name="Line 4"/>
              <p:cNvSpPr>
                <a:spLocks noChangeShapeType="1"/>
              </p:cNvSpPr>
              <p:nvPr/>
            </p:nvSpPr>
            <p:spPr bwMode="auto">
              <a:xfrm>
                <a:off x="1247" y="2115"/>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5"/>
              <p:cNvSpPr>
                <a:spLocks noChangeShapeType="1"/>
              </p:cNvSpPr>
              <p:nvPr/>
            </p:nvSpPr>
            <p:spPr bwMode="auto">
              <a:xfrm>
                <a:off x="1247" y="2614"/>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8" name="Text Box 7"/>
            <p:cNvSpPr txBox="1">
              <a:spLocks noChangeArrowheads="1"/>
            </p:cNvSpPr>
            <p:nvPr/>
          </p:nvSpPr>
          <p:spPr bwMode="auto">
            <a:xfrm>
              <a:off x="1746" y="164"/>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49" name="Text Box 8"/>
            <p:cNvSpPr txBox="1">
              <a:spLocks noChangeArrowheads="1"/>
            </p:cNvSpPr>
            <p:nvPr/>
          </p:nvSpPr>
          <p:spPr bwMode="auto">
            <a:xfrm>
              <a:off x="1746" y="663"/>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50" name="Text Box 9"/>
            <p:cNvSpPr txBox="1">
              <a:spLocks noChangeArrowheads="1"/>
            </p:cNvSpPr>
            <p:nvPr/>
          </p:nvSpPr>
          <p:spPr bwMode="auto">
            <a:xfrm>
              <a:off x="1791" y="436"/>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a:solidFill>
                    <a:srgbClr val="FFFFFF"/>
                  </a:solidFill>
                  <a:latin typeface="Times New Roman" panose="02020603050405020304" pitchFamily="18" charset="0"/>
                  <a:ea typeface="仿宋_GB2312" pitchFamily="49" charset="-122"/>
                </a:rPr>
                <a:t>u</a:t>
              </a:r>
              <a:endParaRPr lang="en-US" altLang="zh-CN" sz="2800" i="1">
                <a:solidFill>
                  <a:srgbClr val="FFFFFF"/>
                </a:solidFill>
                <a:latin typeface="Times New Roman" panose="02020603050405020304" pitchFamily="18" charset="0"/>
                <a:ea typeface="仿宋_GB2312" pitchFamily="49" charset="-122"/>
              </a:endParaRPr>
            </a:p>
          </p:txBody>
        </p:sp>
      </p:grpSp>
      <p:sp>
        <p:nvSpPr>
          <p:cNvPr id="5" name="矩形 4"/>
          <p:cNvSpPr/>
          <p:nvPr/>
        </p:nvSpPr>
        <p:spPr>
          <a:xfrm>
            <a:off x="133349" y="4173704"/>
            <a:ext cx="8939214" cy="923330"/>
          </a:xfrm>
          <a:prstGeom prst="rect">
            <a:avLst/>
          </a:prstGeom>
        </p:spPr>
        <p:txBody>
          <a:bodyPr wrap="square">
            <a:spAutoFit/>
          </a:bodyPr>
          <a:lstStyle/>
          <a:p>
            <a:r>
              <a:rPr lang="zh-CN" altLang="en-US" dirty="0"/>
              <a:t>比如我们要研究</a:t>
            </a:r>
            <a:r>
              <a:rPr lang="en-US" altLang="zh-CN" dirty="0"/>
              <a:t>C</a:t>
            </a:r>
            <a:r>
              <a:rPr lang="zh-CN" altLang="en-US" dirty="0"/>
              <a:t>图里面的</a:t>
            </a:r>
            <a:r>
              <a:rPr lang="en-US" altLang="zh-CN" dirty="0"/>
              <a:t>N</a:t>
            </a:r>
            <a:r>
              <a:rPr lang="zh-CN" altLang="en-US" dirty="0"/>
              <a:t>图的电压或电流</a:t>
            </a:r>
            <a:r>
              <a:rPr lang="en-US" altLang="zh-CN" dirty="0"/>
              <a:t>,</a:t>
            </a:r>
            <a:r>
              <a:rPr lang="zh-CN" altLang="en-US" dirty="0"/>
              <a:t> 可将</a:t>
            </a:r>
            <a:r>
              <a:rPr lang="en-US" altLang="zh-CN" dirty="0"/>
              <a:t>C</a:t>
            </a:r>
            <a:r>
              <a:rPr lang="zh-CN" altLang="en-US" dirty="0"/>
              <a:t>分为</a:t>
            </a:r>
            <a:r>
              <a:rPr lang="en-US" altLang="zh-CN" dirty="0"/>
              <a:t>A</a:t>
            </a:r>
            <a:r>
              <a:rPr lang="zh-CN" altLang="en-US" dirty="0"/>
              <a:t>和</a:t>
            </a:r>
            <a:r>
              <a:rPr lang="en-US" altLang="zh-CN" dirty="0"/>
              <a:t>N</a:t>
            </a:r>
            <a:r>
              <a:rPr lang="zh-CN" altLang="en-US" dirty="0"/>
              <a:t>两部分，</a:t>
            </a:r>
            <a:r>
              <a:rPr lang="en-US" altLang="zh-CN" dirty="0"/>
              <a:t>A</a:t>
            </a:r>
            <a:r>
              <a:rPr lang="zh-CN" altLang="en-US" dirty="0"/>
              <a:t>是线性含源的电路，</a:t>
            </a:r>
            <a:r>
              <a:rPr lang="en-US" altLang="zh-CN" dirty="0"/>
              <a:t>N</a:t>
            </a:r>
            <a:r>
              <a:rPr lang="zh-CN" altLang="en-US" dirty="0"/>
              <a:t>则是我们要研究的而不能继续化简的电路。</a:t>
            </a:r>
            <a:r>
              <a:rPr lang="zh-CN" altLang="en-US" dirty="0">
                <a:solidFill>
                  <a:srgbClr val="FFFF00"/>
                </a:solidFill>
              </a:rPr>
              <a:t>按照戴维南定理将</a:t>
            </a:r>
            <a:r>
              <a:rPr lang="en-US" altLang="zh-CN" dirty="0">
                <a:solidFill>
                  <a:srgbClr val="FFFF00"/>
                </a:solidFill>
              </a:rPr>
              <a:t>A</a:t>
            </a:r>
            <a:r>
              <a:rPr lang="zh-CN" altLang="en-US" dirty="0">
                <a:solidFill>
                  <a:srgbClr val="FFFF00"/>
                </a:solidFill>
              </a:rPr>
              <a:t>图化简为电压源和电阻的串联，再接上</a:t>
            </a:r>
            <a:r>
              <a:rPr lang="en-US" altLang="zh-CN" dirty="0">
                <a:solidFill>
                  <a:srgbClr val="FFFF00"/>
                </a:solidFill>
              </a:rPr>
              <a:t>N</a:t>
            </a:r>
            <a:r>
              <a:rPr lang="zh-CN" altLang="en-US" dirty="0">
                <a:solidFill>
                  <a:srgbClr val="FFFF00"/>
                </a:solidFill>
              </a:rPr>
              <a:t>图，进而求解</a:t>
            </a:r>
            <a:r>
              <a:rPr lang="en-US" altLang="zh-CN" dirty="0">
                <a:solidFill>
                  <a:srgbClr val="FFFF00"/>
                </a:solidFill>
              </a:rPr>
              <a:t>N</a:t>
            </a:r>
            <a:r>
              <a:rPr lang="zh-CN" altLang="en-US" dirty="0">
                <a:solidFill>
                  <a:srgbClr val="FFFF00"/>
                </a:solidFill>
              </a:rPr>
              <a:t>图</a:t>
            </a:r>
            <a:r>
              <a:rPr lang="en-US" altLang="zh-CN" dirty="0"/>
              <a:t>,  </a:t>
            </a:r>
            <a:r>
              <a:rPr lang="zh-CN" altLang="en-US" dirty="0"/>
              <a:t>化简的时候</a:t>
            </a:r>
            <a:r>
              <a:rPr lang="en-US" altLang="zh-CN" dirty="0"/>
              <a:t>N</a:t>
            </a:r>
            <a:r>
              <a:rPr lang="zh-CN" altLang="en-US" dirty="0"/>
              <a:t>是不变的，只化简</a:t>
            </a:r>
            <a:r>
              <a:rPr lang="en-US" altLang="zh-CN" dirty="0"/>
              <a:t>A</a:t>
            </a:r>
            <a:r>
              <a:rPr lang="zh-CN" altLang="en-US" dirty="0"/>
              <a:t>图。</a:t>
            </a:r>
            <a:endParaRPr lang="zh-CN" altLang="en-US" dirty="0"/>
          </a:p>
        </p:txBody>
      </p:sp>
      <p:grpSp>
        <p:nvGrpSpPr>
          <p:cNvPr id="66" name="Group 2"/>
          <p:cNvGrpSpPr/>
          <p:nvPr/>
        </p:nvGrpSpPr>
        <p:grpSpPr bwMode="auto">
          <a:xfrm>
            <a:off x="2012102" y="2364777"/>
            <a:ext cx="2016125" cy="1081710"/>
            <a:chOff x="612" y="1979"/>
            <a:chExt cx="1270" cy="771"/>
          </a:xfrm>
        </p:grpSpPr>
        <p:sp>
          <p:nvSpPr>
            <p:cNvPr id="73" name="Rectangle 3"/>
            <p:cNvSpPr>
              <a:spLocks noChangeArrowheads="1"/>
            </p:cNvSpPr>
            <p:nvPr/>
          </p:nvSpPr>
          <p:spPr bwMode="auto">
            <a:xfrm>
              <a:off x="612" y="1979"/>
              <a:ext cx="635" cy="771"/>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b="1" dirty="0">
                  <a:solidFill>
                    <a:srgbClr val="FFFFFF"/>
                  </a:solidFill>
                  <a:latin typeface="Times New Roman" panose="02020603050405020304" pitchFamily="18" charset="0"/>
                  <a:ea typeface="仿宋_GB2312" pitchFamily="49" charset="-122"/>
                </a:rPr>
                <a:t>N</a:t>
              </a:r>
              <a:endParaRPr lang="en-US" altLang="zh-CN" b="1" dirty="0">
                <a:solidFill>
                  <a:srgbClr val="FFFFFF"/>
                </a:solidFill>
                <a:latin typeface="Times New Roman" panose="02020603050405020304" pitchFamily="18" charset="0"/>
                <a:ea typeface="仿宋_GB2312" pitchFamily="49" charset="-122"/>
              </a:endParaRPr>
            </a:p>
          </p:txBody>
        </p:sp>
        <p:sp>
          <p:nvSpPr>
            <p:cNvPr id="74" name="Line 4"/>
            <p:cNvSpPr>
              <a:spLocks noChangeShapeType="1"/>
            </p:cNvSpPr>
            <p:nvPr/>
          </p:nvSpPr>
          <p:spPr bwMode="auto">
            <a:xfrm>
              <a:off x="1247" y="2115"/>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5"/>
            <p:cNvSpPr>
              <a:spLocks noChangeShapeType="1"/>
            </p:cNvSpPr>
            <p:nvPr/>
          </p:nvSpPr>
          <p:spPr bwMode="auto">
            <a:xfrm>
              <a:off x="1247" y="2614"/>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 name="Line 6"/>
          <p:cNvSpPr>
            <a:spLocks noChangeShapeType="1"/>
          </p:cNvSpPr>
          <p:nvPr/>
        </p:nvSpPr>
        <p:spPr bwMode="auto">
          <a:xfrm flipH="1">
            <a:off x="3175105" y="2427912"/>
            <a:ext cx="576263"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 name="Text Box 7"/>
          <p:cNvSpPr txBox="1">
            <a:spLocks noChangeArrowheads="1"/>
          </p:cNvSpPr>
          <p:nvPr/>
        </p:nvSpPr>
        <p:spPr bwMode="auto">
          <a:xfrm>
            <a:off x="4038705" y="2300239"/>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70" name="Text Box 8"/>
          <p:cNvSpPr txBox="1">
            <a:spLocks noChangeArrowheads="1"/>
          </p:cNvSpPr>
          <p:nvPr/>
        </p:nvSpPr>
        <p:spPr bwMode="auto">
          <a:xfrm>
            <a:off x="4038705" y="3000334"/>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71" name="Text Box 9"/>
          <p:cNvSpPr txBox="1">
            <a:spLocks noChangeArrowheads="1"/>
          </p:cNvSpPr>
          <p:nvPr/>
        </p:nvSpPr>
        <p:spPr bwMode="auto">
          <a:xfrm>
            <a:off x="4110142" y="2681854"/>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a:solidFill>
                  <a:srgbClr val="FFFFFF"/>
                </a:solidFill>
                <a:latin typeface="Times New Roman" panose="02020603050405020304" pitchFamily="18" charset="0"/>
                <a:ea typeface="仿宋_GB2312" pitchFamily="49" charset="-122"/>
              </a:rPr>
              <a:t>u</a:t>
            </a:r>
            <a:endParaRPr lang="en-US" altLang="zh-CN" sz="2800" i="1">
              <a:solidFill>
                <a:srgbClr val="FFFFFF"/>
              </a:solidFill>
              <a:latin typeface="Times New Roman" panose="02020603050405020304" pitchFamily="18" charset="0"/>
              <a:ea typeface="仿宋_GB2312" pitchFamily="49" charset="-122"/>
            </a:endParaRPr>
          </a:p>
        </p:txBody>
      </p:sp>
      <p:sp>
        <p:nvSpPr>
          <p:cNvPr id="72" name="Text Box 10"/>
          <p:cNvSpPr txBox="1">
            <a:spLocks noChangeArrowheads="1"/>
          </p:cNvSpPr>
          <p:nvPr/>
        </p:nvSpPr>
        <p:spPr bwMode="auto">
          <a:xfrm>
            <a:off x="3317980" y="2491047"/>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dirty="0" err="1">
                <a:solidFill>
                  <a:srgbClr val="FFFFFF"/>
                </a:solidFill>
                <a:latin typeface="Times New Roman" panose="02020603050405020304" pitchFamily="18" charset="0"/>
                <a:ea typeface="仿宋_GB2312" pitchFamily="49" charset="-122"/>
              </a:rPr>
              <a:t>i</a:t>
            </a:r>
            <a:endParaRPr lang="en-US" altLang="zh-CN" sz="2800" i="1" dirty="0">
              <a:solidFill>
                <a:srgbClr val="FFFFFF"/>
              </a:solidFill>
              <a:latin typeface="Times New Roman" panose="02020603050405020304" pitchFamily="18" charset="0"/>
              <a:ea typeface="仿宋_GB2312" pitchFamily="49" charset="-122"/>
            </a:endParaRPr>
          </a:p>
        </p:txBody>
      </p:sp>
      <p:sp>
        <p:nvSpPr>
          <p:cNvPr id="76" name="AutoShape 31"/>
          <p:cNvSpPr>
            <a:spLocks noChangeArrowheads="1"/>
          </p:cNvSpPr>
          <p:nvPr/>
        </p:nvSpPr>
        <p:spPr bwMode="auto">
          <a:xfrm>
            <a:off x="4514320" y="2744795"/>
            <a:ext cx="463712" cy="196867"/>
          </a:xfrm>
          <a:prstGeom prst="rightArrow">
            <a:avLst>
              <a:gd name="adj1" fmla="val 50000"/>
              <a:gd name="adj2" fmla="val 8345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0" name="Text Box 10"/>
          <p:cNvSpPr txBox="1">
            <a:spLocks noChangeArrowheads="1"/>
          </p:cNvSpPr>
          <p:nvPr/>
        </p:nvSpPr>
        <p:spPr bwMode="auto">
          <a:xfrm>
            <a:off x="1603169" y="1955307"/>
            <a:ext cx="358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dirty="0">
                <a:solidFill>
                  <a:srgbClr val="FFFFFF"/>
                </a:solidFill>
                <a:latin typeface="Times New Roman" panose="02020603050405020304" pitchFamily="18" charset="0"/>
                <a:ea typeface="仿宋_GB2312" pitchFamily="49" charset="-122"/>
              </a:rPr>
              <a:t>a</a:t>
            </a:r>
            <a:endParaRPr lang="en-US" altLang="zh-CN" sz="2800" i="1" dirty="0">
              <a:solidFill>
                <a:srgbClr val="FFFFFF"/>
              </a:solidFill>
              <a:latin typeface="Times New Roman" panose="02020603050405020304" pitchFamily="18" charset="0"/>
              <a:ea typeface="仿宋_GB2312" pitchFamily="49" charset="-122"/>
            </a:endParaRPr>
          </a:p>
        </p:txBody>
      </p:sp>
      <p:sp>
        <p:nvSpPr>
          <p:cNvPr id="81" name="Text Box 10"/>
          <p:cNvSpPr txBox="1">
            <a:spLocks noChangeArrowheads="1"/>
          </p:cNvSpPr>
          <p:nvPr/>
        </p:nvSpPr>
        <p:spPr bwMode="auto">
          <a:xfrm>
            <a:off x="1487593" y="2719881"/>
            <a:ext cx="358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dirty="0">
                <a:solidFill>
                  <a:srgbClr val="FFFFFF"/>
                </a:solidFill>
                <a:latin typeface="Times New Roman" panose="02020603050405020304" pitchFamily="18" charset="0"/>
                <a:ea typeface="仿宋_GB2312" pitchFamily="49" charset="-122"/>
              </a:rPr>
              <a:t>b</a:t>
            </a:r>
            <a:endParaRPr lang="en-US" altLang="zh-CN" sz="2800" i="1" dirty="0">
              <a:solidFill>
                <a:srgbClr val="FFFFFF"/>
              </a:solidFill>
              <a:latin typeface="Times New Roman" panose="02020603050405020304" pitchFamily="18" charset="0"/>
              <a:ea typeface="仿宋_GB2312" pitchFamily="49" charset="-122"/>
            </a:endParaRPr>
          </a:p>
        </p:txBody>
      </p:sp>
      <p:grpSp>
        <p:nvGrpSpPr>
          <p:cNvPr id="111" name="Group 2"/>
          <p:cNvGrpSpPr/>
          <p:nvPr/>
        </p:nvGrpSpPr>
        <p:grpSpPr bwMode="auto">
          <a:xfrm>
            <a:off x="6677291" y="2278234"/>
            <a:ext cx="2016125" cy="1081710"/>
            <a:chOff x="612" y="1979"/>
            <a:chExt cx="1270" cy="771"/>
          </a:xfrm>
        </p:grpSpPr>
        <p:sp>
          <p:nvSpPr>
            <p:cNvPr id="112" name="Rectangle 3"/>
            <p:cNvSpPr>
              <a:spLocks noChangeArrowheads="1"/>
            </p:cNvSpPr>
            <p:nvPr/>
          </p:nvSpPr>
          <p:spPr bwMode="auto">
            <a:xfrm>
              <a:off x="612" y="1979"/>
              <a:ext cx="635" cy="771"/>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b="1" dirty="0">
                  <a:solidFill>
                    <a:srgbClr val="FFFFFF"/>
                  </a:solidFill>
                  <a:latin typeface="Times New Roman" panose="02020603050405020304" pitchFamily="18" charset="0"/>
                  <a:ea typeface="仿宋_GB2312" pitchFamily="49" charset="-122"/>
                </a:rPr>
                <a:t>N</a:t>
              </a:r>
              <a:endParaRPr lang="en-US" altLang="zh-CN" b="1" dirty="0">
                <a:solidFill>
                  <a:srgbClr val="FFFFFF"/>
                </a:solidFill>
                <a:latin typeface="Times New Roman" panose="02020603050405020304" pitchFamily="18" charset="0"/>
                <a:ea typeface="仿宋_GB2312" pitchFamily="49" charset="-122"/>
              </a:endParaRPr>
            </a:p>
          </p:txBody>
        </p:sp>
        <p:sp>
          <p:nvSpPr>
            <p:cNvPr id="113" name="Line 4"/>
            <p:cNvSpPr>
              <a:spLocks noChangeShapeType="1"/>
            </p:cNvSpPr>
            <p:nvPr/>
          </p:nvSpPr>
          <p:spPr bwMode="auto">
            <a:xfrm>
              <a:off x="1247" y="2115"/>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4" name="Line 5"/>
            <p:cNvSpPr>
              <a:spLocks noChangeShapeType="1"/>
            </p:cNvSpPr>
            <p:nvPr/>
          </p:nvSpPr>
          <p:spPr bwMode="auto">
            <a:xfrm>
              <a:off x="1247" y="2614"/>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5" name="Line 6"/>
          <p:cNvSpPr>
            <a:spLocks noChangeShapeType="1"/>
          </p:cNvSpPr>
          <p:nvPr/>
        </p:nvSpPr>
        <p:spPr bwMode="auto">
          <a:xfrm flipH="1">
            <a:off x="7840294" y="2341369"/>
            <a:ext cx="576263"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 name="Text Box 7"/>
          <p:cNvSpPr txBox="1">
            <a:spLocks noChangeArrowheads="1"/>
          </p:cNvSpPr>
          <p:nvPr/>
        </p:nvSpPr>
        <p:spPr bwMode="auto">
          <a:xfrm>
            <a:off x="8703894" y="2213696"/>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117" name="Text Box 8"/>
          <p:cNvSpPr txBox="1">
            <a:spLocks noChangeArrowheads="1"/>
          </p:cNvSpPr>
          <p:nvPr/>
        </p:nvSpPr>
        <p:spPr bwMode="auto">
          <a:xfrm>
            <a:off x="8703894" y="2913791"/>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118" name="Text Box 9"/>
          <p:cNvSpPr txBox="1">
            <a:spLocks noChangeArrowheads="1"/>
          </p:cNvSpPr>
          <p:nvPr/>
        </p:nvSpPr>
        <p:spPr bwMode="auto">
          <a:xfrm>
            <a:off x="8775331" y="2595311"/>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a:solidFill>
                  <a:srgbClr val="FFFFFF"/>
                </a:solidFill>
                <a:latin typeface="Times New Roman" panose="02020603050405020304" pitchFamily="18" charset="0"/>
                <a:ea typeface="仿宋_GB2312" pitchFamily="49" charset="-122"/>
              </a:rPr>
              <a:t>u</a:t>
            </a:r>
            <a:endParaRPr lang="en-US" altLang="zh-CN" sz="2800" i="1">
              <a:solidFill>
                <a:srgbClr val="FFFFFF"/>
              </a:solidFill>
              <a:latin typeface="Times New Roman" panose="02020603050405020304" pitchFamily="18" charset="0"/>
              <a:ea typeface="仿宋_GB2312" pitchFamily="49" charset="-122"/>
            </a:endParaRPr>
          </a:p>
        </p:txBody>
      </p:sp>
      <p:sp>
        <p:nvSpPr>
          <p:cNvPr id="119" name="Text Box 10"/>
          <p:cNvSpPr txBox="1">
            <a:spLocks noChangeArrowheads="1"/>
          </p:cNvSpPr>
          <p:nvPr/>
        </p:nvSpPr>
        <p:spPr bwMode="auto">
          <a:xfrm>
            <a:off x="7983169" y="2404504"/>
            <a:ext cx="358775"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dirty="0" err="1">
                <a:solidFill>
                  <a:srgbClr val="FFFFFF"/>
                </a:solidFill>
                <a:latin typeface="Times New Roman" panose="02020603050405020304" pitchFamily="18" charset="0"/>
                <a:ea typeface="仿宋_GB2312" pitchFamily="49" charset="-122"/>
              </a:rPr>
              <a:t>i</a:t>
            </a:r>
            <a:endParaRPr lang="en-US" altLang="zh-CN" sz="2800" i="1" dirty="0">
              <a:solidFill>
                <a:srgbClr val="FFFFFF"/>
              </a:solidFill>
              <a:latin typeface="Times New Roman" panose="02020603050405020304" pitchFamily="18" charset="0"/>
              <a:ea typeface="仿宋_GB2312" pitchFamily="49" charset="-122"/>
            </a:endParaRPr>
          </a:p>
        </p:txBody>
      </p:sp>
      <p:grpSp>
        <p:nvGrpSpPr>
          <p:cNvPr id="120" name="Group 201"/>
          <p:cNvGrpSpPr/>
          <p:nvPr/>
        </p:nvGrpSpPr>
        <p:grpSpPr bwMode="auto">
          <a:xfrm>
            <a:off x="4944532" y="1790724"/>
            <a:ext cx="2232025" cy="2176463"/>
            <a:chOff x="3424" y="2478"/>
            <a:chExt cx="1406" cy="1371"/>
          </a:xfrm>
        </p:grpSpPr>
        <p:sp>
          <p:nvSpPr>
            <p:cNvPr id="121" name="Oval 180"/>
            <p:cNvSpPr>
              <a:spLocks noChangeArrowheads="1"/>
            </p:cNvSpPr>
            <p:nvPr/>
          </p:nvSpPr>
          <p:spPr bwMode="auto">
            <a:xfrm>
              <a:off x="3832" y="320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22" name="Line 181"/>
            <p:cNvSpPr>
              <a:spLocks noChangeShapeType="1"/>
            </p:cNvSpPr>
            <p:nvPr/>
          </p:nvSpPr>
          <p:spPr bwMode="auto">
            <a:xfrm>
              <a:off x="4195" y="2568"/>
              <a:ext cx="449"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Text Box 182"/>
            <p:cNvSpPr txBox="1">
              <a:spLocks noChangeArrowheads="1"/>
            </p:cNvSpPr>
            <p:nvPr/>
          </p:nvSpPr>
          <p:spPr bwMode="auto">
            <a:xfrm>
              <a:off x="4241" y="2568"/>
              <a:ext cx="25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124" name="Line 183"/>
            <p:cNvSpPr>
              <a:spLocks noChangeShapeType="1"/>
            </p:cNvSpPr>
            <p:nvPr/>
          </p:nvSpPr>
          <p:spPr bwMode="auto">
            <a:xfrm>
              <a:off x="4014" y="3748"/>
              <a:ext cx="72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 name="Line 184"/>
            <p:cNvSpPr>
              <a:spLocks noChangeShapeType="1"/>
            </p:cNvSpPr>
            <p:nvPr/>
          </p:nvSpPr>
          <p:spPr bwMode="auto">
            <a:xfrm>
              <a:off x="4014" y="2523"/>
              <a:ext cx="0" cy="122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185"/>
            <p:cNvSpPr>
              <a:spLocks noChangeShapeType="1"/>
            </p:cNvSpPr>
            <p:nvPr/>
          </p:nvSpPr>
          <p:spPr bwMode="auto">
            <a:xfrm>
              <a:off x="4014" y="2523"/>
              <a:ext cx="72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Text Box 188"/>
            <p:cNvSpPr txBox="1">
              <a:spLocks noChangeArrowheads="1"/>
            </p:cNvSpPr>
            <p:nvPr/>
          </p:nvSpPr>
          <p:spPr bwMode="auto">
            <a:xfrm>
              <a:off x="3560" y="2614"/>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130" name="Text Box 189"/>
            <p:cNvSpPr txBox="1">
              <a:spLocks noChangeArrowheads="1"/>
            </p:cNvSpPr>
            <p:nvPr/>
          </p:nvSpPr>
          <p:spPr bwMode="auto">
            <a:xfrm>
              <a:off x="3424" y="3249"/>
              <a:ext cx="57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U</a:t>
              </a:r>
              <a:r>
                <a:rPr kumimoji="1" lang="en-US" altLang="zh-CN" sz="2800" b="0" baseline="-25000">
                  <a:solidFill>
                    <a:srgbClr val="FFFFFF"/>
                  </a:solidFill>
                  <a:ea typeface="宋体" panose="02010600030101010101" pitchFamily="2" charset="-122"/>
                </a:rPr>
                <a:t>oc</a:t>
              </a:r>
              <a:endParaRPr kumimoji="1" lang="en-US" altLang="zh-CN" sz="2800" b="0">
                <a:solidFill>
                  <a:srgbClr val="FFFFFF"/>
                </a:solidFill>
                <a:ea typeface="宋体" panose="02010600030101010101" pitchFamily="2" charset="-122"/>
              </a:endParaRPr>
            </a:p>
          </p:txBody>
        </p:sp>
        <p:sp>
          <p:nvSpPr>
            <p:cNvPr id="131" name="Text Box 190"/>
            <p:cNvSpPr txBox="1">
              <a:spLocks noChangeArrowheads="1"/>
            </p:cNvSpPr>
            <p:nvPr/>
          </p:nvSpPr>
          <p:spPr bwMode="auto">
            <a:xfrm>
              <a:off x="3742" y="2931"/>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32" name="Text Box 191"/>
            <p:cNvSpPr txBox="1">
              <a:spLocks noChangeArrowheads="1"/>
            </p:cNvSpPr>
            <p:nvPr/>
          </p:nvSpPr>
          <p:spPr bwMode="auto">
            <a:xfrm>
              <a:off x="3742" y="3521"/>
              <a:ext cx="2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36" name="Rectangle 195"/>
            <p:cNvSpPr>
              <a:spLocks noChangeArrowheads="1"/>
            </p:cNvSpPr>
            <p:nvPr/>
          </p:nvSpPr>
          <p:spPr bwMode="auto">
            <a:xfrm>
              <a:off x="3932" y="261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37" name="Oval 196"/>
            <p:cNvSpPr>
              <a:spLocks noChangeArrowheads="1"/>
            </p:cNvSpPr>
            <p:nvPr/>
          </p:nvSpPr>
          <p:spPr bwMode="auto">
            <a:xfrm>
              <a:off x="4739" y="3702"/>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38" name="Oval 197"/>
            <p:cNvSpPr>
              <a:spLocks noChangeArrowheads="1"/>
            </p:cNvSpPr>
            <p:nvPr/>
          </p:nvSpPr>
          <p:spPr bwMode="auto">
            <a:xfrm>
              <a:off x="4739" y="247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142" name="Oval 197"/>
          <p:cNvSpPr>
            <a:spLocks noChangeArrowheads="1"/>
          </p:cNvSpPr>
          <p:nvPr/>
        </p:nvSpPr>
        <p:spPr bwMode="auto">
          <a:xfrm>
            <a:off x="1613645" y="3229724"/>
            <a:ext cx="84136" cy="76716"/>
          </a:xfrm>
          <a:prstGeom prst="ellipse">
            <a:avLst/>
          </a:prstGeom>
          <a:solidFill>
            <a:srgbClr val="FFCC00"/>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144" name="Oval 197"/>
          <p:cNvSpPr>
            <a:spLocks noChangeArrowheads="1"/>
          </p:cNvSpPr>
          <p:nvPr/>
        </p:nvSpPr>
        <p:spPr bwMode="auto">
          <a:xfrm>
            <a:off x="1608084" y="2524548"/>
            <a:ext cx="84136" cy="76716"/>
          </a:xfrm>
          <a:prstGeom prst="ellipse">
            <a:avLst/>
          </a:prstGeom>
          <a:solidFill>
            <a:srgbClr val="FFCC00"/>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7" name="矩形 6"/>
          <p:cNvSpPr/>
          <p:nvPr/>
        </p:nvSpPr>
        <p:spPr>
          <a:xfrm>
            <a:off x="164970" y="2089810"/>
            <a:ext cx="3075991" cy="1653681"/>
          </a:xfrm>
          <a:prstGeom prst="rect">
            <a:avLst/>
          </a:prstGeom>
          <a:noFill/>
          <a:ln w="19050">
            <a:solidFill>
              <a:srgbClr val="D6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33349" y="2022014"/>
            <a:ext cx="351379" cy="369332"/>
          </a:xfrm>
          <a:prstGeom prst="rect">
            <a:avLst/>
          </a:prstGeom>
        </p:spPr>
        <p:txBody>
          <a:bodyPr wrap="none">
            <a:spAutoFit/>
          </a:bodyPr>
          <a:lstStyle/>
          <a:p>
            <a:pPr algn="ctr">
              <a:spcBef>
                <a:spcPct val="0"/>
              </a:spcBef>
            </a:pPr>
            <a:r>
              <a:rPr lang="en-US" altLang="zh-CN" b="1" dirty="0">
                <a:solidFill>
                  <a:srgbClr val="D68000"/>
                </a:solidFill>
                <a:latin typeface="Times New Roman" panose="02020603050405020304" pitchFamily="18" charset="0"/>
                <a:ea typeface="仿宋_GB2312" pitchFamily="49" charset="-122"/>
              </a:rPr>
              <a:t>C</a:t>
            </a:r>
            <a:endParaRPr lang="en-US" altLang="zh-CN" b="1" dirty="0">
              <a:solidFill>
                <a:srgbClr val="D68000"/>
              </a:solidFill>
              <a:latin typeface="Times New Roman" panose="02020603050405020304" pitchFamily="18" charset="0"/>
              <a:ea typeface="仿宋_GB2312" pitchFamily="49" charset="-122"/>
            </a:endParaRPr>
          </a:p>
        </p:txBody>
      </p:sp>
      <p:sp>
        <p:nvSpPr>
          <p:cNvPr id="147" name="矩形 146"/>
          <p:cNvSpPr/>
          <p:nvPr/>
        </p:nvSpPr>
        <p:spPr>
          <a:xfrm>
            <a:off x="164131" y="5339961"/>
            <a:ext cx="8719150" cy="1200329"/>
          </a:xfrm>
          <a:prstGeom prst="rect">
            <a:avLst/>
          </a:prstGeom>
        </p:spPr>
        <p:txBody>
          <a:bodyPr wrap="square">
            <a:spAutoFit/>
          </a:bodyPr>
          <a:lstStyle/>
          <a:p>
            <a:r>
              <a:rPr lang="zh-CN" altLang="en-US" b="1" dirty="0">
                <a:solidFill>
                  <a:srgbClr val="FFFF00"/>
                </a:solidFill>
              </a:rPr>
              <a:t>如果有受控源，则受控源和控制量必须同时在</a:t>
            </a:r>
            <a:r>
              <a:rPr lang="en-US" altLang="zh-CN" b="1" dirty="0">
                <a:solidFill>
                  <a:srgbClr val="FFFF00"/>
                </a:solidFill>
              </a:rPr>
              <a:t>A</a:t>
            </a:r>
            <a:r>
              <a:rPr lang="zh-CN" altLang="en-US" b="1" dirty="0">
                <a:solidFill>
                  <a:srgbClr val="FFFF00"/>
                </a:solidFill>
              </a:rPr>
              <a:t>里或</a:t>
            </a:r>
            <a:r>
              <a:rPr lang="en-US" altLang="zh-CN" b="1" dirty="0">
                <a:solidFill>
                  <a:srgbClr val="FFFF00"/>
                </a:solidFill>
              </a:rPr>
              <a:t>C</a:t>
            </a:r>
            <a:r>
              <a:rPr lang="zh-CN" altLang="en-US" b="1" dirty="0">
                <a:solidFill>
                  <a:srgbClr val="FFFF00"/>
                </a:solidFill>
              </a:rPr>
              <a:t>里。</a:t>
            </a:r>
            <a:endParaRPr lang="en-US" altLang="zh-CN" b="1" dirty="0">
              <a:solidFill>
                <a:srgbClr val="FFFF00"/>
              </a:solidFill>
            </a:endParaRPr>
          </a:p>
          <a:p>
            <a:pPr marL="285750" indent="-285750">
              <a:buFont typeface="Arial" panose="020B0604020202020204" pitchFamily="34" charset="0"/>
              <a:buChar char="•"/>
            </a:pPr>
            <a:r>
              <a:rPr lang="zh-CN" altLang="en-US" dirty="0"/>
              <a:t>如果</a:t>
            </a:r>
            <a:r>
              <a:rPr lang="en-US" altLang="zh-CN" dirty="0"/>
              <a:t>A</a:t>
            </a:r>
            <a:r>
              <a:rPr lang="zh-CN" altLang="en-US" dirty="0"/>
              <a:t>里有受控源，而控制量在</a:t>
            </a:r>
            <a:r>
              <a:rPr lang="en-US" altLang="zh-CN" dirty="0"/>
              <a:t>N</a:t>
            </a:r>
            <a:r>
              <a:rPr lang="zh-CN" altLang="en-US" dirty="0"/>
              <a:t>中，则</a:t>
            </a:r>
            <a:r>
              <a:rPr lang="en-US" altLang="zh-CN" dirty="0"/>
              <a:t>N</a:t>
            </a:r>
            <a:r>
              <a:rPr lang="zh-CN" altLang="en-US" dirty="0"/>
              <a:t>的变化会导致化简后的</a:t>
            </a:r>
            <a:r>
              <a:rPr lang="en-US" altLang="zh-CN" dirty="0"/>
              <a:t>A</a:t>
            </a:r>
            <a:r>
              <a:rPr lang="zh-CN" altLang="en-US" dirty="0"/>
              <a:t>等效关系的变化；</a:t>
            </a:r>
            <a:endParaRPr lang="en-US" altLang="zh-CN" dirty="0"/>
          </a:p>
          <a:p>
            <a:pPr marL="285750" indent="-285750">
              <a:buFont typeface="Arial" panose="020B0604020202020204" pitchFamily="34" charset="0"/>
              <a:buChar char="•"/>
            </a:pPr>
            <a:r>
              <a:rPr lang="zh-CN" altLang="en-US" dirty="0"/>
              <a:t>如果</a:t>
            </a:r>
            <a:r>
              <a:rPr lang="en-US" altLang="zh-CN" dirty="0"/>
              <a:t>N</a:t>
            </a:r>
            <a:r>
              <a:rPr lang="zh-CN" altLang="en-US" dirty="0"/>
              <a:t>里有受控源，控制量在</a:t>
            </a:r>
            <a:r>
              <a:rPr lang="en-US" altLang="zh-CN" dirty="0"/>
              <a:t>A</a:t>
            </a:r>
            <a:r>
              <a:rPr lang="zh-CN" altLang="en-US" dirty="0"/>
              <a:t>里，比如某个支路的电压或电流，则在将</a:t>
            </a:r>
            <a:r>
              <a:rPr lang="en-US" altLang="zh-CN" dirty="0"/>
              <a:t>A</a:t>
            </a:r>
            <a:r>
              <a:rPr lang="zh-CN" altLang="en-US" dirty="0"/>
              <a:t>按戴维南定理化简之后，控制量消失，</a:t>
            </a:r>
            <a:r>
              <a:rPr lang="en-US" altLang="zh-CN" dirty="0"/>
              <a:t>N</a:t>
            </a:r>
            <a:r>
              <a:rPr lang="zh-CN" altLang="en-US" dirty="0"/>
              <a:t>里的受控源则无法求解。</a:t>
            </a:r>
            <a:endParaRPr lang="zh-CN" altLang="en-US" dirty="0"/>
          </a:p>
        </p:txBody>
      </p:sp>
      <p:sp>
        <p:nvSpPr>
          <p:cNvPr id="148" name="矩形 147"/>
          <p:cNvSpPr/>
          <p:nvPr/>
        </p:nvSpPr>
        <p:spPr>
          <a:xfrm>
            <a:off x="5037797" y="1705592"/>
            <a:ext cx="1556465" cy="227527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5009620" y="1650583"/>
            <a:ext cx="351379" cy="369332"/>
          </a:xfrm>
          <a:prstGeom prst="rect">
            <a:avLst/>
          </a:prstGeom>
        </p:spPr>
        <p:txBody>
          <a:bodyPr wrap="none">
            <a:spAutoFit/>
          </a:bodyPr>
          <a:lstStyle/>
          <a:p>
            <a:pPr algn="ctr">
              <a:spcBef>
                <a:spcPct val="0"/>
              </a:spcBef>
            </a:pPr>
            <a:r>
              <a:rPr lang="en-US" altLang="zh-CN" b="1" dirty="0">
                <a:solidFill>
                  <a:srgbClr val="FF3300"/>
                </a:solidFill>
                <a:latin typeface="Times New Roman" panose="02020603050405020304" pitchFamily="18" charset="0"/>
                <a:ea typeface="仿宋_GB2312" pitchFamily="49" charset="-122"/>
              </a:rPr>
              <a:t>A</a:t>
            </a:r>
            <a:endParaRPr lang="en-US" altLang="zh-CN" b="1" dirty="0">
              <a:solidFill>
                <a:srgbClr val="FF3300"/>
              </a:solidFill>
              <a:latin typeface="Times New Roman" panose="02020603050405020304" pitchFamily="18" charset="0"/>
              <a:ea typeface="仿宋_GB2312" pitchFamily="49" charset="-122"/>
            </a:endParaRPr>
          </a:p>
        </p:txBody>
      </p:sp>
      <p:sp>
        <p:nvSpPr>
          <p:cNvPr id="150" name="矩形 149"/>
          <p:cNvSpPr/>
          <p:nvPr/>
        </p:nvSpPr>
        <p:spPr>
          <a:xfrm>
            <a:off x="345146" y="2383071"/>
            <a:ext cx="978297" cy="108867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0"/>
          <p:cNvSpPr txBox="1">
            <a:spLocks noChangeArrowheads="1"/>
          </p:cNvSpPr>
          <p:nvPr/>
        </p:nvSpPr>
        <p:spPr bwMode="auto">
          <a:xfrm>
            <a:off x="363855" y="1264831"/>
            <a:ext cx="863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rgbClr val="FFFFFF"/>
                </a:solidFill>
                <a:latin typeface="宋体" panose="02010600030101010101" pitchFamily="2" charset="-122"/>
                <a:ea typeface="宋体" panose="02010600030101010101" pitchFamily="2" charset="-122"/>
              </a:rPr>
              <a:t>例</a:t>
            </a:r>
            <a:r>
              <a:rPr kumimoji="1" lang="en-US" altLang="zh-CN" sz="2800" b="0" dirty="0">
                <a:solidFill>
                  <a:srgbClr val="FFFFFF"/>
                </a:solidFill>
                <a:ea typeface="宋体" panose="02010600030101010101" pitchFamily="2" charset="-122"/>
              </a:rPr>
              <a:t>1</a:t>
            </a:r>
            <a:endParaRPr kumimoji="1" lang="en-US" altLang="zh-CN" sz="2000" dirty="0">
              <a:solidFill>
                <a:srgbClr val="FFFFFF"/>
              </a:solidFill>
              <a:latin typeface="宋体" panose="02010600030101010101" pitchFamily="2" charset="-122"/>
              <a:ea typeface="宋体" panose="02010600030101010101" pitchFamily="2" charset="-122"/>
            </a:endParaRPr>
          </a:p>
        </p:txBody>
      </p:sp>
      <p:sp>
        <p:nvSpPr>
          <p:cNvPr id="3" name="Text Box 51"/>
          <p:cNvSpPr txBox="1">
            <a:spLocks noChangeArrowheads="1"/>
          </p:cNvSpPr>
          <p:nvPr/>
        </p:nvSpPr>
        <p:spPr bwMode="auto">
          <a:xfrm>
            <a:off x="1115219" y="1198738"/>
            <a:ext cx="3018632"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spcBef>
                <a:spcPct val="20000"/>
              </a:spcBef>
            </a:pPr>
            <a:r>
              <a:rPr kumimoji="1" lang="en-US" altLang="zh-CN" dirty="0">
                <a:latin typeface="楷体_GB2312" pitchFamily="49" charset="-122"/>
              </a:rPr>
              <a:t>   </a:t>
            </a:r>
            <a:r>
              <a:rPr kumimoji="1" lang="zh-CN" altLang="en-US" dirty="0">
                <a:latin typeface="楷体_GB2312" pitchFamily="49" charset="-122"/>
              </a:rPr>
              <a:t>计算</a:t>
            </a:r>
            <a:r>
              <a:rPr kumimoji="1" lang="en-US" altLang="zh-CN" b="0" i="1" dirty="0">
                <a:solidFill>
                  <a:srgbClr val="FFFFFF"/>
                </a:solidFill>
              </a:rPr>
              <a:t>R</a:t>
            </a:r>
            <a:r>
              <a:rPr kumimoji="1" lang="en-US" altLang="zh-CN" b="0" i="1" baseline="-25000" dirty="0">
                <a:solidFill>
                  <a:srgbClr val="FFFFFF"/>
                </a:solidFill>
              </a:rPr>
              <a:t>x</a:t>
            </a:r>
            <a:r>
              <a:rPr kumimoji="1" lang="zh-CN" altLang="en-US" dirty="0">
                <a:latin typeface="楷体_GB2312" pitchFamily="49" charset="-122"/>
              </a:rPr>
              <a:t>分别为</a:t>
            </a:r>
            <a:r>
              <a:rPr kumimoji="1" lang="en-US" altLang="zh-CN" b="0" dirty="0">
                <a:solidFill>
                  <a:srgbClr val="FFFFFF"/>
                </a:solidFill>
              </a:rPr>
              <a:t>1.2</a:t>
            </a:r>
            <a:r>
              <a:rPr kumimoji="1" lang="en-US" altLang="zh-CN" b="0" dirty="0">
                <a:solidFill>
                  <a:srgbClr val="FFFFFF"/>
                </a:solidFill>
                <a:sym typeface="Symbol" panose="05050102010706020507" pitchFamily="18" charset="2"/>
              </a:rPr>
              <a:t></a:t>
            </a:r>
            <a:r>
              <a:rPr kumimoji="1" lang="zh-CN" altLang="en-US" dirty="0">
                <a:solidFill>
                  <a:srgbClr val="FFFFFF"/>
                </a:solidFill>
                <a:latin typeface="楷体_GB2312" pitchFamily="49" charset="-122"/>
              </a:rPr>
              <a:t>、</a:t>
            </a:r>
            <a:r>
              <a:rPr kumimoji="1" lang="en-US" altLang="zh-CN" b="0" dirty="0">
                <a:solidFill>
                  <a:srgbClr val="FFFFFF"/>
                </a:solidFill>
              </a:rPr>
              <a:t>5.2</a:t>
            </a:r>
            <a:r>
              <a:rPr kumimoji="1" lang="en-US" altLang="zh-CN" b="0" dirty="0">
                <a:solidFill>
                  <a:srgbClr val="FFFFFF"/>
                </a:solidFill>
                <a:sym typeface="Symbol" panose="05050102010706020507" pitchFamily="18" charset="2"/>
              </a:rPr>
              <a:t></a:t>
            </a:r>
            <a:r>
              <a:rPr kumimoji="1" lang="zh-CN" altLang="en-US" dirty="0">
                <a:latin typeface="楷体_GB2312" pitchFamily="49" charset="-122"/>
              </a:rPr>
              <a:t>时的电流</a:t>
            </a:r>
            <a:endParaRPr kumimoji="1" lang="en-US" altLang="zh-CN" i="1" dirty="0">
              <a:latin typeface="楷体_GB2312" pitchFamily="49" charset="-122"/>
            </a:endParaRPr>
          </a:p>
        </p:txBody>
      </p:sp>
      <p:grpSp>
        <p:nvGrpSpPr>
          <p:cNvPr id="4" name="Group 52"/>
          <p:cNvGrpSpPr/>
          <p:nvPr/>
        </p:nvGrpSpPr>
        <p:grpSpPr bwMode="auto">
          <a:xfrm>
            <a:off x="5605939" y="1028361"/>
            <a:ext cx="3098800" cy="2970213"/>
            <a:chOff x="3243" y="618"/>
            <a:chExt cx="1952" cy="1871"/>
          </a:xfrm>
        </p:grpSpPr>
        <p:sp>
          <p:nvSpPr>
            <p:cNvPr id="5" name="Oval 53"/>
            <p:cNvSpPr>
              <a:spLocks noChangeArrowheads="1"/>
            </p:cNvSpPr>
            <p:nvPr/>
          </p:nvSpPr>
          <p:spPr bwMode="auto">
            <a:xfrm>
              <a:off x="4027" y="21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6" name="Rectangle 54"/>
            <p:cNvSpPr>
              <a:spLocks noChangeArrowheads="1"/>
            </p:cNvSpPr>
            <p:nvPr/>
          </p:nvSpPr>
          <p:spPr bwMode="auto">
            <a:xfrm>
              <a:off x="3243" y="918"/>
              <a:ext cx="1952" cy="1386"/>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7" name="Line 55"/>
            <p:cNvSpPr>
              <a:spLocks noChangeShapeType="1"/>
            </p:cNvSpPr>
            <p:nvPr/>
          </p:nvSpPr>
          <p:spPr bwMode="auto">
            <a:xfrm>
              <a:off x="3243" y="1611"/>
              <a:ext cx="1952"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56"/>
            <p:cNvSpPr>
              <a:spLocks noChangeShapeType="1"/>
            </p:cNvSpPr>
            <p:nvPr/>
          </p:nvSpPr>
          <p:spPr bwMode="auto">
            <a:xfrm>
              <a:off x="4188" y="918"/>
              <a:ext cx="0" cy="69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57"/>
            <p:cNvSpPr>
              <a:spLocks noChangeShapeType="1"/>
            </p:cNvSpPr>
            <p:nvPr/>
          </p:nvSpPr>
          <p:spPr bwMode="auto">
            <a:xfrm>
              <a:off x="4332" y="1117"/>
              <a:ext cx="0" cy="346"/>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Text Box 58"/>
            <p:cNvSpPr txBox="1">
              <a:spLocks noChangeArrowheads="1"/>
            </p:cNvSpPr>
            <p:nvPr/>
          </p:nvSpPr>
          <p:spPr bwMode="auto">
            <a:xfrm>
              <a:off x="4313" y="1034"/>
              <a:ext cx="3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11" name="Text Box 59"/>
            <p:cNvSpPr txBox="1">
              <a:spLocks noChangeArrowheads="1"/>
            </p:cNvSpPr>
            <p:nvPr/>
          </p:nvSpPr>
          <p:spPr bwMode="auto">
            <a:xfrm>
              <a:off x="3833" y="1071"/>
              <a:ext cx="4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i="1" baseline="-25000">
                  <a:solidFill>
                    <a:srgbClr val="FFFFFF"/>
                  </a:solidFill>
                  <a:ea typeface="宋体" panose="02010600030101010101" pitchFamily="2" charset="-122"/>
                </a:rPr>
                <a:t>x</a:t>
              </a:r>
              <a:endParaRPr kumimoji="1" lang="en-US" altLang="zh-CN" sz="2800" b="0" i="1" baseline="-25000">
                <a:solidFill>
                  <a:srgbClr val="FFFFFF"/>
                </a:solidFill>
                <a:ea typeface="宋体" panose="02010600030101010101" pitchFamily="2" charset="-122"/>
              </a:endParaRPr>
            </a:p>
          </p:txBody>
        </p:sp>
        <p:sp>
          <p:nvSpPr>
            <p:cNvPr id="12" name="Text Box 60"/>
            <p:cNvSpPr txBox="1">
              <a:spLocks noChangeArrowheads="1"/>
            </p:cNvSpPr>
            <p:nvPr/>
          </p:nvSpPr>
          <p:spPr bwMode="auto">
            <a:xfrm>
              <a:off x="4059" y="618"/>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13" name="Text Box 61"/>
            <p:cNvSpPr txBox="1">
              <a:spLocks noChangeArrowheads="1"/>
            </p:cNvSpPr>
            <p:nvPr/>
          </p:nvSpPr>
          <p:spPr bwMode="auto">
            <a:xfrm>
              <a:off x="4062" y="1553"/>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14" name="Text Box 62"/>
            <p:cNvSpPr txBox="1">
              <a:spLocks noChangeArrowheads="1"/>
            </p:cNvSpPr>
            <p:nvPr/>
          </p:nvSpPr>
          <p:spPr bwMode="auto">
            <a:xfrm>
              <a:off x="3747" y="2015"/>
              <a:ext cx="3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5" name="Text Box 63"/>
            <p:cNvSpPr txBox="1">
              <a:spLocks noChangeArrowheads="1"/>
            </p:cNvSpPr>
            <p:nvPr/>
          </p:nvSpPr>
          <p:spPr bwMode="auto">
            <a:xfrm>
              <a:off x="4439" y="2015"/>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6" name="Text Box 64"/>
            <p:cNvSpPr txBox="1">
              <a:spLocks noChangeArrowheads="1"/>
            </p:cNvSpPr>
            <p:nvPr/>
          </p:nvSpPr>
          <p:spPr bwMode="auto">
            <a:xfrm>
              <a:off x="3999" y="1842"/>
              <a:ext cx="6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10V</a:t>
              </a:r>
              <a:endParaRPr kumimoji="1" lang="en-US" altLang="zh-CN" sz="2800" b="0">
                <a:solidFill>
                  <a:srgbClr val="FFFFFF"/>
                </a:solidFill>
                <a:ea typeface="宋体" panose="02010600030101010101" pitchFamily="2" charset="-122"/>
              </a:endParaRPr>
            </a:p>
          </p:txBody>
        </p:sp>
        <p:sp>
          <p:nvSpPr>
            <p:cNvPr id="17" name="Text Box 65"/>
            <p:cNvSpPr txBox="1">
              <a:spLocks noChangeArrowheads="1"/>
            </p:cNvSpPr>
            <p:nvPr/>
          </p:nvSpPr>
          <p:spPr bwMode="auto">
            <a:xfrm>
              <a:off x="4558" y="1661"/>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endParaRPr>
            </a:p>
          </p:txBody>
        </p:sp>
        <p:sp>
          <p:nvSpPr>
            <p:cNvPr id="18" name="Text Box 66"/>
            <p:cNvSpPr txBox="1">
              <a:spLocks noChangeArrowheads="1"/>
            </p:cNvSpPr>
            <p:nvPr/>
          </p:nvSpPr>
          <p:spPr bwMode="auto">
            <a:xfrm>
              <a:off x="4558" y="935"/>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6</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19" name="Text Box 67"/>
            <p:cNvSpPr txBox="1">
              <a:spLocks noChangeArrowheads="1"/>
            </p:cNvSpPr>
            <p:nvPr/>
          </p:nvSpPr>
          <p:spPr bwMode="auto">
            <a:xfrm>
              <a:off x="3334" y="1616"/>
              <a:ext cx="6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6</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20" name="Text Box 68"/>
            <p:cNvSpPr txBox="1">
              <a:spLocks noChangeArrowheads="1"/>
            </p:cNvSpPr>
            <p:nvPr/>
          </p:nvSpPr>
          <p:spPr bwMode="auto">
            <a:xfrm>
              <a:off x="3379" y="935"/>
              <a:ext cx="5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21" name="Rectangle 69"/>
            <p:cNvSpPr>
              <a:spLocks noChangeArrowheads="1"/>
            </p:cNvSpPr>
            <p:nvPr/>
          </p:nvSpPr>
          <p:spPr bwMode="auto">
            <a:xfrm>
              <a:off x="4558" y="84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22" name="Rectangle 70"/>
            <p:cNvSpPr>
              <a:spLocks noChangeArrowheads="1"/>
            </p:cNvSpPr>
            <p:nvPr/>
          </p:nvSpPr>
          <p:spPr bwMode="auto">
            <a:xfrm>
              <a:off x="3424" y="84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23" name="Rectangle 71"/>
            <p:cNvSpPr>
              <a:spLocks noChangeArrowheads="1"/>
            </p:cNvSpPr>
            <p:nvPr/>
          </p:nvSpPr>
          <p:spPr bwMode="auto">
            <a:xfrm>
              <a:off x="4558" y="157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24" name="Rectangle 72"/>
            <p:cNvSpPr>
              <a:spLocks noChangeArrowheads="1"/>
            </p:cNvSpPr>
            <p:nvPr/>
          </p:nvSpPr>
          <p:spPr bwMode="auto">
            <a:xfrm>
              <a:off x="3424" y="152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25" name="Rectangle 73"/>
            <p:cNvSpPr>
              <a:spLocks noChangeArrowheads="1"/>
            </p:cNvSpPr>
            <p:nvPr/>
          </p:nvSpPr>
          <p:spPr bwMode="auto">
            <a:xfrm>
              <a:off x="4132" y="107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26" name="Text Box 74"/>
          <p:cNvSpPr txBox="1">
            <a:spLocks noChangeArrowheads="1"/>
          </p:cNvSpPr>
          <p:nvPr/>
        </p:nvSpPr>
        <p:spPr bwMode="auto">
          <a:xfrm>
            <a:off x="373379" y="5207899"/>
            <a:ext cx="604837" cy="519113"/>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a:solidFill>
                  <a:srgbClr val="FFFFFF"/>
                </a:solidFill>
                <a:ea typeface="宋体" panose="02010600030101010101" pitchFamily="2" charset="-122"/>
              </a:rPr>
              <a:t>解</a:t>
            </a:r>
            <a:endParaRPr kumimoji="1" lang="zh-CN" altLang="en-US" sz="2800">
              <a:solidFill>
                <a:srgbClr val="FFFFFF"/>
              </a:solidFill>
              <a:ea typeface="宋体" panose="02010600030101010101" pitchFamily="2" charset="-122"/>
            </a:endParaRPr>
          </a:p>
        </p:txBody>
      </p:sp>
      <p:sp>
        <p:nvSpPr>
          <p:cNvPr id="27" name="Text Box 75"/>
          <p:cNvSpPr txBox="1">
            <a:spLocks noChangeArrowheads="1"/>
          </p:cNvSpPr>
          <p:nvPr/>
        </p:nvSpPr>
        <p:spPr bwMode="auto">
          <a:xfrm>
            <a:off x="4916806" y="5044119"/>
            <a:ext cx="403034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b="0" i="1" dirty="0">
                <a:solidFill>
                  <a:srgbClr val="FFFFFF"/>
                </a:solidFill>
              </a:rPr>
              <a:t>R</a:t>
            </a:r>
            <a:r>
              <a:rPr kumimoji="1" lang="en-US" altLang="zh-CN" b="0" i="1" baseline="-25000" dirty="0">
                <a:solidFill>
                  <a:srgbClr val="FFFFFF"/>
                </a:solidFill>
              </a:rPr>
              <a:t>x</a:t>
            </a:r>
            <a:r>
              <a:rPr kumimoji="1" lang="zh-CN" altLang="en-US" dirty="0">
                <a:solidFill>
                  <a:srgbClr val="FFFFFF"/>
                </a:solidFill>
                <a:latin typeface="楷体_GB2312" pitchFamily="49" charset="-122"/>
              </a:rPr>
              <a:t>支路做为</a:t>
            </a:r>
            <a:r>
              <a:rPr kumimoji="1" lang="en-US" altLang="zh-CN" dirty="0">
                <a:solidFill>
                  <a:srgbClr val="FFFFFF"/>
                </a:solidFill>
                <a:latin typeface="楷体_GB2312" pitchFamily="49" charset="-122"/>
              </a:rPr>
              <a:t>N</a:t>
            </a:r>
            <a:r>
              <a:rPr kumimoji="1" lang="zh-CN" altLang="en-US" dirty="0">
                <a:solidFill>
                  <a:srgbClr val="FFFFFF"/>
                </a:solidFill>
                <a:latin typeface="楷体_GB2312" pitchFamily="49" charset="-122"/>
              </a:rPr>
              <a:t>，其他部分为</a:t>
            </a:r>
            <a:r>
              <a:rPr kumimoji="1" lang="en-US" altLang="zh-CN" dirty="0">
                <a:solidFill>
                  <a:srgbClr val="FFFFFF"/>
                </a:solidFill>
                <a:latin typeface="楷体_GB2312" pitchFamily="49" charset="-122"/>
              </a:rPr>
              <a:t>A</a:t>
            </a:r>
            <a:endParaRPr kumimoji="1" lang="en-US" altLang="zh-CN" dirty="0">
              <a:solidFill>
                <a:srgbClr val="FFFFFF"/>
              </a:solidFill>
              <a:latin typeface="楷体_GB2312" pitchFamily="49" charset="-122"/>
            </a:endParaRPr>
          </a:p>
          <a:p>
            <a:pPr algn="ctr" eaLnBrk="1" hangingPunct="1">
              <a:spcBef>
                <a:spcPct val="50000"/>
              </a:spcBef>
            </a:pPr>
            <a:r>
              <a:rPr kumimoji="1" lang="zh-CN" altLang="en-US" dirty="0">
                <a:solidFill>
                  <a:srgbClr val="FFFFFF"/>
                </a:solidFill>
                <a:latin typeface="楷体_GB2312" pitchFamily="49" charset="-122"/>
              </a:rPr>
              <a:t>再用戴维南定理化简</a:t>
            </a:r>
            <a:r>
              <a:rPr kumimoji="1" lang="en-US" altLang="zh-CN" dirty="0">
                <a:solidFill>
                  <a:srgbClr val="FFFFFF"/>
                </a:solidFill>
                <a:latin typeface="楷体_GB2312" pitchFamily="49" charset="-122"/>
              </a:rPr>
              <a:t>A</a:t>
            </a:r>
            <a:r>
              <a:rPr kumimoji="1" lang="zh-CN" altLang="en-US" dirty="0">
                <a:solidFill>
                  <a:srgbClr val="FFFFFF"/>
                </a:solidFill>
                <a:latin typeface="楷体_GB2312" pitchFamily="49" charset="-122"/>
              </a:rPr>
              <a:t>部分</a:t>
            </a:r>
            <a:endParaRPr kumimoji="1" lang="en-US" altLang="zh-CN" dirty="0">
              <a:solidFill>
                <a:srgbClr val="FFFFFF"/>
              </a:solidFill>
              <a:latin typeface="楷体_GB2312" pitchFamily="49" charset="-122"/>
            </a:endParaRPr>
          </a:p>
          <a:p>
            <a:pPr algn="ctr" eaLnBrk="1" hangingPunct="1">
              <a:spcBef>
                <a:spcPct val="50000"/>
              </a:spcBef>
            </a:pPr>
            <a:r>
              <a:rPr kumimoji="1" lang="zh-CN" altLang="en-US" dirty="0">
                <a:solidFill>
                  <a:srgbClr val="FFFFFF"/>
                </a:solidFill>
                <a:latin typeface="楷体_GB2312" pitchFamily="49" charset="-122"/>
              </a:rPr>
              <a:t>这样只用解</a:t>
            </a:r>
            <a:r>
              <a:rPr kumimoji="1" lang="en-US" altLang="zh-CN" dirty="0">
                <a:solidFill>
                  <a:srgbClr val="FFFFFF"/>
                </a:solidFill>
                <a:latin typeface="楷体_GB2312" pitchFamily="49" charset="-122"/>
              </a:rPr>
              <a:t>1w</a:t>
            </a:r>
            <a:r>
              <a:rPr kumimoji="1" lang="zh-CN" altLang="en-US" dirty="0">
                <a:solidFill>
                  <a:srgbClr val="FFFFFF"/>
                </a:solidFill>
                <a:latin typeface="楷体_GB2312" pitchFamily="49" charset="-122"/>
              </a:rPr>
              <a:t>个方程即可</a:t>
            </a:r>
            <a:endParaRPr kumimoji="1" lang="zh-CN" altLang="en-US" dirty="0">
              <a:solidFill>
                <a:srgbClr val="FFFFFF"/>
              </a:solidFill>
              <a:latin typeface="楷体_GB2312" pitchFamily="49" charset="-122"/>
            </a:endParaRPr>
          </a:p>
        </p:txBody>
      </p:sp>
      <p:sp>
        <p:nvSpPr>
          <p:cNvPr id="28" name="Text Box 21" descr="绿色大理石"/>
          <p:cNvSpPr txBox="1">
            <a:spLocks noChangeArrowheads="1"/>
          </p:cNvSpPr>
          <p:nvPr/>
        </p:nvSpPr>
        <p:spPr bwMode="auto">
          <a:xfrm>
            <a:off x="5889781" y="4222185"/>
            <a:ext cx="2750505" cy="4001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000" dirty="0">
                <a:solidFill>
                  <a:schemeClr val="bg1"/>
                </a:solidFill>
                <a:latin typeface="楷体_GB2312" pitchFamily="49" charset="-122"/>
              </a:rPr>
              <a:t>需要解</a:t>
            </a:r>
            <a:r>
              <a:rPr kumimoji="1" lang="en-US" altLang="zh-CN" sz="2000" dirty="0">
                <a:solidFill>
                  <a:schemeClr val="bg1"/>
                </a:solidFill>
                <a:latin typeface="楷体_GB2312" pitchFamily="49" charset="-122"/>
              </a:rPr>
              <a:t>10000</a:t>
            </a:r>
            <a:r>
              <a:rPr kumimoji="1" lang="zh-CN" altLang="en-US" sz="2000" dirty="0">
                <a:solidFill>
                  <a:schemeClr val="bg1"/>
                </a:solidFill>
                <a:latin typeface="楷体_GB2312" pitchFamily="49" charset="-122"/>
              </a:rPr>
              <a:t>个方程</a:t>
            </a:r>
            <a:r>
              <a:rPr kumimoji="1" lang="zh-CN" altLang="en-US" sz="2000" dirty="0">
                <a:solidFill>
                  <a:srgbClr val="FF0000"/>
                </a:solidFill>
                <a:latin typeface="楷体_GB2312" pitchFamily="49" charset="-122"/>
              </a:rPr>
              <a:t>组</a:t>
            </a:r>
            <a:endParaRPr kumimoji="1" lang="zh-CN" altLang="en-US" sz="2000" dirty="0">
              <a:solidFill>
                <a:srgbClr val="FF0000"/>
              </a:solidFill>
              <a:latin typeface="楷体_GB2312" pitchFamily="49" charset="-122"/>
            </a:endParaRPr>
          </a:p>
        </p:txBody>
      </p:sp>
      <p:sp>
        <p:nvSpPr>
          <p:cNvPr id="29" name="Text Box 4"/>
          <p:cNvSpPr txBox="1">
            <a:spLocks noChangeArrowheads="1"/>
          </p:cNvSpPr>
          <p:nvPr/>
        </p:nvSpPr>
        <p:spPr bwMode="auto">
          <a:xfrm>
            <a:off x="0" y="0"/>
            <a:ext cx="5938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31" name="Text Box 74"/>
          <p:cNvSpPr txBox="1">
            <a:spLocks noChangeArrowheads="1"/>
          </p:cNvSpPr>
          <p:nvPr/>
        </p:nvSpPr>
        <p:spPr bwMode="auto">
          <a:xfrm>
            <a:off x="336628" y="2606991"/>
            <a:ext cx="544194" cy="523220"/>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rgbClr val="FFFFFF"/>
                </a:solidFill>
                <a:ea typeface="宋体" panose="02010600030101010101" pitchFamily="2" charset="-122"/>
              </a:rPr>
              <a:t>解</a:t>
            </a:r>
            <a:endParaRPr kumimoji="1" lang="zh-CN" altLang="en-US" sz="2800" dirty="0">
              <a:solidFill>
                <a:srgbClr val="FFFFFF"/>
              </a:solidFill>
              <a:ea typeface="宋体" panose="02010600030101010101" pitchFamily="2" charset="-122"/>
            </a:endParaRPr>
          </a:p>
        </p:txBody>
      </p:sp>
      <p:sp>
        <p:nvSpPr>
          <p:cNvPr id="32" name="Text Box 75"/>
          <p:cNvSpPr txBox="1">
            <a:spLocks noChangeArrowheads="1"/>
          </p:cNvSpPr>
          <p:nvPr/>
        </p:nvSpPr>
        <p:spPr bwMode="auto">
          <a:xfrm>
            <a:off x="1319925" y="2535554"/>
            <a:ext cx="36734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solidFill>
                  <a:srgbClr val="FFFFFF"/>
                </a:solidFill>
                <a:latin typeface="楷体_GB2312" pitchFamily="49" charset="-122"/>
              </a:rPr>
              <a:t>节点电压或回路电流等电路分析方法均可求解</a:t>
            </a:r>
            <a:endParaRPr kumimoji="1" lang="zh-CN" altLang="en-US" dirty="0">
              <a:solidFill>
                <a:srgbClr val="FFFFFF"/>
              </a:solidFill>
              <a:latin typeface="楷体_GB2312" pitchFamily="49" charset="-122"/>
            </a:endParaRPr>
          </a:p>
        </p:txBody>
      </p:sp>
      <p:sp>
        <p:nvSpPr>
          <p:cNvPr id="34" name="Text Box 51"/>
          <p:cNvSpPr txBox="1">
            <a:spLocks noChangeArrowheads="1"/>
          </p:cNvSpPr>
          <p:nvPr/>
        </p:nvSpPr>
        <p:spPr bwMode="auto">
          <a:xfrm>
            <a:off x="1053422" y="3893559"/>
            <a:ext cx="4410118" cy="93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nSpc>
                <a:spcPct val="120000"/>
              </a:lnSpc>
              <a:spcBef>
                <a:spcPct val="20000"/>
              </a:spcBef>
            </a:pPr>
            <a:r>
              <a:rPr kumimoji="1" lang="en-US" altLang="zh-CN" dirty="0">
                <a:latin typeface="楷体_GB2312" pitchFamily="49" charset="-122"/>
              </a:rPr>
              <a:t>   </a:t>
            </a:r>
            <a:r>
              <a:rPr kumimoji="1" lang="zh-CN" altLang="en-US" dirty="0">
                <a:latin typeface="楷体_GB2312" pitchFamily="49" charset="-122"/>
              </a:rPr>
              <a:t>计算</a:t>
            </a:r>
            <a:r>
              <a:rPr kumimoji="1" lang="en-US" altLang="zh-CN" b="0" i="1" dirty="0">
                <a:solidFill>
                  <a:srgbClr val="FFFFFF"/>
                </a:solidFill>
              </a:rPr>
              <a:t>R</a:t>
            </a:r>
            <a:r>
              <a:rPr kumimoji="1" lang="en-US" altLang="zh-CN" b="0" i="1" baseline="-25000" dirty="0">
                <a:solidFill>
                  <a:srgbClr val="FFFFFF"/>
                </a:solidFill>
              </a:rPr>
              <a:t>x</a:t>
            </a:r>
            <a:r>
              <a:rPr kumimoji="1" lang="zh-CN" altLang="en-US" dirty="0">
                <a:latin typeface="楷体_GB2312" pitchFamily="49" charset="-122"/>
              </a:rPr>
              <a:t>分别为</a:t>
            </a:r>
            <a:r>
              <a:rPr kumimoji="1" lang="en-US" altLang="zh-CN" b="0" dirty="0">
                <a:solidFill>
                  <a:srgbClr val="FFFFFF"/>
                </a:solidFill>
              </a:rPr>
              <a:t>1</a:t>
            </a:r>
            <a:r>
              <a:rPr kumimoji="1" lang="en-US" altLang="zh-CN" b="0" dirty="0">
                <a:solidFill>
                  <a:srgbClr val="FFFFFF"/>
                </a:solidFill>
                <a:sym typeface="Symbol" panose="05050102010706020507" pitchFamily="18" charset="2"/>
              </a:rPr>
              <a:t></a:t>
            </a:r>
            <a:r>
              <a:rPr kumimoji="1" lang="zh-CN" altLang="en-US" dirty="0">
                <a:solidFill>
                  <a:srgbClr val="FFFFFF"/>
                </a:solidFill>
                <a:latin typeface="楷体_GB2312" pitchFamily="49" charset="-122"/>
              </a:rPr>
              <a:t>、</a:t>
            </a:r>
            <a:r>
              <a:rPr kumimoji="1" lang="en-US" altLang="zh-CN" b="0" dirty="0">
                <a:solidFill>
                  <a:srgbClr val="FFFFFF"/>
                </a:solidFill>
              </a:rPr>
              <a:t> 2</a:t>
            </a:r>
            <a:r>
              <a:rPr kumimoji="1" lang="en-US" altLang="zh-CN" b="0" dirty="0">
                <a:solidFill>
                  <a:srgbClr val="FFFFFF"/>
                </a:solidFill>
                <a:sym typeface="Symbol" panose="05050102010706020507" pitchFamily="18" charset="2"/>
              </a:rPr>
              <a:t> </a:t>
            </a:r>
            <a:r>
              <a:rPr kumimoji="1" lang="zh-CN" altLang="en-US" b="0" dirty="0">
                <a:solidFill>
                  <a:srgbClr val="FFFFFF"/>
                </a:solidFill>
                <a:sym typeface="Symbol" panose="05050102010706020507" pitchFamily="18" charset="2"/>
              </a:rPr>
              <a:t>、</a:t>
            </a:r>
            <a:r>
              <a:rPr kumimoji="1" lang="en-US" altLang="zh-CN" b="0" dirty="0">
                <a:solidFill>
                  <a:srgbClr val="FFFFFF"/>
                </a:solidFill>
              </a:rPr>
              <a:t> 3</a:t>
            </a:r>
            <a:r>
              <a:rPr kumimoji="1" lang="en-US" altLang="zh-CN" b="0" dirty="0">
                <a:solidFill>
                  <a:srgbClr val="FFFFFF"/>
                </a:solidFill>
                <a:sym typeface="Symbol" panose="05050102010706020507" pitchFamily="18" charset="2"/>
              </a:rPr>
              <a:t> …..10000</a:t>
            </a:r>
            <a:r>
              <a:rPr kumimoji="1" lang="zh-CN" altLang="en-US" dirty="0">
                <a:latin typeface="楷体_GB2312" pitchFamily="49" charset="-122"/>
              </a:rPr>
              <a:t>时分别的电流？</a:t>
            </a:r>
            <a:endParaRPr kumimoji="1" lang="en-US" altLang="zh-CN" i="1" dirty="0">
              <a:latin typeface="楷体_GB2312" pitchFamily="49" charset="-122"/>
            </a:endParaRPr>
          </a:p>
        </p:txBody>
      </p:sp>
      <p:sp>
        <p:nvSpPr>
          <p:cNvPr id="35" name="Text Box 50"/>
          <p:cNvSpPr txBox="1">
            <a:spLocks noChangeArrowheads="1"/>
          </p:cNvSpPr>
          <p:nvPr/>
        </p:nvSpPr>
        <p:spPr bwMode="auto">
          <a:xfrm>
            <a:off x="370920" y="3899020"/>
            <a:ext cx="863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rgbClr val="FFFFFF"/>
                </a:solidFill>
                <a:latin typeface="宋体" panose="02010600030101010101" pitchFamily="2" charset="-122"/>
                <a:ea typeface="宋体" panose="02010600030101010101" pitchFamily="2" charset="-122"/>
              </a:rPr>
              <a:t>例</a:t>
            </a:r>
            <a:r>
              <a:rPr kumimoji="1" lang="en-US" altLang="zh-CN" sz="2800" b="0" dirty="0">
                <a:solidFill>
                  <a:srgbClr val="FFFFFF"/>
                </a:solidFill>
                <a:ea typeface="宋体" panose="02010600030101010101" pitchFamily="2" charset="-122"/>
              </a:rPr>
              <a:t>2</a:t>
            </a:r>
            <a:endParaRPr kumimoji="1" lang="en-US" altLang="zh-CN" sz="2000" dirty="0">
              <a:solidFill>
                <a:srgbClr val="FFFFFF"/>
              </a:solidFill>
              <a:latin typeface="宋体" panose="02010600030101010101" pitchFamily="2" charset="-122"/>
              <a:ea typeface="宋体" panose="02010600030101010101" pitchFamily="2" charset="-122"/>
            </a:endParaRPr>
          </a:p>
        </p:txBody>
      </p:sp>
      <p:grpSp>
        <p:nvGrpSpPr>
          <p:cNvPr id="36" name="Group 11"/>
          <p:cNvGrpSpPr/>
          <p:nvPr/>
        </p:nvGrpSpPr>
        <p:grpSpPr bwMode="auto">
          <a:xfrm>
            <a:off x="1413031" y="5255774"/>
            <a:ext cx="2517775" cy="1158875"/>
            <a:chOff x="431" y="164"/>
            <a:chExt cx="1586" cy="826"/>
          </a:xfrm>
        </p:grpSpPr>
        <p:grpSp>
          <p:nvGrpSpPr>
            <p:cNvPr id="37" name="Group 2"/>
            <p:cNvGrpSpPr/>
            <p:nvPr/>
          </p:nvGrpSpPr>
          <p:grpSpPr bwMode="auto">
            <a:xfrm>
              <a:off x="431" y="210"/>
              <a:ext cx="1270" cy="771"/>
              <a:chOff x="612" y="1979"/>
              <a:chExt cx="1270" cy="771"/>
            </a:xfrm>
          </p:grpSpPr>
          <p:sp>
            <p:nvSpPr>
              <p:cNvPr id="41" name="Rectangle 3"/>
              <p:cNvSpPr>
                <a:spLocks noChangeArrowheads="1"/>
              </p:cNvSpPr>
              <p:nvPr/>
            </p:nvSpPr>
            <p:spPr bwMode="auto">
              <a:xfrm>
                <a:off x="612" y="1979"/>
                <a:ext cx="635" cy="771"/>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b="1" dirty="0">
                    <a:solidFill>
                      <a:srgbClr val="FFFFFF"/>
                    </a:solidFill>
                    <a:latin typeface="Times New Roman" panose="02020603050405020304" pitchFamily="18" charset="0"/>
                    <a:ea typeface="仿宋_GB2312" pitchFamily="49" charset="-122"/>
                  </a:rPr>
                  <a:t>A</a:t>
                </a:r>
                <a:endParaRPr lang="en-US" altLang="zh-CN" b="1" dirty="0">
                  <a:solidFill>
                    <a:srgbClr val="FFFFFF"/>
                  </a:solidFill>
                  <a:latin typeface="Times New Roman" panose="02020603050405020304" pitchFamily="18" charset="0"/>
                  <a:ea typeface="仿宋_GB2312" pitchFamily="49" charset="-122"/>
                </a:endParaRPr>
              </a:p>
            </p:txBody>
          </p:sp>
          <p:sp>
            <p:nvSpPr>
              <p:cNvPr id="42" name="Line 4"/>
              <p:cNvSpPr>
                <a:spLocks noChangeShapeType="1"/>
              </p:cNvSpPr>
              <p:nvPr/>
            </p:nvSpPr>
            <p:spPr bwMode="auto">
              <a:xfrm>
                <a:off x="1247" y="2115"/>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5"/>
              <p:cNvSpPr>
                <a:spLocks noChangeShapeType="1"/>
              </p:cNvSpPr>
              <p:nvPr/>
            </p:nvSpPr>
            <p:spPr bwMode="auto">
              <a:xfrm>
                <a:off x="1247" y="2614"/>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8" name="Text Box 7"/>
            <p:cNvSpPr txBox="1">
              <a:spLocks noChangeArrowheads="1"/>
            </p:cNvSpPr>
            <p:nvPr/>
          </p:nvSpPr>
          <p:spPr bwMode="auto">
            <a:xfrm>
              <a:off x="1746" y="164"/>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39" name="Text Box 8"/>
            <p:cNvSpPr txBox="1">
              <a:spLocks noChangeArrowheads="1"/>
            </p:cNvSpPr>
            <p:nvPr/>
          </p:nvSpPr>
          <p:spPr bwMode="auto">
            <a:xfrm>
              <a:off x="1746" y="663"/>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40" name="Text Box 9"/>
            <p:cNvSpPr txBox="1">
              <a:spLocks noChangeArrowheads="1"/>
            </p:cNvSpPr>
            <p:nvPr/>
          </p:nvSpPr>
          <p:spPr bwMode="auto">
            <a:xfrm>
              <a:off x="1791" y="436"/>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a:solidFill>
                    <a:srgbClr val="FFFFFF"/>
                  </a:solidFill>
                  <a:latin typeface="Times New Roman" panose="02020603050405020304" pitchFamily="18" charset="0"/>
                  <a:ea typeface="仿宋_GB2312" pitchFamily="49" charset="-122"/>
                </a:rPr>
                <a:t>u</a:t>
              </a:r>
              <a:endParaRPr lang="en-US" altLang="zh-CN" sz="2800" i="1">
                <a:solidFill>
                  <a:srgbClr val="FFFFFF"/>
                </a:solidFill>
                <a:latin typeface="Times New Roman" panose="02020603050405020304" pitchFamily="18" charset="0"/>
                <a:ea typeface="仿宋_GB2312" pitchFamily="49" charset="-122"/>
              </a:endParaRPr>
            </a:p>
          </p:txBody>
        </p:sp>
      </p:grpSp>
      <p:sp>
        <p:nvSpPr>
          <p:cNvPr id="44" name="Text Box 10"/>
          <p:cNvSpPr txBox="1">
            <a:spLocks noChangeArrowheads="1"/>
          </p:cNvSpPr>
          <p:nvPr/>
        </p:nvSpPr>
        <p:spPr bwMode="auto">
          <a:xfrm>
            <a:off x="2698271" y="4899462"/>
            <a:ext cx="358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dirty="0">
                <a:solidFill>
                  <a:srgbClr val="FFFFFF"/>
                </a:solidFill>
                <a:latin typeface="Times New Roman" panose="02020603050405020304" pitchFamily="18" charset="0"/>
                <a:ea typeface="仿宋_GB2312" pitchFamily="49" charset="-122"/>
              </a:rPr>
              <a:t>a</a:t>
            </a:r>
            <a:endParaRPr lang="en-US" altLang="zh-CN" sz="2800" i="1" dirty="0">
              <a:solidFill>
                <a:srgbClr val="FFFFFF"/>
              </a:solidFill>
              <a:latin typeface="Times New Roman" panose="02020603050405020304" pitchFamily="18" charset="0"/>
              <a:ea typeface="仿宋_GB2312" pitchFamily="49" charset="-122"/>
            </a:endParaRPr>
          </a:p>
        </p:txBody>
      </p:sp>
      <p:sp>
        <p:nvSpPr>
          <p:cNvPr id="45" name="Text Box 10"/>
          <p:cNvSpPr txBox="1">
            <a:spLocks noChangeArrowheads="1"/>
          </p:cNvSpPr>
          <p:nvPr/>
        </p:nvSpPr>
        <p:spPr bwMode="auto">
          <a:xfrm>
            <a:off x="2698271" y="5693479"/>
            <a:ext cx="358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dirty="0">
                <a:solidFill>
                  <a:srgbClr val="FFFFFF"/>
                </a:solidFill>
                <a:latin typeface="Times New Roman" panose="02020603050405020304" pitchFamily="18" charset="0"/>
                <a:ea typeface="仿宋_GB2312" pitchFamily="49" charset="-122"/>
              </a:rPr>
              <a:t>b</a:t>
            </a:r>
            <a:endParaRPr lang="en-US" altLang="zh-CN" sz="2800" i="1" dirty="0">
              <a:solidFill>
                <a:srgbClr val="FFFFFF"/>
              </a:solidFill>
              <a:latin typeface="Times New Roman" panose="02020603050405020304" pitchFamily="18" charset="0"/>
              <a:ea typeface="仿宋_GB2312" pitchFamily="49" charset="-122"/>
            </a:endParaRPr>
          </a:p>
        </p:txBody>
      </p:sp>
      <p:sp>
        <p:nvSpPr>
          <p:cNvPr id="46" name="Oval 197"/>
          <p:cNvSpPr>
            <a:spLocks noChangeArrowheads="1"/>
          </p:cNvSpPr>
          <p:nvPr/>
        </p:nvSpPr>
        <p:spPr bwMode="auto">
          <a:xfrm>
            <a:off x="2861470" y="6172632"/>
            <a:ext cx="84136" cy="76716"/>
          </a:xfrm>
          <a:prstGeom prst="ellipse">
            <a:avLst/>
          </a:prstGeom>
          <a:solidFill>
            <a:srgbClr val="FFCC00"/>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47" name="Oval 197"/>
          <p:cNvSpPr>
            <a:spLocks noChangeArrowheads="1"/>
          </p:cNvSpPr>
          <p:nvPr/>
        </p:nvSpPr>
        <p:spPr bwMode="auto">
          <a:xfrm>
            <a:off x="2855909" y="5467456"/>
            <a:ext cx="84136" cy="76716"/>
          </a:xfrm>
          <a:prstGeom prst="ellipse">
            <a:avLst/>
          </a:prstGeom>
          <a:solidFill>
            <a:srgbClr val="FFCC00"/>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50" name="Rectangle 3"/>
          <p:cNvSpPr>
            <a:spLocks noChangeArrowheads="1"/>
          </p:cNvSpPr>
          <p:nvPr/>
        </p:nvSpPr>
        <p:spPr bwMode="auto">
          <a:xfrm>
            <a:off x="3329617" y="5320312"/>
            <a:ext cx="1008063" cy="1081710"/>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b="1" dirty="0">
                <a:solidFill>
                  <a:srgbClr val="FFFFFF"/>
                </a:solidFill>
                <a:latin typeface="Times New Roman" panose="02020603050405020304" pitchFamily="18" charset="0"/>
                <a:ea typeface="仿宋_GB2312" pitchFamily="49" charset="-122"/>
              </a:rPr>
              <a:t>N</a:t>
            </a:r>
            <a:endParaRPr lang="en-US" altLang="zh-CN" b="1" dirty="0">
              <a:solidFill>
                <a:srgbClr val="FFFFFF"/>
              </a:solidFill>
              <a:latin typeface="Times New Roman" panose="02020603050405020304" pitchFamily="18" charset="0"/>
              <a:ea typeface="仿宋_GB2312" pitchFamily="49" charset="-122"/>
            </a:endParaRPr>
          </a:p>
        </p:txBody>
      </p:sp>
      <p:sp>
        <p:nvSpPr>
          <p:cNvPr id="48" name="Text Box 21" descr="绿色大理石"/>
          <p:cNvSpPr txBox="1">
            <a:spLocks noChangeArrowheads="1"/>
          </p:cNvSpPr>
          <p:nvPr/>
        </p:nvSpPr>
        <p:spPr bwMode="auto">
          <a:xfrm>
            <a:off x="6041706" y="729965"/>
            <a:ext cx="2217739" cy="4001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000" dirty="0">
                <a:solidFill>
                  <a:schemeClr val="bg1"/>
                </a:solidFill>
                <a:latin typeface="楷体_GB2312" pitchFamily="49" charset="-122"/>
              </a:rPr>
              <a:t>只含独立源的电路</a:t>
            </a:r>
            <a:endParaRPr kumimoji="1" lang="zh-CN" altLang="en-US" sz="2000" dirty="0">
              <a:solidFill>
                <a:srgbClr val="FF0000"/>
              </a:solidFill>
              <a:latin typeface="楷体_GB2312" pitchFamily="49"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94" name="AutoShape 30"/>
          <p:cNvSpPr>
            <a:spLocks noChangeArrowheads="1"/>
          </p:cNvSpPr>
          <p:nvPr/>
        </p:nvSpPr>
        <p:spPr bwMode="auto">
          <a:xfrm rot="5400000">
            <a:off x="937418" y="3876091"/>
            <a:ext cx="614363" cy="215900"/>
          </a:xfrm>
          <a:prstGeom prst="rightArrow">
            <a:avLst>
              <a:gd name="adj1" fmla="val 50000"/>
              <a:gd name="adj2" fmla="val 71140"/>
            </a:avLst>
          </a:prstGeom>
          <a:solidFill>
            <a:srgbClr val="00CCFF"/>
          </a:solidFill>
          <a:ln w="952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36997" name="Text Box 133"/>
          <p:cNvSpPr txBox="1">
            <a:spLocks noChangeArrowheads="1"/>
          </p:cNvSpPr>
          <p:nvPr/>
        </p:nvSpPr>
        <p:spPr bwMode="auto">
          <a:xfrm>
            <a:off x="4212034" y="3010026"/>
            <a:ext cx="4905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buFontTx/>
              <a:buAutoNum type="circleNumDbPlain" startAt="2"/>
            </a:pPr>
            <a:r>
              <a:rPr kumimoji="1" lang="zh-CN" altLang="en-US" dirty="0">
                <a:latin typeface="楷体_GB2312" pitchFamily="49" charset="-122"/>
              </a:rPr>
              <a:t>求等效电阻</a:t>
            </a:r>
            <a:r>
              <a:rPr kumimoji="1" lang="en-US" altLang="zh-CN" b="0" i="1" dirty="0">
                <a:solidFill>
                  <a:srgbClr val="FFFFFF"/>
                </a:solidFill>
                <a:ea typeface="宋体" panose="02010600030101010101" pitchFamily="2" charset="-122"/>
              </a:rPr>
              <a:t>R</a:t>
            </a:r>
            <a:r>
              <a:rPr kumimoji="1" lang="en-US" altLang="zh-CN" b="0" baseline="-25000" dirty="0">
                <a:solidFill>
                  <a:srgbClr val="FFFFFF"/>
                </a:solidFill>
                <a:ea typeface="宋体" panose="02010600030101010101" pitchFamily="2" charset="-122"/>
              </a:rPr>
              <a:t>eq</a:t>
            </a:r>
            <a:r>
              <a:rPr kumimoji="1" lang="en-US" altLang="zh-CN" dirty="0">
                <a:latin typeface="楷体_GB2312" pitchFamily="49" charset="-122"/>
              </a:rPr>
              <a:t> </a:t>
            </a:r>
            <a:r>
              <a:rPr kumimoji="1" lang="en-US" altLang="zh-CN" sz="1600" dirty="0">
                <a:latin typeface="楷体_GB2312" pitchFamily="49" charset="-122"/>
              </a:rPr>
              <a:t>(</a:t>
            </a:r>
            <a:r>
              <a:rPr kumimoji="1" lang="zh-CN" altLang="en-US" sz="1600" dirty="0">
                <a:latin typeface="楷体_GB2312" pitchFamily="49" charset="-122"/>
              </a:rPr>
              <a:t>外接电源法：独立源置零</a:t>
            </a:r>
            <a:r>
              <a:rPr kumimoji="1" lang="en-US" altLang="zh-CN" sz="1600" dirty="0">
                <a:latin typeface="楷体_GB2312" pitchFamily="49" charset="-122"/>
              </a:rPr>
              <a:t>)</a:t>
            </a:r>
            <a:endParaRPr kumimoji="1" lang="en-US" altLang="zh-CN" b="0" baseline="-25000" dirty="0">
              <a:solidFill>
                <a:srgbClr val="FFFFFF"/>
              </a:solidFill>
              <a:ea typeface="宋体" panose="02010600030101010101" pitchFamily="2" charset="-122"/>
            </a:endParaRPr>
          </a:p>
        </p:txBody>
      </p:sp>
      <p:sp>
        <p:nvSpPr>
          <p:cNvPr id="36998" name="Text Box 134"/>
          <p:cNvSpPr txBox="1">
            <a:spLocks noChangeArrowheads="1"/>
          </p:cNvSpPr>
          <p:nvPr/>
        </p:nvSpPr>
        <p:spPr bwMode="auto">
          <a:xfrm>
            <a:off x="4454525" y="3588624"/>
            <a:ext cx="3816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rgbClr val="FFFFFF"/>
                </a:solidFill>
                <a:ea typeface="宋体" panose="02010600030101010101" pitchFamily="2" charset="-122"/>
              </a:rPr>
              <a:t>R</a:t>
            </a:r>
            <a:r>
              <a:rPr kumimoji="1" lang="en-US" altLang="zh-CN" sz="2800" b="0" baseline="-25000" dirty="0">
                <a:solidFill>
                  <a:srgbClr val="FFFFFF"/>
                </a:solidFill>
                <a:ea typeface="宋体" panose="02010600030101010101" pitchFamily="2" charset="-122"/>
              </a:rPr>
              <a:t>eq</a:t>
            </a:r>
            <a:r>
              <a:rPr kumimoji="1" lang="en-US" altLang="zh-CN" sz="2800" b="0" dirty="0">
                <a:solidFill>
                  <a:srgbClr val="FFFFFF"/>
                </a:solidFill>
                <a:ea typeface="宋体" panose="02010600030101010101" pitchFamily="2" charset="-122"/>
              </a:rPr>
              <a:t>=4//6+6//4= 4.8</a:t>
            </a:r>
            <a:r>
              <a:rPr kumimoji="1" lang="en-US" altLang="zh-CN" sz="2800" b="0" dirty="0">
                <a:solidFill>
                  <a:srgbClr val="FFFFFF"/>
                </a:solidFill>
                <a:ea typeface="宋体" panose="02010600030101010101" pitchFamily="2" charset="-122"/>
                <a:sym typeface="Symbol" panose="05050102010706020507" pitchFamily="18" charset="2"/>
              </a:rPr>
              <a:t></a:t>
            </a:r>
            <a:endParaRPr kumimoji="1" lang="en-US" altLang="zh-CN" sz="2800" b="0" dirty="0">
              <a:solidFill>
                <a:srgbClr val="FFFFFF"/>
              </a:solidFill>
              <a:ea typeface="宋体" panose="02010600030101010101" pitchFamily="2" charset="-122"/>
            </a:endParaRPr>
          </a:p>
        </p:txBody>
      </p:sp>
      <p:sp>
        <p:nvSpPr>
          <p:cNvPr id="37002" name="Text Box 138"/>
          <p:cNvSpPr txBox="1">
            <a:spLocks noChangeArrowheads="1"/>
          </p:cNvSpPr>
          <p:nvPr/>
        </p:nvSpPr>
        <p:spPr bwMode="auto">
          <a:xfrm>
            <a:off x="4046538" y="4312911"/>
            <a:ext cx="2166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3"/>
            </a:pPr>
            <a:r>
              <a:rPr lang="en-US" altLang="zh-CN" dirty="0">
                <a:ea typeface="宋体" panose="02010600030101010101" pitchFamily="2" charset="-122"/>
              </a:rPr>
              <a:t> </a:t>
            </a:r>
            <a:r>
              <a:rPr lang="en-US" altLang="zh-CN" b="0" i="1" dirty="0">
                <a:ea typeface="宋体" panose="02010600030101010101" pitchFamily="2" charset="-122"/>
              </a:rPr>
              <a:t>R</a:t>
            </a:r>
            <a:r>
              <a:rPr lang="en-US" altLang="zh-CN" b="0" i="1" baseline="-25000" dirty="0">
                <a:ea typeface="宋体" panose="02010600030101010101" pitchFamily="2" charset="-122"/>
              </a:rPr>
              <a:t>x</a:t>
            </a:r>
            <a:r>
              <a:rPr lang="en-US" altLang="zh-CN" b="0" i="1" dirty="0">
                <a:ea typeface="宋体" panose="02010600030101010101" pitchFamily="2" charset="-122"/>
              </a:rPr>
              <a:t> </a:t>
            </a:r>
            <a:r>
              <a:rPr lang="en-US" altLang="zh-CN" b="0" dirty="0">
                <a:ea typeface="宋体" panose="02010600030101010101" pitchFamily="2" charset="-122"/>
              </a:rPr>
              <a:t>=1.2</a:t>
            </a:r>
            <a:r>
              <a:rPr lang="en-US" altLang="zh-CN" b="0" dirty="0">
                <a:ea typeface="宋体" panose="02010600030101010101" pitchFamily="2" charset="-122"/>
                <a:sym typeface="Symbol" panose="05050102010706020507" pitchFamily="18" charset="2"/>
              </a:rPr>
              <a:t></a:t>
            </a:r>
            <a:r>
              <a:rPr lang="zh-CN" altLang="en-US" dirty="0"/>
              <a:t>时</a:t>
            </a:r>
            <a:r>
              <a:rPr lang="zh-CN" altLang="en-US" dirty="0">
                <a:ea typeface="宋体" panose="02010600030101010101" pitchFamily="2" charset="-122"/>
              </a:rPr>
              <a:t>，</a:t>
            </a:r>
            <a:endParaRPr lang="zh-CN" altLang="en-US" dirty="0">
              <a:latin typeface="Arial" panose="020B0604020202020204" pitchFamily="34" charset="0"/>
              <a:ea typeface="仿宋_GB2312" pitchFamily="49" charset="-122"/>
            </a:endParaRPr>
          </a:p>
        </p:txBody>
      </p:sp>
      <p:sp>
        <p:nvSpPr>
          <p:cNvPr id="37003" name="Text Box 139"/>
          <p:cNvSpPr txBox="1">
            <a:spLocks noChangeArrowheads="1"/>
          </p:cNvSpPr>
          <p:nvPr/>
        </p:nvSpPr>
        <p:spPr bwMode="auto">
          <a:xfrm>
            <a:off x="4117975" y="4937443"/>
            <a:ext cx="4859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dirty="0">
                <a:solidFill>
                  <a:srgbClr val="FFFFFF"/>
                </a:solidFill>
                <a:ea typeface="宋体" panose="02010600030101010101" pitchFamily="2" charset="-122"/>
              </a:rPr>
              <a:t>I</a:t>
            </a:r>
            <a:r>
              <a:rPr lang="en-US" altLang="zh-CN" sz="2800" b="0" dirty="0">
                <a:solidFill>
                  <a:srgbClr val="FFFFFF"/>
                </a:solidFill>
                <a:ea typeface="宋体" panose="02010600030101010101" pitchFamily="2" charset="-122"/>
              </a:rPr>
              <a:t>= </a:t>
            </a:r>
            <a:r>
              <a:rPr lang="en-US" altLang="zh-CN" sz="2800" b="0" i="1" dirty="0" err="1">
                <a:solidFill>
                  <a:srgbClr val="FFFFFF"/>
                </a:solidFill>
                <a:ea typeface="宋体" panose="02010600030101010101" pitchFamily="2" charset="-122"/>
              </a:rPr>
              <a:t>U</a:t>
            </a:r>
            <a:r>
              <a:rPr lang="en-US" altLang="zh-CN" sz="2800" b="0" baseline="-25000" dirty="0" err="1">
                <a:solidFill>
                  <a:srgbClr val="FFFFFF"/>
                </a:solidFill>
                <a:ea typeface="宋体" panose="02010600030101010101" pitchFamily="2" charset="-122"/>
              </a:rPr>
              <a:t>oc</a:t>
            </a:r>
            <a:r>
              <a:rPr lang="en-US" altLang="zh-CN" sz="2800" b="0" dirty="0">
                <a:solidFill>
                  <a:srgbClr val="FFFFFF"/>
                </a:solidFill>
                <a:ea typeface="宋体" panose="02010600030101010101" pitchFamily="2" charset="-122"/>
              </a:rPr>
              <a:t> /(</a:t>
            </a:r>
            <a:r>
              <a:rPr lang="en-US" altLang="zh-CN" sz="2800" b="0" i="1" dirty="0">
                <a:solidFill>
                  <a:srgbClr val="FFFFFF"/>
                </a:solidFill>
                <a:ea typeface="宋体" panose="02010600030101010101" pitchFamily="2" charset="-122"/>
              </a:rPr>
              <a:t>R</a:t>
            </a:r>
            <a:r>
              <a:rPr lang="en-US" altLang="zh-CN" sz="2800" b="0" baseline="-25000" dirty="0">
                <a:solidFill>
                  <a:srgbClr val="FFFFFF"/>
                </a:solidFill>
                <a:ea typeface="宋体" panose="02010600030101010101" pitchFamily="2" charset="-122"/>
              </a:rPr>
              <a:t>eq</a:t>
            </a:r>
            <a:r>
              <a:rPr lang="en-US" altLang="zh-CN" sz="2800" b="0" dirty="0">
                <a:solidFill>
                  <a:srgbClr val="FFFFFF"/>
                </a:solidFill>
                <a:ea typeface="宋体" panose="02010600030101010101" pitchFamily="2" charset="-122"/>
              </a:rPr>
              <a:t> + </a:t>
            </a:r>
            <a:r>
              <a:rPr lang="en-US" altLang="zh-CN" sz="2800" b="0" i="1" dirty="0">
                <a:solidFill>
                  <a:srgbClr val="FFFFFF"/>
                </a:solidFill>
                <a:ea typeface="宋体" panose="02010600030101010101" pitchFamily="2" charset="-122"/>
              </a:rPr>
              <a:t>R</a:t>
            </a:r>
            <a:r>
              <a:rPr lang="en-US" altLang="zh-CN" sz="2800" b="0" i="1" baseline="-25000" dirty="0">
                <a:solidFill>
                  <a:srgbClr val="FFFFFF"/>
                </a:solidFill>
                <a:ea typeface="宋体" panose="02010600030101010101" pitchFamily="2" charset="-122"/>
              </a:rPr>
              <a:t>x</a:t>
            </a:r>
            <a:r>
              <a:rPr lang="en-US" altLang="zh-CN" sz="2800" b="0" dirty="0">
                <a:solidFill>
                  <a:srgbClr val="FFFFFF"/>
                </a:solidFill>
                <a:ea typeface="宋体" panose="02010600030101010101" pitchFamily="2" charset="-122"/>
              </a:rPr>
              <a:t>) =0.333A</a:t>
            </a:r>
            <a:endParaRPr lang="en-US" altLang="zh-CN" sz="2800" b="0" dirty="0">
              <a:latin typeface="Arial" panose="020B0604020202020204" pitchFamily="34" charset="0"/>
              <a:ea typeface="仿宋_GB2312" pitchFamily="49" charset="-122"/>
            </a:endParaRPr>
          </a:p>
        </p:txBody>
      </p:sp>
      <p:sp>
        <p:nvSpPr>
          <p:cNvPr id="37004" name="Text Box 140"/>
          <p:cNvSpPr txBox="1">
            <a:spLocks noChangeArrowheads="1"/>
          </p:cNvSpPr>
          <p:nvPr/>
        </p:nvSpPr>
        <p:spPr bwMode="auto">
          <a:xfrm>
            <a:off x="4501199" y="5586085"/>
            <a:ext cx="17522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i="1" dirty="0">
                <a:ea typeface="宋体" panose="02010600030101010101" pitchFamily="2" charset="-122"/>
              </a:rPr>
              <a:t>R</a:t>
            </a:r>
            <a:r>
              <a:rPr lang="en-US" altLang="zh-CN" b="0" i="1" baseline="-25000" dirty="0">
                <a:ea typeface="宋体" panose="02010600030101010101" pitchFamily="2" charset="-122"/>
              </a:rPr>
              <a:t>x</a:t>
            </a:r>
            <a:r>
              <a:rPr lang="en-US" altLang="zh-CN" b="0" dirty="0">
                <a:ea typeface="宋体" panose="02010600030101010101" pitchFamily="2" charset="-122"/>
              </a:rPr>
              <a:t> =5.2</a:t>
            </a:r>
            <a:r>
              <a:rPr lang="en-US" altLang="zh-CN" b="0" dirty="0">
                <a:ea typeface="宋体" panose="02010600030101010101" pitchFamily="2" charset="-122"/>
                <a:sym typeface="Symbol" panose="05050102010706020507" pitchFamily="18" charset="2"/>
              </a:rPr>
              <a:t></a:t>
            </a:r>
            <a:r>
              <a:rPr lang="zh-CN" altLang="en-US" dirty="0"/>
              <a:t>时</a:t>
            </a:r>
            <a:r>
              <a:rPr lang="zh-CN" altLang="en-US" dirty="0">
                <a:ea typeface="宋体" panose="02010600030101010101" pitchFamily="2" charset="-122"/>
              </a:rPr>
              <a:t>，</a:t>
            </a:r>
            <a:endParaRPr lang="zh-CN" altLang="en-US" dirty="0">
              <a:latin typeface="Arial" panose="020B0604020202020204" pitchFamily="34" charset="0"/>
              <a:ea typeface="仿宋_GB2312" pitchFamily="49" charset="-122"/>
            </a:endParaRPr>
          </a:p>
        </p:txBody>
      </p:sp>
      <p:sp>
        <p:nvSpPr>
          <p:cNvPr id="37005" name="Text Box 141"/>
          <p:cNvSpPr txBox="1">
            <a:spLocks noChangeArrowheads="1"/>
          </p:cNvSpPr>
          <p:nvPr/>
        </p:nvSpPr>
        <p:spPr bwMode="auto">
          <a:xfrm>
            <a:off x="4080509" y="6115695"/>
            <a:ext cx="4321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dirty="0">
                <a:solidFill>
                  <a:srgbClr val="FFFFFF"/>
                </a:solidFill>
                <a:ea typeface="宋体" panose="02010600030101010101" pitchFamily="2" charset="-122"/>
              </a:rPr>
              <a:t>I</a:t>
            </a:r>
            <a:r>
              <a:rPr lang="en-US" altLang="zh-CN" sz="2800" b="0" dirty="0">
                <a:solidFill>
                  <a:srgbClr val="FFFFFF"/>
                </a:solidFill>
                <a:ea typeface="宋体" panose="02010600030101010101" pitchFamily="2" charset="-122"/>
              </a:rPr>
              <a:t>= </a:t>
            </a:r>
            <a:r>
              <a:rPr lang="en-US" altLang="zh-CN" sz="2800" b="0" i="1" dirty="0" err="1">
                <a:solidFill>
                  <a:srgbClr val="FFFFFF"/>
                </a:solidFill>
                <a:ea typeface="宋体" panose="02010600030101010101" pitchFamily="2" charset="-122"/>
              </a:rPr>
              <a:t>U</a:t>
            </a:r>
            <a:r>
              <a:rPr lang="en-US" altLang="zh-CN" sz="2800" b="0" baseline="-25000" dirty="0" err="1">
                <a:solidFill>
                  <a:srgbClr val="FFFFFF"/>
                </a:solidFill>
                <a:ea typeface="宋体" panose="02010600030101010101" pitchFamily="2" charset="-122"/>
              </a:rPr>
              <a:t>oc</a:t>
            </a:r>
            <a:r>
              <a:rPr lang="en-US" altLang="zh-CN" sz="2800" b="0" dirty="0">
                <a:solidFill>
                  <a:srgbClr val="FFFFFF"/>
                </a:solidFill>
                <a:ea typeface="宋体" panose="02010600030101010101" pitchFamily="2" charset="-122"/>
              </a:rPr>
              <a:t> /(</a:t>
            </a:r>
            <a:r>
              <a:rPr lang="en-US" altLang="zh-CN" sz="2800" b="0" i="1" dirty="0">
                <a:solidFill>
                  <a:srgbClr val="FFFFFF"/>
                </a:solidFill>
                <a:ea typeface="宋体" panose="02010600030101010101" pitchFamily="2" charset="-122"/>
              </a:rPr>
              <a:t>R</a:t>
            </a:r>
            <a:r>
              <a:rPr lang="en-US" altLang="zh-CN" sz="2800" b="0" baseline="-25000" dirty="0">
                <a:solidFill>
                  <a:srgbClr val="FFFFFF"/>
                </a:solidFill>
                <a:ea typeface="宋体" panose="02010600030101010101" pitchFamily="2" charset="-122"/>
              </a:rPr>
              <a:t>eq</a:t>
            </a:r>
            <a:r>
              <a:rPr lang="en-US" altLang="zh-CN" sz="2800" b="0" dirty="0">
                <a:solidFill>
                  <a:srgbClr val="FFFFFF"/>
                </a:solidFill>
                <a:ea typeface="宋体" panose="02010600030101010101" pitchFamily="2" charset="-122"/>
              </a:rPr>
              <a:t> + </a:t>
            </a:r>
            <a:r>
              <a:rPr lang="en-US" altLang="zh-CN" sz="2800" b="0" i="1" dirty="0">
                <a:solidFill>
                  <a:srgbClr val="FFFFFF"/>
                </a:solidFill>
                <a:ea typeface="宋体" panose="02010600030101010101" pitchFamily="2" charset="-122"/>
              </a:rPr>
              <a:t>R</a:t>
            </a:r>
            <a:r>
              <a:rPr lang="en-US" altLang="zh-CN" sz="2800" b="0" i="1" baseline="-25000" dirty="0">
                <a:solidFill>
                  <a:srgbClr val="FFFFFF"/>
                </a:solidFill>
                <a:ea typeface="宋体" panose="02010600030101010101" pitchFamily="2" charset="-122"/>
              </a:rPr>
              <a:t>x</a:t>
            </a:r>
            <a:r>
              <a:rPr lang="en-US" altLang="zh-CN" sz="2800" b="0" dirty="0">
                <a:solidFill>
                  <a:srgbClr val="FFFFFF"/>
                </a:solidFill>
                <a:ea typeface="宋体" panose="02010600030101010101" pitchFamily="2" charset="-122"/>
              </a:rPr>
              <a:t>) =0.2A</a:t>
            </a:r>
            <a:endParaRPr lang="en-US" altLang="zh-CN" sz="2800" b="0" dirty="0">
              <a:latin typeface="Arial" panose="020B0604020202020204" pitchFamily="34" charset="0"/>
              <a:ea typeface="仿宋_GB2312" pitchFamily="49" charset="-122"/>
            </a:endParaRPr>
          </a:p>
        </p:txBody>
      </p:sp>
      <p:sp>
        <p:nvSpPr>
          <p:cNvPr id="36962" name="Text Box 98"/>
          <p:cNvSpPr txBox="1">
            <a:spLocks noChangeArrowheads="1"/>
          </p:cNvSpPr>
          <p:nvPr/>
        </p:nvSpPr>
        <p:spPr bwMode="auto">
          <a:xfrm>
            <a:off x="4393009" y="1376861"/>
            <a:ext cx="3600450" cy="144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spcBef>
                <a:spcPct val="15000"/>
              </a:spcBef>
            </a:pPr>
            <a:r>
              <a:rPr kumimoji="1" lang="en-US" altLang="zh-CN" sz="2800" b="0" i="1" dirty="0" err="1">
                <a:solidFill>
                  <a:srgbClr val="FFFFFF"/>
                </a:solidFill>
                <a:ea typeface="宋体" panose="02010600030101010101" pitchFamily="2" charset="-122"/>
              </a:rPr>
              <a:t>U</a:t>
            </a:r>
            <a:r>
              <a:rPr kumimoji="1" lang="en-US" altLang="zh-CN" sz="2800" b="0" baseline="-25000" dirty="0" err="1">
                <a:solidFill>
                  <a:srgbClr val="FFFFFF"/>
                </a:solidFill>
                <a:ea typeface="宋体" panose="02010600030101010101" pitchFamily="2" charset="-122"/>
              </a:rPr>
              <a:t>oc</a:t>
            </a:r>
            <a:r>
              <a:rPr kumimoji="1" lang="en-US" altLang="zh-CN" sz="2800" b="0" dirty="0">
                <a:solidFill>
                  <a:srgbClr val="FFFFFF"/>
                </a:solidFill>
                <a:ea typeface="宋体" panose="02010600030101010101" pitchFamily="2" charset="-122"/>
              </a:rPr>
              <a:t> = </a:t>
            </a:r>
            <a:r>
              <a:rPr kumimoji="1" lang="en-US" altLang="zh-CN" sz="2800" b="0" i="1" dirty="0" err="1">
                <a:solidFill>
                  <a:srgbClr val="FFFFFF"/>
                </a:solidFill>
                <a:ea typeface="宋体" panose="02010600030101010101" pitchFamily="2" charset="-122"/>
              </a:rPr>
              <a:t>U</a:t>
            </a:r>
            <a:r>
              <a:rPr kumimoji="1" lang="en-US" altLang="zh-CN" sz="2800" b="0" baseline="-25000" dirty="0" err="1">
                <a:solidFill>
                  <a:srgbClr val="FFFFFF"/>
                </a:solidFill>
                <a:ea typeface="宋体" panose="02010600030101010101" pitchFamily="2" charset="-122"/>
              </a:rPr>
              <a:t>a</a:t>
            </a:r>
            <a:r>
              <a:rPr kumimoji="1" lang="en-US" altLang="zh-CN" sz="2800" b="0" dirty="0">
                <a:solidFill>
                  <a:srgbClr val="FFFFFF"/>
                </a:solidFill>
                <a:ea typeface="宋体" panose="02010600030101010101" pitchFamily="2" charset="-122"/>
              </a:rPr>
              <a:t> </a:t>
            </a:r>
            <a:r>
              <a:rPr kumimoji="1" lang="en-US" altLang="zh-CN" sz="2800" b="0" dirty="0">
                <a:solidFill>
                  <a:srgbClr val="FFFFFF"/>
                </a:solidFill>
                <a:latin typeface="宋体" panose="02010600030101010101" pitchFamily="2" charset="-122"/>
                <a:ea typeface="宋体" panose="02010600030101010101" pitchFamily="2" charset="-122"/>
              </a:rPr>
              <a:t>-</a:t>
            </a:r>
            <a:r>
              <a:rPr kumimoji="1" lang="en-US" altLang="zh-CN" sz="2800" b="0" dirty="0">
                <a:solidFill>
                  <a:srgbClr val="FFFFFF"/>
                </a:solidFill>
                <a:ea typeface="宋体" panose="02010600030101010101" pitchFamily="2" charset="-122"/>
              </a:rPr>
              <a:t> </a:t>
            </a:r>
            <a:r>
              <a:rPr kumimoji="1" lang="en-US" altLang="zh-CN" sz="2800" b="0" i="1" dirty="0" err="1">
                <a:solidFill>
                  <a:srgbClr val="FFFFFF"/>
                </a:solidFill>
                <a:ea typeface="宋体" panose="02010600030101010101" pitchFamily="2" charset="-122"/>
              </a:rPr>
              <a:t>U</a:t>
            </a:r>
            <a:r>
              <a:rPr kumimoji="1" lang="en-US" altLang="zh-CN" sz="2800" b="0" baseline="-25000" dirty="0" err="1">
                <a:solidFill>
                  <a:srgbClr val="FFFFFF"/>
                </a:solidFill>
                <a:ea typeface="宋体" panose="02010600030101010101" pitchFamily="2" charset="-122"/>
              </a:rPr>
              <a:t>b</a:t>
            </a:r>
            <a:r>
              <a:rPr kumimoji="1" lang="en-US" altLang="zh-CN" sz="2800" b="0" dirty="0">
                <a:solidFill>
                  <a:srgbClr val="FFFFFF"/>
                </a:solidFill>
                <a:ea typeface="宋体" panose="02010600030101010101" pitchFamily="2" charset="-122"/>
              </a:rPr>
              <a:t> </a:t>
            </a:r>
            <a:endParaRPr kumimoji="1" lang="en-US" altLang="zh-CN" sz="2800" b="0" dirty="0">
              <a:solidFill>
                <a:srgbClr val="FFFFFF"/>
              </a:solidFill>
              <a:ea typeface="宋体" panose="02010600030101010101" pitchFamily="2" charset="-122"/>
            </a:endParaRPr>
          </a:p>
          <a:p>
            <a:pPr algn="just">
              <a:spcBef>
                <a:spcPct val="15000"/>
              </a:spcBef>
            </a:pPr>
            <a:r>
              <a:rPr kumimoji="1" lang="en-US" altLang="zh-CN" sz="2800" b="0" dirty="0">
                <a:solidFill>
                  <a:srgbClr val="FFFFFF"/>
                </a:solidFill>
                <a:ea typeface="宋体" panose="02010600030101010101" pitchFamily="2" charset="-122"/>
              </a:rPr>
              <a:t>= (10-</a:t>
            </a:r>
            <a:r>
              <a:rPr kumimoji="1" lang="en-US" altLang="zh-CN" sz="2800" b="0" i="1" dirty="0">
                <a:solidFill>
                  <a:srgbClr val="FFFFFF"/>
                </a:solidFill>
                <a:ea typeface="宋体" panose="02010600030101010101" pitchFamily="2" charset="-122"/>
              </a:rPr>
              <a:t> U</a:t>
            </a:r>
            <a:r>
              <a:rPr kumimoji="1" lang="en-US" altLang="zh-CN" sz="2800" b="0" baseline="-25000" dirty="0">
                <a:solidFill>
                  <a:srgbClr val="FFFFFF"/>
                </a:solidFill>
                <a:ea typeface="宋体" panose="02010600030101010101" pitchFamily="2" charset="-122"/>
              </a:rPr>
              <a:t>2 </a:t>
            </a:r>
            <a:r>
              <a:rPr kumimoji="1" lang="en-US" altLang="zh-CN" sz="2800" b="0" dirty="0">
                <a:solidFill>
                  <a:srgbClr val="FFFFFF"/>
                </a:solidFill>
                <a:ea typeface="宋体" panose="02010600030101010101" pitchFamily="2" charset="-122"/>
              </a:rPr>
              <a:t>)</a:t>
            </a:r>
            <a:r>
              <a:rPr kumimoji="1" lang="en-US" altLang="zh-CN" sz="2800" b="0" dirty="0">
                <a:solidFill>
                  <a:srgbClr val="FFFFFF"/>
                </a:solidFill>
                <a:latin typeface="宋体" panose="02010600030101010101" pitchFamily="2" charset="-122"/>
                <a:ea typeface="宋体" panose="02010600030101010101" pitchFamily="2" charset="-122"/>
              </a:rPr>
              <a:t>–(10-</a:t>
            </a:r>
            <a:r>
              <a:rPr kumimoji="1" lang="en-US" altLang="zh-CN" sz="2800" b="0" i="1" dirty="0">
                <a:solidFill>
                  <a:srgbClr val="FFFFFF"/>
                </a:solidFill>
                <a:ea typeface="宋体" panose="02010600030101010101" pitchFamily="2" charset="-122"/>
              </a:rPr>
              <a:t> U</a:t>
            </a:r>
            <a:r>
              <a:rPr kumimoji="1" lang="en-US" altLang="zh-CN" sz="2800" b="0" baseline="-25000" dirty="0">
                <a:solidFill>
                  <a:srgbClr val="FFFFFF"/>
                </a:solidFill>
                <a:ea typeface="宋体" panose="02010600030101010101" pitchFamily="2" charset="-122"/>
              </a:rPr>
              <a:t>1 </a:t>
            </a:r>
            <a:r>
              <a:rPr kumimoji="1" lang="en-US" altLang="zh-CN" sz="2800" b="0" dirty="0">
                <a:solidFill>
                  <a:srgbClr val="FFFFFF"/>
                </a:solidFill>
                <a:latin typeface="宋体" panose="02010600030101010101" pitchFamily="2" charset="-122"/>
                <a:ea typeface="宋体" panose="02010600030101010101" pitchFamily="2" charset="-122"/>
              </a:rPr>
              <a:t>)</a:t>
            </a:r>
            <a:r>
              <a:rPr kumimoji="1" lang="en-US" altLang="zh-CN" sz="2800" b="0" dirty="0">
                <a:solidFill>
                  <a:srgbClr val="FFFFFF"/>
                </a:solidFill>
                <a:ea typeface="宋体" panose="02010600030101010101" pitchFamily="2" charset="-122"/>
              </a:rPr>
              <a:t> </a:t>
            </a:r>
            <a:r>
              <a:rPr kumimoji="1" lang="en-US" altLang="zh-CN" sz="2800" b="0" i="1" dirty="0">
                <a:solidFill>
                  <a:srgbClr val="FFFFFF"/>
                </a:solidFill>
                <a:ea typeface="宋体" panose="02010600030101010101" pitchFamily="2" charset="-122"/>
              </a:rPr>
              <a:t>U</a:t>
            </a:r>
            <a:r>
              <a:rPr kumimoji="1" lang="en-US" altLang="zh-CN" sz="2800" b="0" baseline="-25000" dirty="0">
                <a:solidFill>
                  <a:srgbClr val="FFFFFF"/>
                </a:solidFill>
                <a:ea typeface="宋体" panose="02010600030101010101" pitchFamily="2" charset="-122"/>
              </a:rPr>
              <a:t>1</a:t>
            </a:r>
            <a:r>
              <a:rPr kumimoji="1" lang="en-US" altLang="zh-CN" sz="2800" b="0" dirty="0">
                <a:solidFill>
                  <a:srgbClr val="FFFFFF"/>
                </a:solidFill>
                <a:ea typeface="宋体" panose="02010600030101010101" pitchFamily="2" charset="-122"/>
              </a:rPr>
              <a:t> </a:t>
            </a:r>
            <a:r>
              <a:rPr kumimoji="1" lang="en-US" altLang="zh-CN" sz="2800" b="0" dirty="0">
                <a:solidFill>
                  <a:srgbClr val="FFFFFF"/>
                </a:solidFill>
                <a:latin typeface="宋体" panose="02010600030101010101" pitchFamily="2" charset="-122"/>
                <a:ea typeface="宋体" panose="02010600030101010101" pitchFamily="2" charset="-122"/>
              </a:rPr>
              <a:t>–</a:t>
            </a:r>
            <a:r>
              <a:rPr kumimoji="1" lang="en-US" altLang="zh-CN" sz="2800" b="0" dirty="0">
                <a:solidFill>
                  <a:srgbClr val="FFFFFF"/>
                </a:solidFill>
                <a:ea typeface="宋体" panose="02010600030101010101" pitchFamily="2" charset="-122"/>
              </a:rPr>
              <a:t> </a:t>
            </a:r>
            <a:r>
              <a:rPr kumimoji="1" lang="en-US" altLang="zh-CN" sz="2800" b="0" i="1" dirty="0">
                <a:solidFill>
                  <a:srgbClr val="FFFFFF"/>
                </a:solidFill>
                <a:ea typeface="宋体" panose="02010600030101010101" pitchFamily="2" charset="-122"/>
              </a:rPr>
              <a:t>U</a:t>
            </a:r>
            <a:r>
              <a:rPr kumimoji="1" lang="en-US" altLang="zh-CN" sz="2800" b="0" baseline="-25000" dirty="0">
                <a:solidFill>
                  <a:srgbClr val="FFFFFF"/>
                </a:solidFill>
                <a:ea typeface="宋体" panose="02010600030101010101" pitchFamily="2" charset="-122"/>
              </a:rPr>
              <a:t>2</a:t>
            </a:r>
            <a:r>
              <a:rPr kumimoji="1" lang="en-US" altLang="zh-CN" sz="2800" b="0" dirty="0">
                <a:solidFill>
                  <a:srgbClr val="FFFFFF"/>
                </a:solidFill>
                <a:ea typeface="宋体" panose="02010600030101010101" pitchFamily="2" charset="-122"/>
              </a:rPr>
              <a:t> = 6 </a:t>
            </a:r>
            <a:r>
              <a:rPr kumimoji="1" lang="en-US" altLang="zh-CN" sz="2800" b="0" dirty="0">
                <a:solidFill>
                  <a:srgbClr val="FFFFFF"/>
                </a:solidFill>
                <a:latin typeface="宋体" panose="02010600030101010101" pitchFamily="2" charset="-122"/>
                <a:ea typeface="宋体" panose="02010600030101010101" pitchFamily="2" charset="-122"/>
              </a:rPr>
              <a:t>- </a:t>
            </a:r>
            <a:r>
              <a:rPr kumimoji="1" lang="en-US" altLang="zh-CN" sz="2800" b="0" dirty="0">
                <a:solidFill>
                  <a:srgbClr val="FFFFFF"/>
                </a:solidFill>
                <a:ea typeface="宋体" panose="02010600030101010101" pitchFamily="2" charset="-122"/>
              </a:rPr>
              <a:t>4= 2V</a:t>
            </a:r>
            <a:endParaRPr kumimoji="1" lang="en-US" altLang="zh-CN" sz="2800" b="0" dirty="0">
              <a:solidFill>
                <a:srgbClr val="FFFFFF"/>
              </a:solidFill>
              <a:ea typeface="宋体" panose="02010600030101010101" pitchFamily="2" charset="-122"/>
            </a:endParaRPr>
          </a:p>
        </p:txBody>
      </p:sp>
      <p:sp>
        <p:nvSpPr>
          <p:cNvPr id="36961" name="Text Box 97"/>
          <p:cNvSpPr txBox="1">
            <a:spLocks noChangeArrowheads="1"/>
          </p:cNvSpPr>
          <p:nvPr/>
        </p:nvSpPr>
        <p:spPr bwMode="auto">
          <a:xfrm>
            <a:off x="4212034" y="819757"/>
            <a:ext cx="3600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kumimoji="1" lang="zh-CN" altLang="en-US" dirty="0">
                <a:latin typeface="楷体_GB2312" pitchFamily="49" charset="-122"/>
              </a:rPr>
              <a:t>求开路电压</a:t>
            </a:r>
            <a:endParaRPr kumimoji="1" lang="zh-CN" altLang="en-US" dirty="0">
              <a:latin typeface="楷体_GB2312" pitchFamily="49" charset="-122"/>
            </a:endParaRPr>
          </a:p>
        </p:txBody>
      </p:sp>
      <p:grpSp>
        <p:nvGrpSpPr>
          <p:cNvPr id="4" name="Group 155"/>
          <p:cNvGrpSpPr/>
          <p:nvPr/>
        </p:nvGrpSpPr>
        <p:grpSpPr bwMode="auto">
          <a:xfrm>
            <a:off x="519113" y="1192530"/>
            <a:ext cx="3098800" cy="2592388"/>
            <a:chOff x="521" y="2251"/>
            <a:chExt cx="1952" cy="1633"/>
          </a:xfrm>
        </p:grpSpPr>
        <p:sp>
          <p:nvSpPr>
            <p:cNvPr id="88118" name="Oval 156"/>
            <p:cNvSpPr>
              <a:spLocks noChangeArrowheads="1"/>
            </p:cNvSpPr>
            <p:nvPr/>
          </p:nvSpPr>
          <p:spPr bwMode="auto">
            <a:xfrm>
              <a:off x="1429" y="247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119" name="Oval 157"/>
            <p:cNvSpPr>
              <a:spLocks noChangeArrowheads="1"/>
            </p:cNvSpPr>
            <p:nvPr/>
          </p:nvSpPr>
          <p:spPr bwMode="auto">
            <a:xfrm>
              <a:off x="1429" y="2795"/>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120" name="Oval 158"/>
            <p:cNvSpPr>
              <a:spLocks noChangeArrowheads="1"/>
            </p:cNvSpPr>
            <p:nvPr/>
          </p:nvSpPr>
          <p:spPr bwMode="auto">
            <a:xfrm>
              <a:off x="1292" y="3521"/>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8121" name="Rectangle 159"/>
            <p:cNvSpPr>
              <a:spLocks noChangeArrowheads="1"/>
            </p:cNvSpPr>
            <p:nvPr/>
          </p:nvSpPr>
          <p:spPr bwMode="auto">
            <a:xfrm>
              <a:off x="521" y="2341"/>
              <a:ext cx="1952" cy="1369"/>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122" name="Line 160"/>
            <p:cNvSpPr>
              <a:spLocks noChangeShapeType="1"/>
            </p:cNvSpPr>
            <p:nvPr/>
          </p:nvSpPr>
          <p:spPr bwMode="auto">
            <a:xfrm>
              <a:off x="521" y="3017"/>
              <a:ext cx="1952"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3" name="Line 161"/>
            <p:cNvSpPr>
              <a:spLocks noChangeShapeType="1"/>
            </p:cNvSpPr>
            <p:nvPr/>
          </p:nvSpPr>
          <p:spPr bwMode="auto">
            <a:xfrm>
              <a:off x="1474" y="2341"/>
              <a:ext cx="0" cy="137"/>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4" name="Text Box 162"/>
            <p:cNvSpPr txBox="1">
              <a:spLocks noChangeArrowheads="1"/>
            </p:cNvSpPr>
            <p:nvPr/>
          </p:nvSpPr>
          <p:spPr bwMode="auto">
            <a:xfrm>
              <a:off x="1340" y="2959"/>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88125" name="Text Box 163"/>
            <p:cNvSpPr txBox="1">
              <a:spLocks noChangeArrowheads="1"/>
            </p:cNvSpPr>
            <p:nvPr/>
          </p:nvSpPr>
          <p:spPr bwMode="auto">
            <a:xfrm>
              <a:off x="1025" y="3421"/>
              <a:ext cx="3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8126" name="Text Box 164"/>
            <p:cNvSpPr txBox="1">
              <a:spLocks noChangeArrowheads="1"/>
            </p:cNvSpPr>
            <p:nvPr/>
          </p:nvSpPr>
          <p:spPr bwMode="auto">
            <a:xfrm>
              <a:off x="1717" y="3421"/>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8127" name="Text Box 165"/>
            <p:cNvSpPr txBox="1">
              <a:spLocks noChangeArrowheads="1"/>
            </p:cNvSpPr>
            <p:nvPr/>
          </p:nvSpPr>
          <p:spPr bwMode="auto">
            <a:xfrm>
              <a:off x="1277" y="3248"/>
              <a:ext cx="6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10V</a:t>
              </a:r>
              <a:endParaRPr kumimoji="1" lang="en-US" altLang="zh-CN" sz="2800" b="0">
                <a:solidFill>
                  <a:srgbClr val="FFFFFF"/>
                </a:solidFill>
                <a:ea typeface="宋体" panose="02010600030101010101" pitchFamily="2" charset="-122"/>
              </a:endParaRPr>
            </a:p>
          </p:txBody>
        </p:sp>
        <p:sp>
          <p:nvSpPr>
            <p:cNvPr id="88128" name="Text Box 166"/>
            <p:cNvSpPr txBox="1">
              <a:spLocks noChangeArrowheads="1"/>
            </p:cNvSpPr>
            <p:nvPr/>
          </p:nvSpPr>
          <p:spPr bwMode="auto">
            <a:xfrm>
              <a:off x="1836" y="3067"/>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endParaRPr>
            </a:p>
          </p:txBody>
        </p:sp>
        <p:sp>
          <p:nvSpPr>
            <p:cNvPr id="88129" name="Text Box 167"/>
            <p:cNvSpPr txBox="1">
              <a:spLocks noChangeArrowheads="1"/>
            </p:cNvSpPr>
            <p:nvPr/>
          </p:nvSpPr>
          <p:spPr bwMode="auto">
            <a:xfrm>
              <a:off x="1836" y="2341"/>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6</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88130" name="Text Box 168"/>
            <p:cNvSpPr txBox="1">
              <a:spLocks noChangeArrowheads="1"/>
            </p:cNvSpPr>
            <p:nvPr/>
          </p:nvSpPr>
          <p:spPr bwMode="auto">
            <a:xfrm>
              <a:off x="612" y="3022"/>
              <a:ext cx="6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6</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88131" name="Text Box 169"/>
            <p:cNvSpPr txBox="1">
              <a:spLocks noChangeArrowheads="1"/>
            </p:cNvSpPr>
            <p:nvPr/>
          </p:nvSpPr>
          <p:spPr bwMode="auto">
            <a:xfrm>
              <a:off x="657" y="2341"/>
              <a:ext cx="5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88132" name="Rectangle 170"/>
            <p:cNvSpPr>
              <a:spLocks noChangeArrowheads="1"/>
            </p:cNvSpPr>
            <p:nvPr/>
          </p:nvSpPr>
          <p:spPr bwMode="auto">
            <a:xfrm>
              <a:off x="1836" y="225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133" name="Rectangle 171"/>
            <p:cNvSpPr>
              <a:spLocks noChangeArrowheads="1"/>
            </p:cNvSpPr>
            <p:nvPr/>
          </p:nvSpPr>
          <p:spPr bwMode="auto">
            <a:xfrm>
              <a:off x="702" y="225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134" name="Rectangle 172"/>
            <p:cNvSpPr>
              <a:spLocks noChangeArrowheads="1"/>
            </p:cNvSpPr>
            <p:nvPr/>
          </p:nvSpPr>
          <p:spPr bwMode="auto">
            <a:xfrm>
              <a:off x="1836" y="297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135" name="Rectangle 173"/>
            <p:cNvSpPr>
              <a:spLocks noChangeArrowheads="1"/>
            </p:cNvSpPr>
            <p:nvPr/>
          </p:nvSpPr>
          <p:spPr bwMode="auto">
            <a:xfrm>
              <a:off x="702" y="293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136" name="Line 174"/>
            <p:cNvSpPr>
              <a:spLocks noChangeShapeType="1"/>
            </p:cNvSpPr>
            <p:nvPr/>
          </p:nvSpPr>
          <p:spPr bwMode="auto">
            <a:xfrm>
              <a:off x="1474" y="2886"/>
              <a:ext cx="0" cy="137"/>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37" name="Text Box 175"/>
            <p:cNvSpPr txBox="1">
              <a:spLocks noChangeArrowheads="1"/>
            </p:cNvSpPr>
            <p:nvPr/>
          </p:nvSpPr>
          <p:spPr bwMode="auto">
            <a:xfrm>
              <a:off x="1202" y="2341"/>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latin typeface="Arial" panose="020B0604020202020204" pitchFamily="34" charset="0"/>
                  <a:ea typeface="仿宋_GB2312" pitchFamily="49" charset="-122"/>
                </a:rPr>
                <a:t>+</a:t>
              </a:r>
              <a:endParaRPr lang="en-US" altLang="zh-CN" sz="2800" b="0" baseline="-25000">
                <a:solidFill>
                  <a:srgbClr val="FFFFFF"/>
                </a:solidFill>
                <a:ea typeface="仿宋_GB2312" pitchFamily="49" charset="-122"/>
              </a:endParaRPr>
            </a:p>
          </p:txBody>
        </p:sp>
        <p:sp>
          <p:nvSpPr>
            <p:cNvPr id="88138" name="Text Box 176"/>
            <p:cNvSpPr txBox="1">
              <a:spLocks noChangeArrowheads="1"/>
            </p:cNvSpPr>
            <p:nvPr/>
          </p:nvSpPr>
          <p:spPr bwMode="auto">
            <a:xfrm>
              <a:off x="1202" y="265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latin typeface="宋体" panose="02010600030101010101" pitchFamily="2" charset="-122"/>
                  <a:ea typeface="宋体" panose="02010600030101010101" pitchFamily="2" charset="-122"/>
                </a:rPr>
                <a:t>-</a:t>
              </a:r>
              <a:endParaRPr lang="en-US" altLang="zh-CN" sz="2800" b="0">
                <a:solidFill>
                  <a:srgbClr val="FFFFFF"/>
                </a:solidFill>
                <a:latin typeface="宋体" panose="02010600030101010101" pitchFamily="2" charset="-122"/>
                <a:ea typeface="宋体" panose="02010600030101010101" pitchFamily="2" charset="-122"/>
              </a:endParaRPr>
            </a:p>
          </p:txBody>
        </p:sp>
        <p:sp>
          <p:nvSpPr>
            <p:cNvPr id="88139" name="Text Box 177"/>
            <p:cNvSpPr txBox="1">
              <a:spLocks noChangeArrowheads="1"/>
            </p:cNvSpPr>
            <p:nvPr/>
          </p:nvSpPr>
          <p:spPr bwMode="auto">
            <a:xfrm>
              <a:off x="1338" y="2523"/>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rgbClr val="FFFFFF"/>
                  </a:solidFill>
                  <a:ea typeface="仿宋_GB2312" pitchFamily="49" charset="-122"/>
                </a:rPr>
                <a:t>U</a:t>
              </a:r>
              <a:r>
                <a:rPr lang="en-US" altLang="zh-CN" sz="2800" b="0" baseline="-25000">
                  <a:solidFill>
                    <a:srgbClr val="FFFFFF"/>
                  </a:solidFill>
                  <a:ea typeface="仿宋_GB2312" pitchFamily="49" charset="-122"/>
                </a:rPr>
                <a:t>oc</a:t>
              </a:r>
              <a:endParaRPr lang="en-US" altLang="zh-CN" sz="2800" b="0" baseline="-25000">
                <a:solidFill>
                  <a:srgbClr val="FFFFFF"/>
                </a:solidFill>
                <a:ea typeface="仿宋_GB2312" pitchFamily="49" charset="-122"/>
              </a:endParaRPr>
            </a:p>
          </p:txBody>
        </p:sp>
      </p:grpSp>
      <p:grpSp>
        <p:nvGrpSpPr>
          <p:cNvPr id="5" name="Group 178"/>
          <p:cNvGrpSpPr/>
          <p:nvPr/>
        </p:nvGrpSpPr>
        <p:grpSpPr bwMode="auto">
          <a:xfrm>
            <a:off x="444501" y="4145280"/>
            <a:ext cx="3376613" cy="2463800"/>
            <a:chOff x="1609" y="2296"/>
            <a:chExt cx="2127" cy="1552"/>
          </a:xfrm>
        </p:grpSpPr>
        <p:sp>
          <p:nvSpPr>
            <p:cNvPr id="88105" name="Oval 179"/>
            <p:cNvSpPr>
              <a:spLocks noChangeArrowheads="1"/>
            </p:cNvSpPr>
            <p:nvPr/>
          </p:nvSpPr>
          <p:spPr bwMode="auto">
            <a:xfrm>
              <a:off x="1609" y="2972"/>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8106" name="Line 180"/>
            <p:cNvSpPr>
              <a:spLocks noChangeShapeType="1"/>
            </p:cNvSpPr>
            <p:nvPr/>
          </p:nvSpPr>
          <p:spPr bwMode="auto">
            <a:xfrm>
              <a:off x="2699" y="2704"/>
              <a:ext cx="446"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07" name="Text Box 181"/>
            <p:cNvSpPr txBox="1">
              <a:spLocks noChangeArrowheads="1"/>
            </p:cNvSpPr>
            <p:nvPr/>
          </p:nvSpPr>
          <p:spPr bwMode="auto">
            <a:xfrm>
              <a:off x="2835" y="2296"/>
              <a:ext cx="3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88108" name="Text Box 182"/>
            <p:cNvSpPr txBox="1">
              <a:spLocks noChangeArrowheads="1"/>
            </p:cNvSpPr>
            <p:nvPr/>
          </p:nvSpPr>
          <p:spPr bwMode="auto">
            <a:xfrm>
              <a:off x="3152" y="2296"/>
              <a:ext cx="3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88109" name="Text Box 183"/>
            <p:cNvSpPr txBox="1">
              <a:spLocks noChangeArrowheads="1"/>
            </p:cNvSpPr>
            <p:nvPr/>
          </p:nvSpPr>
          <p:spPr bwMode="auto">
            <a:xfrm>
              <a:off x="3198" y="3521"/>
              <a:ext cx="3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88110" name="Text Box 184"/>
            <p:cNvSpPr txBox="1">
              <a:spLocks noChangeArrowheads="1"/>
            </p:cNvSpPr>
            <p:nvPr/>
          </p:nvSpPr>
          <p:spPr bwMode="auto">
            <a:xfrm>
              <a:off x="1973" y="3022"/>
              <a:ext cx="4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U</a:t>
              </a:r>
              <a:r>
                <a:rPr kumimoji="1" lang="en-US" altLang="zh-CN" sz="2800" b="0" baseline="-25000">
                  <a:solidFill>
                    <a:srgbClr val="FFFFFF"/>
                  </a:solidFill>
                  <a:ea typeface="宋体" panose="02010600030101010101" pitchFamily="2" charset="-122"/>
                </a:rPr>
                <a:t>oc</a:t>
              </a:r>
              <a:endParaRPr kumimoji="1" lang="en-US" altLang="zh-CN" sz="2800" b="0">
                <a:solidFill>
                  <a:srgbClr val="FFFFFF"/>
                </a:solidFill>
                <a:ea typeface="宋体" panose="02010600030101010101" pitchFamily="2" charset="-122"/>
              </a:endParaRPr>
            </a:p>
          </p:txBody>
        </p:sp>
        <p:sp>
          <p:nvSpPr>
            <p:cNvPr id="88111" name="Text Box 185"/>
            <p:cNvSpPr txBox="1">
              <a:spLocks noChangeArrowheads="1"/>
            </p:cNvSpPr>
            <p:nvPr/>
          </p:nvSpPr>
          <p:spPr bwMode="auto">
            <a:xfrm>
              <a:off x="1837" y="2704"/>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88112" name="Text Box 186"/>
            <p:cNvSpPr txBox="1">
              <a:spLocks noChangeArrowheads="1"/>
            </p:cNvSpPr>
            <p:nvPr/>
          </p:nvSpPr>
          <p:spPr bwMode="auto">
            <a:xfrm>
              <a:off x="1837" y="3339"/>
              <a:ext cx="3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88113" name="Text Box 187"/>
            <p:cNvSpPr txBox="1">
              <a:spLocks noChangeArrowheads="1"/>
            </p:cNvSpPr>
            <p:nvPr/>
          </p:nvSpPr>
          <p:spPr bwMode="auto">
            <a:xfrm>
              <a:off x="3288" y="2976"/>
              <a:ext cx="4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i="1" baseline="-25000">
                  <a:solidFill>
                    <a:srgbClr val="FFFFFF"/>
                  </a:solidFill>
                  <a:ea typeface="宋体" panose="02010600030101010101" pitchFamily="2" charset="-122"/>
                </a:rPr>
                <a:t>x</a:t>
              </a:r>
              <a:endParaRPr kumimoji="1" lang="en-US" altLang="zh-CN" sz="2800" b="0" i="1" baseline="-25000">
                <a:solidFill>
                  <a:srgbClr val="FFFFFF"/>
                </a:solidFill>
                <a:ea typeface="宋体" panose="02010600030101010101" pitchFamily="2" charset="-122"/>
              </a:endParaRPr>
            </a:p>
          </p:txBody>
        </p:sp>
        <p:sp>
          <p:nvSpPr>
            <p:cNvPr id="88114" name="Text Box 188"/>
            <p:cNvSpPr txBox="1">
              <a:spLocks noChangeArrowheads="1"/>
            </p:cNvSpPr>
            <p:nvPr/>
          </p:nvSpPr>
          <p:spPr bwMode="auto">
            <a:xfrm>
              <a:off x="2200" y="2659"/>
              <a:ext cx="4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88115" name="Rectangle 189"/>
            <p:cNvSpPr>
              <a:spLocks noChangeArrowheads="1"/>
            </p:cNvSpPr>
            <p:nvPr/>
          </p:nvSpPr>
          <p:spPr bwMode="auto">
            <a:xfrm>
              <a:off x="1791" y="2614"/>
              <a:ext cx="1407" cy="108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116" name="Rectangle 190"/>
            <p:cNvSpPr>
              <a:spLocks noChangeArrowheads="1"/>
            </p:cNvSpPr>
            <p:nvPr/>
          </p:nvSpPr>
          <p:spPr bwMode="auto">
            <a:xfrm>
              <a:off x="2200" y="256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117" name="Rectangle 191"/>
            <p:cNvSpPr>
              <a:spLocks noChangeArrowheads="1"/>
            </p:cNvSpPr>
            <p:nvPr/>
          </p:nvSpPr>
          <p:spPr bwMode="auto">
            <a:xfrm>
              <a:off x="3152" y="297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grpSp>
        <p:nvGrpSpPr>
          <p:cNvPr id="6" name="Group 236"/>
          <p:cNvGrpSpPr/>
          <p:nvPr/>
        </p:nvGrpSpPr>
        <p:grpSpPr bwMode="auto">
          <a:xfrm>
            <a:off x="590550" y="760730"/>
            <a:ext cx="992188" cy="1538288"/>
            <a:chOff x="340" y="300"/>
            <a:chExt cx="625" cy="969"/>
          </a:xfrm>
        </p:grpSpPr>
        <p:sp>
          <p:nvSpPr>
            <p:cNvPr id="88103" name="Text Box 234"/>
            <p:cNvSpPr txBox="1">
              <a:spLocks noChangeArrowheads="1"/>
            </p:cNvSpPr>
            <p:nvPr/>
          </p:nvSpPr>
          <p:spPr bwMode="auto">
            <a:xfrm>
              <a:off x="340" y="981"/>
              <a:ext cx="6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spcBef>
                  <a:spcPct val="15000"/>
                </a:spcBef>
              </a:pPr>
              <a:r>
                <a:rPr kumimoji="1" lang="en-US" altLang="zh-CN" b="0" i="1">
                  <a:solidFill>
                    <a:srgbClr val="00FF00"/>
                  </a:solidFill>
                  <a:ea typeface="宋体" panose="02010600030101010101" pitchFamily="2" charset="-122"/>
                </a:rPr>
                <a:t>+ U</a:t>
              </a:r>
              <a:r>
                <a:rPr kumimoji="1" lang="en-US" altLang="zh-CN" b="0" baseline="-25000">
                  <a:solidFill>
                    <a:srgbClr val="00FF00"/>
                  </a:solidFill>
                  <a:ea typeface="宋体" panose="02010600030101010101" pitchFamily="2" charset="-122"/>
                </a:rPr>
                <a:t>1 </a:t>
              </a:r>
              <a:r>
                <a:rPr kumimoji="1" lang="en-US" altLang="zh-CN" b="0" i="1">
                  <a:solidFill>
                    <a:srgbClr val="00FF00"/>
                  </a:solidFill>
                  <a:latin typeface="宋体" panose="02010600030101010101" pitchFamily="2" charset="-122"/>
                  <a:ea typeface="宋体" panose="02010600030101010101" pitchFamily="2" charset="-122"/>
                </a:rPr>
                <a:t>-</a:t>
              </a:r>
              <a:endParaRPr kumimoji="1" lang="en-US" altLang="zh-CN" b="0" i="1">
                <a:solidFill>
                  <a:srgbClr val="00FF00"/>
                </a:solidFill>
                <a:latin typeface="宋体" panose="02010600030101010101" pitchFamily="2" charset="-122"/>
                <a:ea typeface="宋体" panose="02010600030101010101" pitchFamily="2" charset="-122"/>
              </a:endParaRPr>
            </a:p>
          </p:txBody>
        </p:sp>
        <p:sp>
          <p:nvSpPr>
            <p:cNvPr id="88104" name="Text Box 235"/>
            <p:cNvSpPr txBox="1">
              <a:spLocks noChangeArrowheads="1"/>
            </p:cNvSpPr>
            <p:nvPr/>
          </p:nvSpPr>
          <p:spPr bwMode="auto">
            <a:xfrm>
              <a:off x="340" y="300"/>
              <a:ext cx="5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spcBef>
                  <a:spcPct val="15000"/>
                </a:spcBef>
              </a:pPr>
              <a:r>
                <a:rPr kumimoji="1" lang="en-US" altLang="zh-CN" b="0" i="1">
                  <a:solidFill>
                    <a:srgbClr val="00FF00"/>
                  </a:solidFill>
                  <a:ea typeface="宋体" panose="02010600030101010101" pitchFamily="2" charset="-122"/>
                </a:rPr>
                <a:t>+ U</a:t>
              </a:r>
              <a:r>
                <a:rPr kumimoji="1" lang="en-US" altLang="zh-CN" b="0" baseline="-25000">
                  <a:solidFill>
                    <a:srgbClr val="00FF00"/>
                  </a:solidFill>
                  <a:ea typeface="宋体" panose="02010600030101010101" pitchFamily="2" charset="-122"/>
                </a:rPr>
                <a:t>2</a:t>
              </a:r>
              <a:r>
                <a:rPr kumimoji="1" lang="en-US" altLang="zh-CN" b="0" i="1">
                  <a:solidFill>
                    <a:srgbClr val="00FF00"/>
                  </a:solidFill>
                  <a:latin typeface="宋体" panose="02010600030101010101" pitchFamily="2" charset="-122"/>
                  <a:ea typeface="宋体" panose="02010600030101010101" pitchFamily="2" charset="-122"/>
                </a:rPr>
                <a:t>-</a:t>
              </a:r>
              <a:endParaRPr kumimoji="1" lang="en-US" altLang="zh-CN" b="0" i="1">
                <a:solidFill>
                  <a:srgbClr val="00FF00"/>
                </a:solidFill>
                <a:latin typeface="宋体" panose="02010600030101010101" pitchFamily="2" charset="-122"/>
                <a:ea typeface="宋体" panose="02010600030101010101" pitchFamily="2" charset="-122"/>
              </a:endParaRPr>
            </a:p>
          </p:txBody>
        </p:sp>
      </p:grpSp>
      <p:sp>
        <p:nvSpPr>
          <p:cNvPr id="88084" name="Rectangle 238"/>
          <p:cNvSpPr>
            <a:spLocks noChangeArrowheads="1"/>
          </p:cNvSpPr>
          <p:nvPr/>
        </p:nvSpPr>
        <p:spPr bwMode="auto">
          <a:xfrm>
            <a:off x="471489" y="859598"/>
            <a:ext cx="3384550" cy="30241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085" name="Oval 239"/>
          <p:cNvSpPr>
            <a:spLocks noChangeArrowheads="1"/>
          </p:cNvSpPr>
          <p:nvPr/>
        </p:nvSpPr>
        <p:spPr bwMode="auto">
          <a:xfrm>
            <a:off x="2032001" y="1646709"/>
            <a:ext cx="144463" cy="147958"/>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086" name="Oval 240"/>
          <p:cNvSpPr>
            <a:spLocks noChangeArrowheads="1"/>
          </p:cNvSpPr>
          <p:nvPr/>
        </p:nvSpPr>
        <p:spPr bwMode="auto">
          <a:xfrm>
            <a:off x="2032001" y="2162121"/>
            <a:ext cx="144463" cy="147958"/>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088" name="Line 242"/>
          <p:cNvSpPr>
            <a:spLocks noChangeShapeType="1"/>
          </p:cNvSpPr>
          <p:nvPr/>
        </p:nvSpPr>
        <p:spPr bwMode="auto">
          <a:xfrm>
            <a:off x="590551" y="2523073"/>
            <a:ext cx="3098800"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89" name="Line 243"/>
          <p:cNvSpPr>
            <a:spLocks noChangeShapeType="1"/>
          </p:cNvSpPr>
          <p:nvPr/>
        </p:nvSpPr>
        <p:spPr bwMode="auto">
          <a:xfrm>
            <a:off x="2103438" y="1423959"/>
            <a:ext cx="0" cy="222749"/>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0" name="Text Box 244"/>
          <p:cNvSpPr txBox="1">
            <a:spLocks noChangeArrowheads="1"/>
          </p:cNvSpPr>
          <p:nvPr/>
        </p:nvSpPr>
        <p:spPr bwMode="auto">
          <a:xfrm>
            <a:off x="2124076" y="2097085"/>
            <a:ext cx="498475" cy="52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b</a:t>
            </a:r>
            <a:endParaRPr kumimoji="1" lang="en-US" altLang="zh-CN" sz="2800" b="0" dirty="0">
              <a:solidFill>
                <a:srgbClr val="FFFFFF"/>
              </a:solidFill>
              <a:ea typeface="宋体" panose="02010600030101010101" pitchFamily="2" charset="-122"/>
            </a:endParaRPr>
          </a:p>
        </p:txBody>
      </p:sp>
      <p:sp>
        <p:nvSpPr>
          <p:cNvPr id="88091" name="Text Box 245"/>
          <p:cNvSpPr txBox="1">
            <a:spLocks noChangeArrowheads="1"/>
          </p:cNvSpPr>
          <p:nvPr/>
        </p:nvSpPr>
        <p:spPr bwMode="auto">
          <a:xfrm>
            <a:off x="2678113" y="2604368"/>
            <a:ext cx="800100" cy="51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endParaRPr>
          </a:p>
        </p:txBody>
      </p:sp>
      <p:sp>
        <p:nvSpPr>
          <p:cNvPr id="88092" name="Text Box 246"/>
          <p:cNvSpPr txBox="1">
            <a:spLocks noChangeArrowheads="1"/>
          </p:cNvSpPr>
          <p:nvPr/>
        </p:nvSpPr>
        <p:spPr bwMode="auto">
          <a:xfrm>
            <a:off x="2678113" y="1423959"/>
            <a:ext cx="800100" cy="51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6</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88093" name="Text Box 247"/>
          <p:cNvSpPr txBox="1">
            <a:spLocks noChangeArrowheads="1"/>
          </p:cNvSpPr>
          <p:nvPr/>
        </p:nvSpPr>
        <p:spPr bwMode="auto">
          <a:xfrm>
            <a:off x="777876" y="2549087"/>
            <a:ext cx="1000125" cy="51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6</a:t>
            </a:r>
            <a:r>
              <a:rPr kumimoji="1" lang="en-US" altLang="zh-CN" sz="2800" b="0" dirty="0">
                <a:solidFill>
                  <a:srgbClr val="FFFFFF"/>
                </a:solidFill>
                <a:ea typeface="宋体" panose="02010600030101010101" pitchFamily="2" charset="-122"/>
                <a:sym typeface="Symbol" panose="05050102010706020507" pitchFamily="18" charset="2"/>
              </a:rPr>
              <a:t></a:t>
            </a:r>
            <a:endParaRPr kumimoji="1" lang="en-US" altLang="zh-CN" sz="2800" b="0" dirty="0">
              <a:solidFill>
                <a:srgbClr val="FFFFFF"/>
              </a:solidFill>
              <a:ea typeface="宋体" panose="02010600030101010101" pitchFamily="2" charset="-122"/>
              <a:sym typeface="Symbol" panose="05050102010706020507" pitchFamily="18" charset="2"/>
            </a:endParaRPr>
          </a:p>
        </p:txBody>
      </p:sp>
      <p:sp>
        <p:nvSpPr>
          <p:cNvPr id="88094" name="Text Box 248"/>
          <p:cNvSpPr txBox="1">
            <a:spLocks noChangeArrowheads="1"/>
          </p:cNvSpPr>
          <p:nvPr/>
        </p:nvSpPr>
        <p:spPr bwMode="auto">
          <a:xfrm>
            <a:off x="806451" y="1423959"/>
            <a:ext cx="900113" cy="51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88097" name="Rectangle 251"/>
          <p:cNvSpPr>
            <a:spLocks noChangeArrowheads="1"/>
          </p:cNvSpPr>
          <p:nvPr/>
        </p:nvSpPr>
        <p:spPr bwMode="auto">
          <a:xfrm>
            <a:off x="2673985" y="2406119"/>
            <a:ext cx="503238" cy="221123"/>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098" name="Rectangle 252"/>
          <p:cNvSpPr>
            <a:spLocks noChangeArrowheads="1"/>
          </p:cNvSpPr>
          <p:nvPr/>
        </p:nvSpPr>
        <p:spPr bwMode="auto">
          <a:xfrm>
            <a:off x="877774" y="2402307"/>
            <a:ext cx="503238" cy="221123"/>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099" name="Line 253"/>
          <p:cNvSpPr>
            <a:spLocks noChangeShapeType="1"/>
          </p:cNvSpPr>
          <p:nvPr/>
        </p:nvSpPr>
        <p:spPr bwMode="auto">
          <a:xfrm>
            <a:off x="2103438" y="2310079"/>
            <a:ext cx="0" cy="222749"/>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00" name="Text Box 254"/>
          <p:cNvSpPr txBox="1">
            <a:spLocks noChangeArrowheads="1"/>
          </p:cNvSpPr>
          <p:nvPr/>
        </p:nvSpPr>
        <p:spPr bwMode="auto">
          <a:xfrm>
            <a:off x="2110582" y="1418962"/>
            <a:ext cx="712788" cy="51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rgbClr val="FFFFFF"/>
                </a:solidFill>
                <a:latin typeface="Arial" panose="020B0604020202020204" pitchFamily="34" charset="0"/>
                <a:ea typeface="仿宋_GB2312" pitchFamily="49" charset="-122"/>
              </a:rPr>
              <a:t>+</a:t>
            </a:r>
            <a:endParaRPr lang="en-US" altLang="zh-CN" sz="2800" b="0" baseline="-25000" dirty="0">
              <a:solidFill>
                <a:srgbClr val="FFFFFF"/>
              </a:solidFill>
              <a:ea typeface="仿宋_GB2312" pitchFamily="49" charset="-122"/>
            </a:endParaRPr>
          </a:p>
        </p:txBody>
      </p:sp>
      <p:sp>
        <p:nvSpPr>
          <p:cNvPr id="88101" name="Text Box 255"/>
          <p:cNvSpPr txBox="1">
            <a:spLocks noChangeArrowheads="1"/>
          </p:cNvSpPr>
          <p:nvPr/>
        </p:nvSpPr>
        <p:spPr bwMode="auto">
          <a:xfrm>
            <a:off x="2155826" y="1887925"/>
            <a:ext cx="503238" cy="51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rgbClr val="FFFFFF"/>
                </a:solidFill>
                <a:latin typeface="宋体" panose="02010600030101010101" pitchFamily="2" charset="-122"/>
                <a:ea typeface="宋体" panose="02010600030101010101" pitchFamily="2" charset="-122"/>
              </a:rPr>
              <a:t>-</a:t>
            </a:r>
            <a:endParaRPr lang="en-US" altLang="zh-CN" sz="2800" b="0" dirty="0">
              <a:solidFill>
                <a:srgbClr val="FFFFFF"/>
              </a:solidFill>
              <a:latin typeface="宋体" panose="02010600030101010101" pitchFamily="2" charset="-122"/>
              <a:ea typeface="宋体" panose="02010600030101010101" pitchFamily="2" charset="-122"/>
            </a:endParaRPr>
          </a:p>
        </p:txBody>
      </p:sp>
      <p:sp>
        <p:nvSpPr>
          <p:cNvPr id="88102" name="Text Box 256"/>
          <p:cNvSpPr txBox="1">
            <a:spLocks noChangeArrowheads="1"/>
          </p:cNvSpPr>
          <p:nvPr/>
        </p:nvSpPr>
        <p:spPr bwMode="auto">
          <a:xfrm>
            <a:off x="1865315" y="1695123"/>
            <a:ext cx="712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err="1">
                <a:solidFill>
                  <a:srgbClr val="FFFFFF"/>
                </a:solidFill>
                <a:ea typeface="仿宋_GB2312" pitchFamily="49" charset="-122"/>
              </a:rPr>
              <a:t>U</a:t>
            </a:r>
            <a:r>
              <a:rPr lang="en-US" altLang="zh-CN" b="0" baseline="-25000" dirty="0" err="1">
                <a:solidFill>
                  <a:srgbClr val="FFFFFF"/>
                </a:solidFill>
                <a:ea typeface="仿宋_GB2312" pitchFamily="49" charset="-122"/>
              </a:rPr>
              <a:t>oc</a:t>
            </a:r>
            <a:endParaRPr lang="en-US" altLang="zh-CN" b="0" baseline="-25000" dirty="0">
              <a:solidFill>
                <a:srgbClr val="FFFFFF"/>
              </a:solidFill>
              <a:ea typeface="仿宋_GB2312" pitchFamily="49" charset="-122"/>
            </a:endParaRPr>
          </a:p>
        </p:txBody>
      </p:sp>
      <p:sp>
        <p:nvSpPr>
          <p:cNvPr id="72" name="Text Box 4"/>
          <p:cNvSpPr txBox="1">
            <a:spLocks noChangeArrowheads="1"/>
          </p:cNvSpPr>
          <p:nvPr/>
        </p:nvSpPr>
        <p:spPr bwMode="auto">
          <a:xfrm>
            <a:off x="0" y="0"/>
            <a:ext cx="594360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73" name="Text Box 185"/>
          <p:cNvSpPr txBox="1">
            <a:spLocks noChangeArrowheads="1"/>
          </p:cNvSpPr>
          <p:nvPr/>
        </p:nvSpPr>
        <p:spPr bwMode="auto">
          <a:xfrm>
            <a:off x="561977" y="868552"/>
            <a:ext cx="40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74" name="Text Box 186"/>
          <p:cNvSpPr txBox="1">
            <a:spLocks noChangeArrowheads="1"/>
          </p:cNvSpPr>
          <p:nvPr/>
        </p:nvSpPr>
        <p:spPr bwMode="auto">
          <a:xfrm>
            <a:off x="1242378" y="854219"/>
            <a:ext cx="506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75" name="Text Box 256"/>
          <p:cNvSpPr txBox="1">
            <a:spLocks noChangeArrowheads="1"/>
          </p:cNvSpPr>
          <p:nvPr/>
        </p:nvSpPr>
        <p:spPr bwMode="auto">
          <a:xfrm>
            <a:off x="799785" y="684895"/>
            <a:ext cx="712788" cy="51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rgbClr val="FFFFFF"/>
                </a:solidFill>
                <a:ea typeface="仿宋_GB2312" pitchFamily="49" charset="-122"/>
              </a:rPr>
              <a:t>U</a:t>
            </a:r>
            <a:r>
              <a:rPr lang="en-US" altLang="zh-CN" sz="2800" b="0" i="1" baseline="-25000" dirty="0">
                <a:solidFill>
                  <a:srgbClr val="FFFFFF"/>
                </a:solidFill>
                <a:ea typeface="仿宋_GB2312" pitchFamily="49" charset="-122"/>
              </a:rPr>
              <a:t>2</a:t>
            </a:r>
            <a:endParaRPr lang="en-US" altLang="zh-CN" sz="2800" b="0" baseline="-25000" dirty="0">
              <a:solidFill>
                <a:srgbClr val="FFFFFF"/>
              </a:solidFill>
              <a:ea typeface="仿宋_GB2312" pitchFamily="49" charset="-122"/>
            </a:endParaRPr>
          </a:p>
        </p:txBody>
      </p:sp>
      <p:sp>
        <p:nvSpPr>
          <p:cNvPr id="76" name="Text Box 185"/>
          <p:cNvSpPr txBox="1">
            <a:spLocks noChangeArrowheads="1"/>
          </p:cNvSpPr>
          <p:nvPr/>
        </p:nvSpPr>
        <p:spPr bwMode="auto">
          <a:xfrm>
            <a:off x="561977" y="1997393"/>
            <a:ext cx="40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77" name="Text Box 186"/>
          <p:cNvSpPr txBox="1">
            <a:spLocks noChangeArrowheads="1"/>
          </p:cNvSpPr>
          <p:nvPr/>
        </p:nvSpPr>
        <p:spPr bwMode="auto">
          <a:xfrm>
            <a:off x="1318899" y="1958740"/>
            <a:ext cx="506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78" name="Text Box 256"/>
          <p:cNvSpPr txBox="1">
            <a:spLocks noChangeArrowheads="1"/>
          </p:cNvSpPr>
          <p:nvPr/>
        </p:nvSpPr>
        <p:spPr bwMode="auto">
          <a:xfrm>
            <a:off x="834233" y="1853027"/>
            <a:ext cx="712788" cy="51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rgbClr val="FFFFFF"/>
                </a:solidFill>
                <a:ea typeface="仿宋_GB2312" pitchFamily="49" charset="-122"/>
              </a:rPr>
              <a:t>U</a:t>
            </a:r>
            <a:r>
              <a:rPr lang="en-US" altLang="zh-CN" sz="2800" b="0" i="1" baseline="-25000" dirty="0">
                <a:solidFill>
                  <a:srgbClr val="FFFFFF"/>
                </a:solidFill>
                <a:ea typeface="仿宋_GB2312" pitchFamily="49" charset="-122"/>
              </a:rPr>
              <a:t>1</a:t>
            </a:r>
            <a:endParaRPr lang="en-US" altLang="zh-CN" sz="2800" b="0" baseline="-25000" dirty="0">
              <a:solidFill>
                <a:srgbClr val="FFFFFF"/>
              </a:solidFill>
              <a:ea typeface="仿宋_GB2312" pitchFamily="49" charset="-122"/>
            </a:endParaRPr>
          </a:p>
        </p:txBody>
      </p:sp>
      <p:sp>
        <p:nvSpPr>
          <p:cNvPr id="79" name="Text Box 244"/>
          <p:cNvSpPr txBox="1">
            <a:spLocks noChangeArrowheads="1"/>
          </p:cNvSpPr>
          <p:nvPr/>
        </p:nvSpPr>
        <p:spPr bwMode="auto">
          <a:xfrm>
            <a:off x="2043511" y="1220927"/>
            <a:ext cx="498475" cy="52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a:t>
            </a:r>
            <a:endParaRPr kumimoji="1" lang="en-US" altLang="zh-CN" sz="2800" b="0" dirty="0">
              <a:solidFill>
                <a:srgbClr val="FFFFFF"/>
              </a:solidFill>
              <a:ea typeface="宋体" panose="02010600030101010101" pitchFamily="2" charset="-122"/>
            </a:endParaRPr>
          </a:p>
        </p:txBody>
      </p:sp>
      <p:sp>
        <p:nvSpPr>
          <p:cNvPr id="80" name="Oval 179"/>
          <p:cNvSpPr>
            <a:spLocks noChangeArrowheads="1"/>
          </p:cNvSpPr>
          <p:nvPr/>
        </p:nvSpPr>
        <p:spPr bwMode="auto">
          <a:xfrm>
            <a:off x="1784350" y="3142197"/>
            <a:ext cx="576263" cy="5762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dirty="0">
              <a:latin typeface="Arial" panose="020B0604020202020204" pitchFamily="34" charset="0"/>
              <a:ea typeface="仿宋_GB2312" pitchFamily="49" charset="-122"/>
            </a:endParaRPr>
          </a:p>
        </p:txBody>
      </p:sp>
      <p:sp>
        <p:nvSpPr>
          <p:cNvPr id="88087" name="Rectangle 241"/>
          <p:cNvSpPr>
            <a:spLocks noChangeArrowheads="1"/>
          </p:cNvSpPr>
          <p:nvPr/>
        </p:nvSpPr>
        <p:spPr bwMode="auto">
          <a:xfrm>
            <a:off x="590551" y="1423959"/>
            <a:ext cx="3098800" cy="1993363"/>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2" name="Text Box 185"/>
          <p:cNvSpPr txBox="1">
            <a:spLocks noChangeArrowheads="1"/>
          </p:cNvSpPr>
          <p:nvPr/>
        </p:nvSpPr>
        <p:spPr bwMode="auto">
          <a:xfrm>
            <a:off x="1450975" y="2957975"/>
            <a:ext cx="40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83" name="Text Box 186"/>
          <p:cNvSpPr txBox="1">
            <a:spLocks noChangeArrowheads="1"/>
          </p:cNvSpPr>
          <p:nvPr/>
        </p:nvSpPr>
        <p:spPr bwMode="auto">
          <a:xfrm>
            <a:off x="2315370" y="2918143"/>
            <a:ext cx="506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84" name="Text Box 256"/>
          <p:cNvSpPr txBox="1">
            <a:spLocks noChangeArrowheads="1"/>
          </p:cNvSpPr>
          <p:nvPr/>
        </p:nvSpPr>
        <p:spPr bwMode="auto">
          <a:xfrm>
            <a:off x="1720054" y="2659243"/>
            <a:ext cx="810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rgbClr val="FFFFFF"/>
                </a:solidFill>
                <a:ea typeface="仿宋_GB2312" pitchFamily="49" charset="-122"/>
              </a:rPr>
              <a:t>10V</a:t>
            </a:r>
            <a:endParaRPr lang="en-US" altLang="zh-CN" sz="2800" b="0" baseline="-25000" dirty="0">
              <a:solidFill>
                <a:srgbClr val="FFFFFF"/>
              </a:solidFill>
              <a:ea typeface="仿宋_GB2312" pitchFamily="49" charset="-122"/>
            </a:endParaRPr>
          </a:p>
        </p:txBody>
      </p:sp>
      <p:sp>
        <p:nvSpPr>
          <p:cNvPr id="86" name="Line 4"/>
          <p:cNvSpPr>
            <a:spLocks noChangeShapeType="1"/>
          </p:cNvSpPr>
          <p:nvPr/>
        </p:nvSpPr>
        <p:spPr bwMode="auto">
          <a:xfrm flipH="1">
            <a:off x="3689351" y="3384172"/>
            <a:ext cx="0" cy="334288"/>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dirty="0"/>
          </a:p>
        </p:txBody>
      </p:sp>
      <p:sp>
        <p:nvSpPr>
          <p:cNvPr id="87" name="Line 4"/>
          <p:cNvSpPr>
            <a:spLocks noChangeShapeType="1"/>
          </p:cNvSpPr>
          <p:nvPr/>
        </p:nvSpPr>
        <p:spPr bwMode="auto">
          <a:xfrm flipH="1">
            <a:off x="3540126" y="3731477"/>
            <a:ext cx="29844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dirty="0"/>
          </a:p>
        </p:txBody>
      </p:sp>
      <p:sp>
        <p:nvSpPr>
          <p:cNvPr id="88" name="Text Box 97"/>
          <p:cNvSpPr txBox="1">
            <a:spLocks noChangeArrowheads="1"/>
          </p:cNvSpPr>
          <p:nvPr/>
        </p:nvSpPr>
        <p:spPr bwMode="auto">
          <a:xfrm>
            <a:off x="2260997" y="3804067"/>
            <a:ext cx="16343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spcBef>
                <a:spcPct val="50000"/>
              </a:spcBef>
            </a:pPr>
            <a:r>
              <a:rPr kumimoji="1" lang="zh-CN" altLang="en-US" sz="1400" dirty="0">
                <a:latin typeface="楷体_GB2312" pitchFamily="49" charset="-122"/>
              </a:rPr>
              <a:t>电压与参考点无关</a:t>
            </a:r>
            <a:endParaRPr kumimoji="1" lang="zh-CN" altLang="en-US" sz="1400" dirty="0">
              <a:latin typeface="楷体_GB2312" pitchFamily="49" charset="-122"/>
            </a:endParaRPr>
          </a:p>
        </p:txBody>
      </p:sp>
      <p:sp>
        <p:nvSpPr>
          <p:cNvPr id="89" name="Text Box 256"/>
          <p:cNvSpPr txBox="1">
            <a:spLocks noChangeArrowheads="1"/>
          </p:cNvSpPr>
          <p:nvPr/>
        </p:nvSpPr>
        <p:spPr bwMode="auto">
          <a:xfrm>
            <a:off x="-84057" y="1064190"/>
            <a:ext cx="810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rgbClr val="FFFFFF"/>
                </a:solidFill>
                <a:ea typeface="仿宋_GB2312" pitchFamily="49" charset="-122"/>
              </a:rPr>
              <a:t>10V</a:t>
            </a:r>
            <a:endParaRPr lang="en-US" altLang="zh-CN" sz="2800" b="0" baseline="-25000" dirty="0">
              <a:solidFill>
                <a:srgbClr val="FFFFFF"/>
              </a:solidFill>
              <a:ea typeface="仿宋_GB2312" pitchFamily="49" charset="-122"/>
            </a:endParaRPr>
          </a:p>
        </p:txBody>
      </p:sp>
      <p:sp>
        <p:nvSpPr>
          <p:cNvPr id="90" name="Text Box 256"/>
          <p:cNvSpPr txBox="1">
            <a:spLocks noChangeArrowheads="1"/>
          </p:cNvSpPr>
          <p:nvPr/>
        </p:nvSpPr>
        <p:spPr bwMode="auto">
          <a:xfrm>
            <a:off x="3578461" y="1050590"/>
            <a:ext cx="810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rgbClr val="FFFFFF"/>
                </a:solidFill>
                <a:ea typeface="仿宋_GB2312" pitchFamily="49" charset="-122"/>
              </a:rPr>
              <a:t>0V</a:t>
            </a:r>
            <a:endParaRPr lang="en-US" altLang="zh-CN" sz="2800" b="0" baseline="-25000" dirty="0">
              <a:solidFill>
                <a:srgbClr val="FFFFFF"/>
              </a:solidFill>
              <a:ea typeface="仿宋_GB2312" pitchFamily="49" charset="-122"/>
            </a:endParaRPr>
          </a:p>
        </p:txBody>
      </p:sp>
      <p:sp>
        <p:nvSpPr>
          <p:cNvPr id="92" name="Line 180"/>
          <p:cNvSpPr>
            <a:spLocks noChangeShapeType="1"/>
          </p:cNvSpPr>
          <p:nvPr/>
        </p:nvSpPr>
        <p:spPr bwMode="auto">
          <a:xfrm flipV="1">
            <a:off x="1614528" y="1312200"/>
            <a:ext cx="47140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Text Box 256"/>
          <p:cNvSpPr txBox="1">
            <a:spLocks noChangeArrowheads="1"/>
          </p:cNvSpPr>
          <p:nvPr/>
        </p:nvSpPr>
        <p:spPr bwMode="auto">
          <a:xfrm>
            <a:off x="1522807" y="824712"/>
            <a:ext cx="810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rgbClr val="66FFFF"/>
                </a:solidFill>
                <a:ea typeface="仿宋_GB2312" pitchFamily="49" charset="-122"/>
              </a:rPr>
              <a:t>1A</a:t>
            </a:r>
            <a:endParaRPr lang="en-US" altLang="zh-CN" sz="2800" b="0" baseline="-25000" dirty="0">
              <a:solidFill>
                <a:srgbClr val="66FFFF"/>
              </a:solidFill>
              <a:ea typeface="仿宋_GB2312" pitchFamily="49" charset="-122"/>
            </a:endParaRPr>
          </a:p>
        </p:txBody>
      </p:sp>
      <p:sp>
        <p:nvSpPr>
          <p:cNvPr id="95" name="Line 180"/>
          <p:cNvSpPr>
            <a:spLocks noChangeShapeType="1"/>
          </p:cNvSpPr>
          <p:nvPr/>
        </p:nvSpPr>
        <p:spPr bwMode="auto">
          <a:xfrm flipV="1">
            <a:off x="1520075" y="2416735"/>
            <a:ext cx="47140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Text Box 256"/>
          <p:cNvSpPr txBox="1">
            <a:spLocks noChangeArrowheads="1"/>
          </p:cNvSpPr>
          <p:nvPr/>
        </p:nvSpPr>
        <p:spPr bwMode="auto">
          <a:xfrm>
            <a:off x="1422796" y="1922320"/>
            <a:ext cx="810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rgbClr val="66FFFF"/>
                </a:solidFill>
                <a:ea typeface="仿宋_GB2312" pitchFamily="49" charset="-122"/>
              </a:rPr>
              <a:t>1A</a:t>
            </a:r>
            <a:endParaRPr lang="en-US" altLang="zh-CN" sz="2800" b="0" baseline="-25000" dirty="0">
              <a:solidFill>
                <a:srgbClr val="66FFFF"/>
              </a:solidFill>
              <a:ea typeface="仿宋_GB2312" pitchFamily="49" charset="-122"/>
            </a:endParaRPr>
          </a:p>
        </p:txBody>
      </p:sp>
      <p:sp>
        <p:nvSpPr>
          <p:cNvPr id="88096" name="Rectangle 250"/>
          <p:cNvSpPr>
            <a:spLocks noChangeArrowheads="1"/>
          </p:cNvSpPr>
          <p:nvPr/>
        </p:nvSpPr>
        <p:spPr bwMode="auto">
          <a:xfrm>
            <a:off x="877888" y="1307990"/>
            <a:ext cx="503238" cy="221123"/>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8095" name="Rectangle 249"/>
          <p:cNvSpPr>
            <a:spLocks noChangeArrowheads="1"/>
          </p:cNvSpPr>
          <p:nvPr/>
        </p:nvSpPr>
        <p:spPr bwMode="auto">
          <a:xfrm>
            <a:off x="2673985" y="1302088"/>
            <a:ext cx="503238" cy="221123"/>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82393" y="298510"/>
            <a:ext cx="1522811" cy="1288900"/>
          </a:xfrm>
          <a:prstGeom prst="rect">
            <a:avLst/>
          </a:prstGeom>
        </p:spPr>
      </p:pic>
      <p:sp>
        <p:nvSpPr>
          <p:cNvPr id="2" name="矩形 1"/>
          <p:cNvSpPr/>
          <p:nvPr/>
        </p:nvSpPr>
        <p:spPr>
          <a:xfrm>
            <a:off x="6275907" y="4155311"/>
            <a:ext cx="2868093" cy="369332"/>
          </a:xfrm>
          <a:prstGeom prst="rect">
            <a:avLst/>
          </a:prstGeom>
        </p:spPr>
        <p:txBody>
          <a:bodyPr wrap="none">
            <a:spAutoFit/>
          </a:bodyPr>
          <a:lstStyle/>
          <a:p>
            <a:r>
              <a:rPr lang="en-US" altLang="zh-CN" b="1" dirty="0">
                <a:solidFill>
                  <a:srgbClr val="FFFF00"/>
                </a:solidFill>
              </a:rPr>
              <a:t>(</a:t>
            </a:r>
            <a:r>
              <a:rPr lang="zh-CN" altLang="en-US" b="1" dirty="0">
                <a:solidFill>
                  <a:srgbClr val="FFFF00"/>
                </a:solidFill>
              </a:rPr>
              <a:t>电压源短路，电流源开路</a:t>
            </a:r>
            <a:r>
              <a:rPr lang="en-US" altLang="zh-CN" b="1" dirty="0">
                <a:solidFill>
                  <a:srgbClr val="FFFF00"/>
                </a:solidFill>
              </a:rPr>
              <a:t>)</a:t>
            </a:r>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64" name="Text Box 32"/>
          <p:cNvSpPr txBox="1">
            <a:spLocks noChangeArrowheads="1"/>
          </p:cNvSpPr>
          <p:nvPr/>
        </p:nvSpPr>
        <p:spPr bwMode="auto">
          <a:xfrm>
            <a:off x="745522" y="1374228"/>
            <a:ext cx="7991475"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lang="en-US" altLang="zh-CN" dirty="0">
                <a:latin typeface="楷体_GB2312" pitchFamily="49" charset="-122"/>
              </a:rPr>
              <a:t>        </a:t>
            </a:r>
            <a:r>
              <a:rPr lang="zh-CN" altLang="en-US" dirty="0">
                <a:latin typeface="楷体_GB2312" pitchFamily="49" charset="-122"/>
              </a:rPr>
              <a:t>计算含受控源电路的等效电阻可用外加电源法或开路、短路法，以计算简便的方法为好。</a:t>
            </a:r>
            <a:endParaRPr lang="zh-CN" altLang="en-US" dirty="0">
              <a:latin typeface="楷体_GB2312" pitchFamily="49" charset="-122"/>
            </a:endParaRPr>
          </a:p>
        </p:txBody>
      </p:sp>
      <p:sp>
        <p:nvSpPr>
          <p:cNvPr id="69665" name="Text Box 33"/>
          <p:cNvSpPr txBox="1">
            <a:spLocks noChangeArrowheads="1"/>
          </p:cNvSpPr>
          <p:nvPr/>
        </p:nvSpPr>
        <p:spPr bwMode="auto">
          <a:xfrm>
            <a:off x="1256988" y="2483660"/>
            <a:ext cx="4248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zh-CN" dirty="0">
                <a:latin typeface="楷体_GB2312" pitchFamily="49" charset="-122"/>
              </a:rPr>
              <a:t>求</a:t>
            </a:r>
            <a:r>
              <a:rPr kumimoji="1" lang="zh-CN" altLang="en-US" dirty="0">
                <a:latin typeface="楷体_GB2312" pitchFamily="49" charset="-122"/>
              </a:rPr>
              <a:t>负载</a:t>
            </a:r>
            <a:r>
              <a:rPr kumimoji="1" lang="en-US" altLang="zh-CN" b="0" i="1" dirty="0">
                <a:solidFill>
                  <a:srgbClr val="FFFFFF"/>
                </a:solidFill>
              </a:rPr>
              <a:t>R</a:t>
            </a:r>
            <a:r>
              <a:rPr kumimoji="1" lang="en-US" altLang="zh-CN" baseline="-25000" dirty="0">
                <a:solidFill>
                  <a:srgbClr val="FFFFFF"/>
                </a:solidFill>
              </a:rPr>
              <a:t>L</a:t>
            </a:r>
            <a:r>
              <a:rPr kumimoji="1" lang="zh-CN" altLang="en-US" dirty="0">
                <a:latin typeface="楷体_GB2312" pitchFamily="49" charset="-122"/>
              </a:rPr>
              <a:t>消耗的功率</a:t>
            </a:r>
            <a:endParaRPr kumimoji="1" lang="zh-CN" altLang="en-US" dirty="0">
              <a:latin typeface="楷体_GB2312" pitchFamily="49" charset="-122"/>
            </a:endParaRPr>
          </a:p>
        </p:txBody>
      </p:sp>
      <p:sp>
        <p:nvSpPr>
          <p:cNvPr id="69666" name="Text Box 34"/>
          <p:cNvSpPr txBox="1">
            <a:spLocks noChangeArrowheads="1"/>
          </p:cNvSpPr>
          <p:nvPr/>
        </p:nvSpPr>
        <p:spPr bwMode="auto">
          <a:xfrm>
            <a:off x="429699" y="2410672"/>
            <a:ext cx="86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3200">
                <a:solidFill>
                  <a:srgbClr val="FFFFFF"/>
                </a:solidFill>
                <a:ea typeface="宋体" panose="02010600030101010101" pitchFamily="2" charset="-122"/>
              </a:rPr>
              <a:t>例</a:t>
            </a:r>
            <a:r>
              <a:rPr kumimoji="1" lang="en-US" altLang="zh-CN" sz="3200" b="0">
                <a:solidFill>
                  <a:srgbClr val="FFFFFF"/>
                </a:solidFill>
                <a:ea typeface="宋体" panose="02010600030101010101" pitchFamily="2" charset="-122"/>
              </a:rPr>
              <a:t>2</a:t>
            </a:r>
            <a:endParaRPr kumimoji="1" lang="en-US" altLang="zh-CN" sz="3200">
              <a:solidFill>
                <a:srgbClr val="FFFFFF"/>
              </a:solidFill>
              <a:ea typeface="宋体" panose="02010600030101010101" pitchFamily="2" charset="-122"/>
            </a:endParaRPr>
          </a:p>
        </p:txBody>
      </p:sp>
      <p:grpSp>
        <p:nvGrpSpPr>
          <p:cNvPr id="4" name="Group 90"/>
          <p:cNvGrpSpPr/>
          <p:nvPr/>
        </p:nvGrpSpPr>
        <p:grpSpPr bwMode="auto">
          <a:xfrm>
            <a:off x="0" y="735578"/>
            <a:ext cx="1644650" cy="850900"/>
            <a:chOff x="385" y="3022"/>
            <a:chExt cx="1036" cy="536"/>
          </a:xfrm>
        </p:grpSpPr>
        <p:pic>
          <p:nvPicPr>
            <p:cNvPr id="89153" name="Picture 91"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54" name="Text Box 92"/>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dirty="0">
                  <a:solidFill>
                    <a:srgbClr val="FA7748"/>
                  </a:solidFill>
                  <a:ea typeface="华文行楷" panose="02010800040101010101" pitchFamily="2" charset="-122"/>
                </a:rPr>
                <a:t>注意</a:t>
              </a:r>
              <a:endParaRPr kumimoji="1" lang="zh-CN" altLang="en-US" sz="3200" b="0" dirty="0">
                <a:solidFill>
                  <a:srgbClr val="FA7748"/>
                </a:solidFill>
                <a:ea typeface="华文行楷" panose="02010800040101010101" pitchFamily="2" charset="-122"/>
              </a:endParaRPr>
            </a:p>
          </p:txBody>
        </p:sp>
      </p:grpSp>
      <p:grpSp>
        <p:nvGrpSpPr>
          <p:cNvPr id="5" name="Group 148"/>
          <p:cNvGrpSpPr/>
          <p:nvPr/>
        </p:nvGrpSpPr>
        <p:grpSpPr bwMode="auto">
          <a:xfrm>
            <a:off x="706125" y="3358323"/>
            <a:ext cx="4283075" cy="3141662"/>
            <a:chOff x="3062" y="1253"/>
            <a:chExt cx="2698" cy="1979"/>
          </a:xfrm>
        </p:grpSpPr>
        <p:sp>
          <p:nvSpPr>
            <p:cNvPr id="89126" name="Oval 94"/>
            <p:cNvSpPr>
              <a:spLocks noChangeArrowheads="1"/>
            </p:cNvSpPr>
            <p:nvPr/>
          </p:nvSpPr>
          <p:spPr bwMode="auto">
            <a:xfrm>
              <a:off x="4604" y="286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9127" name="Oval 95"/>
            <p:cNvSpPr>
              <a:spLocks noChangeArrowheads="1"/>
            </p:cNvSpPr>
            <p:nvPr/>
          </p:nvSpPr>
          <p:spPr bwMode="auto">
            <a:xfrm>
              <a:off x="3062" y="247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9128" name="Line 96"/>
            <p:cNvSpPr>
              <a:spLocks noChangeShapeType="1"/>
            </p:cNvSpPr>
            <p:nvPr/>
          </p:nvSpPr>
          <p:spPr bwMode="auto">
            <a:xfrm>
              <a:off x="4423" y="1843"/>
              <a:ext cx="0" cy="122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9" name="Text Box 97"/>
            <p:cNvSpPr txBox="1">
              <a:spLocks noChangeArrowheads="1"/>
            </p:cNvSpPr>
            <p:nvPr/>
          </p:nvSpPr>
          <p:spPr bwMode="auto">
            <a:xfrm>
              <a:off x="3788" y="2251"/>
              <a:ext cx="6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100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89130" name="Text Box 98"/>
            <p:cNvSpPr txBox="1">
              <a:spLocks noChangeArrowheads="1"/>
            </p:cNvSpPr>
            <p:nvPr/>
          </p:nvSpPr>
          <p:spPr bwMode="auto">
            <a:xfrm>
              <a:off x="3697" y="1888"/>
              <a:ext cx="5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50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89131" name="Line 99"/>
            <p:cNvSpPr>
              <a:spLocks noChangeShapeType="1"/>
            </p:cNvSpPr>
            <p:nvPr/>
          </p:nvSpPr>
          <p:spPr bwMode="auto">
            <a:xfrm>
              <a:off x="4559" y="1934"/>
              <a:ext cx="0" cy="384"/>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32" name="Text Box 100"/>
            <p:cNvSpPr txBox="1">
              <a:spLocks noChangeArrowheads="1"/>
            </p:cNvSpPr>
            <p:nvPr/>
          </p:nvSpPr>
          <p:spPr bwMode="auto">
            <a:xfrm>
              <a:off x="3334" y="2251"/>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9133" name="Text Box 101"/>
            <p:cNvSpPr txBox="1">
              <a:spLocks noChangeArrowheads="1"/>
            </p:cNvSpPr>
            <p:nvPr/>
          </p:nvSpPr>
          <p:spPr bwMode="auto">
            <a:xfrm>
              <a:off x="3289" y="275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9134" name="Text Box 102"/>
            <p:cNvSpPr txBox="1">
              <a:spLocks noChangeArrowheads="1"/>
            </p:cNvSpPr>
            <p:nvPr/>
          </p:nvSpPr>
          <p:spPr bwMode="auto">
            <a:xfrm>
              <a:off x="3425" y="2478"/>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40V</a:t>
              </a:r>
              <a:endParaRPr kumimoji="1" lang="en-US" altLang="zh-CN" sz="2800" b="0">
                <a:solidFill>
                  <a:srgbClr val="FFFFFF"/>
                </a:solidFill>
                <a:ea typeface="宋体" panose="02010600030101010101" pitchFamily="2" charset="-122"/>
              </a:endParaRPr>
            </a:p>
          </p:txBody>
        </p:sp>
        <p:sp>
          <p:nvSpPr>
            <p:cNvPr id="89135" name="Text Box 103"/>
            <p:cNvSpPr txBox="1">
              <a:spLocks noChangeArrowheads="1"/>
            </p:cNvSpPr>
            <p:nvPr/>
          </p:nvSpPr>
          <p:spPr bwMode="auto">
            <a:xfrm>
              <a:off x="4786" y="2251"/>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L</a:t>
              </a:r>
              <a:endParaRPr kumimoji="1" lang="en-US" altLang="zh-CN" sz="2800" b="0">
                <a:solidFill>
                  <a:srgbClr val="FFFFFF"/>
                </a:solidFill>
                <a:ea typeface="宋体" panose="02010600030101010101" pitchFamily="2" charset="-122"/>
              </a:endParaRPr>
            </a:p>
          </p:txBody>
        </p:sp>
        <p:sp>
          <p:nvSpPr>
            <p:cNvPr id="89136" name="Text Box 104"/>
            <p:cNvSpPr txBox="1">
              <a:spLocks noChangeArrowheads="1"/>
            </p:cNvSpPr>
            <p:nvPr/>
          </p:nvSpPr>
          <p:spPr bwMode="auto">
            <a:xfrm>
              <a:off x="4377" y="2705"/>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9137" name="Text Box 105"/>
            <p:cNvSpPr txBox="1">
              <a:spLocks noChangeArrowheads="1"/>
            </p:cNvSpPr>
            <p:nvPr/>
          </p:nvSpPr>
          <p:spPr bwMode="auto">
            <a:xfrm>
              <a:off x="4922" y="2705"/>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9138" name="Text Box 106"/>
            <p:cNvSpPr txBox="1">
              <a:spLocks noChangeArrowheads="1"/>
            </p:cNvSpPr>
            <p:nvPr/>
          </p:nvSpPr>
          <p:spPr bwMode="auto">
            <a:xfrm>
              <a:off x="4559" y="2569"/>
              <a:ext cx="5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50V</a:t>
              </a:r>
              <a:endParaRPr kumimoji="1" lang="en-US" altLang="zh-CN" sz="2800" b="0">
                <a:solidFill>
                  <a:srgbClr val="FFFFFF"/>
                </a:solidFill>
                <a:ea typeface="宋体" panose="02010600030101010101" pitchFamily="2" charset="-122"/>
              </a:endParaRPr>
            </a:p>
          </p:txBody>
        </p:sp>
        <p:sp>
          <p:nvSpPr>
            <p:cNvPr id="89139" name="Text Box 108"/>
            <p:cNvSpPr txBox="1">
              <a:spLocks noChangeArrowheads="1"/>
            </p:cNvSpPr>
            <p:nvPr/>
          </p:nvSpPr>
          <p:spPr bwMode="auto">
            <a:xfrm>
              <a:off x="4559" y="1934"/>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1</a:t>
              </a:r>
              <a:endParaRPr kumimoji="1" lang="en-US" altLang="zh-CN" sz="2800" b="0">
                <a:solidFill>
                  <a:srgbClr val="FFFFFF"/>
                </a:solidFill>
                <a:ea typeface="宋体" panose="02010600030101010101" pitchFamily="2" charset="-122"/>
              </a:endParaRPr>
            </a:p>
          </p:txBody>
        </p:sp>
        <p:sp>
          <p:nvSpPr>
            <p:cNvPr id="89140" name="Line 109"/>
            <p:cNvSpPr>
              <a:spLocks noChangeShapeType="1"/>
            </p:cNvSpPr>
            <p:nvPr/>
          </p:nvSpPr>
          <p:spPr bwMode="auto">
            <a:xfrm>
              <a:off x="3243" y="1435"/>
              <a:ext cx="0" cy="408"/>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9141" name="Line 110"/>
            <p:cNvSpPr>
              <a:spLocks noChangeShapeType="1"/>
            </p:cNvSpPr>
            <p:nvPr/>
          </p:nvSpPr>
          <p:spPr bwMode="auto">
            <a:xfrm>
              <a:off x="4423" y="1435"/>
              <a:ext cx="0" cy="408"/>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142" name="Text Box 111"/>
            <p:cNvSpPr txBox="1">
              <a:spLocks noChangeArrowheads="1"/>
            </p:cNvSpPr>
            <p:nvPr/>
          </p:nvSpPr>
          <p:spPr bwMode="auto">
            <a:xfrm>
              <a:off x="3379" y="1425"/>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4</a:t>
              </a:r>
              <a:r>
                <a:rPr lang="en-US" altLang="zh-CN" sz="2800" b="0" i="1">
                  <a:solidFill>
                    <a:srgbClr val="FFFFFF"/>
                  </a:solidFill>
                  <a:ea typeface="宋体" panose="02010600030101010101" pitchFamily="2" charset="-122"/>
                </a:rPr>
                <a:t>I</a:t>
              </a:r>
              <a:r>
                <a:rPr lang="en-US" altLang="zh-CN" sz="2800" b="0" baseline="-25000">
                  <a:solidFill>
                    <a:srgbClr val="FFFFFF"/>
                  </a:solidFill>
                  <a:ea typeface="宋体" panose="02010600030101010101" pitchFamily="2" charset="-122"/>
                </a:rPr>
                <a:t>1</a:t>
              </a:r>
              <a:endParaRPr lang="en-US" altLang="zh-CN" sz="2800" b="0">
                <a:latin typeface="Arial" panose="020B0604020202020204" pitchFamily="34" charset="0"/>
                <a:ea typeface="仿宋_GB2312" pitchFamily="49" charset="-122"/>
              </a:endParaRPr>
            </a:p>
          </p:txBody>
        </p:sp>
        <p:sp>
          <p:nvSpPr>
            <p:cNvPr id="89143" name="Line 112"/>
            <p:cNvSpPr>
              <a:spLocks noChangeShapeType="1"/>
            </p:cNvSpPr>
            <p:nvPr/>
          </p:nvSpPr>
          <p:spPr bwMode="auto">
            <a:xfrm>
              <a:off x="3243" y="1435"/>
              <a:ext cx="1180"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144" name="Text Box 113"/>
            <p:cNvSpPr txBox="1">
              <a:spLocks noChangeArrowheads="1"/>
            </p:cNvSpPr>
            <p:nvPr/>
          </p:nvSpPr>
          <p:spPr bwMode="auto">
            <a:xfrm>
              <a:off x="3243" y="1979"/>
              <a:ext cx="5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50</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89145" name="Text Box 114"/>
            <p:cNvSpPr txBox="1">
              <a:spLocks noChangeArrowheads="1"/>
            </p:cNvSpPr>
            <p:nvPr/>
          </p:nvSpPr>
          <p:spPr bwMode="auto">
            <a:xfrm>
              <a:off x="5194" y="2251"/>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5</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89146" name="Rectangle 115"/>
            <p:cNvSpPr>
              <a:spLocks noChangeArrowheads="1"/>
            </p:cNvSpPr>
            <p:nvPr/>
          </p:nvSpPr>
          <p:spPr bwMode="auto">
            <a:xfrm>
              <a:off x="3243" y="1843"/>
              <a:ext cx="1951" cy="1225"/>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9147" name="Rectangle 116"/>
            <p:cNvSpPr>
              <a:spLocks noChangeArrowheads="1"/>
            </p:cNvSpPr>
            <p:nvPr/>
          </p:nvSpPr>
          <p:spPr bwMode="auto">
            <a:xfrm>
              <a:off x="3162" y="197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9148" name="Rectangle 117"/>
            <p:cNvSpPr>
              <a:spLocks noChangeArrowheads="1"/>
            </p:cNvSpPr>
            <p:nvPr/>
          </p:nvSpPr>
          <p:spPr bwMode="auto">
            <a:xfrm>
              <a:off x="4377" y="225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9149" name="Rectangle 118"/>
            <p:cNvSpPr>
              <a:spLocks noChangeArrowheads="1"/>
            </p:cNvSpPr>
            <p:nvPr/>
          </p:nvSpPr>
          <p:spPr bwMode="auto">
            <a:xfrm>
              <a:off x="5127" y="225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9150" name="Rectangle 119"/>
            <p:cNvSpPr>
              <a:spLocks noChangeArrowheads="1"/>
            </p:cNvSpPr>
            <p:nvPr/>
          </p:nvSpPr>
          <p:spPr bwMode="auto">
            <a:xfrm>
              <a:off x="3788" y="179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9151" name="Line 107"/>
            <p:cNvSpPr>
              <a:spLocks noChangeShapeType="1"/>
            </p:cNvSpPr>
            <p:nvPr/>
          </p:nvSpPr>
          <p:spPr bwMode="auto">
            <a:xfrm flipH="1" flipV="1">
              <a:off x="3379" y="1434"/>
              <a:ext cx="363"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52" name="AutoShape 120"/>
            <p:cNvSpPr>
              <a:spLocks noChangeArrowheads="1"/>
            </p:cNvSpPr>
            <p:nvPr/>
          </p:nvSpPr>
          <p:spPr bwMode="auto">
            <a:xfrm rot="5400000">
              <a:off x="3764" y="1230"/>
              <a:ext cx="363" cy="409"/>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62" name="Text Box 4"/>
          <p:cNvSpPr txBox="1">
            <a:spLocks noChangeArrowheads="1"/>
          </p:cNvSpPr>
          <p:nvPr/>
        </p:nvSpPr>
        <p:spPr bwMode="auto">
          <a:xfrm>
            <a:off x="0" y="0"/>
            <a:ext cx="617855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 name="矩形 1"/>
          <p:cNvSpPr/>
          <p:nvPr/>
        </p:nvSpPr>
        <p:spPr>
          <a:xfrm>
            <a:off x="2995302" y="4025900"/>
            <a:ext cx="1727200" cy="258445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556591" y="3282266"/>
            <a:ext cx="2438710" cy="332808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Group 11"/>
          <p:cNvGrpSpPr/>
          <p:nvPr/>
        </p:nvGrpSpPr>
        <p:grpSpPr bwMode="auto">
          <a:xfrm>
            <a:off x="5775481" y="4446310"/>
            <a:ext cx="2517775" cy="1158875"/>
            <a:chOff x="431" y="164"/>
            <a:chExt cx="1586" cy="826"/>
          </a:xfrm>
        </p:grpSpPr>
        <p:grpSp>
          <p:nvGrpSpPr>
            <p:cNvPr id="94" name="Group 2"/>
            <p:cNvGrpSpPr/>
            <p:nvPr/>
          </p:nvGrpSpPr>
          <p:grpSpPr bwMode="auto">
            <a:xfrm>
              <a:off x="431" y="210"/>
              <a:ext cx="1270" cy="771"/>
              <a:chOff x="612" y="1979"/>
              <a:chExt cx="1270" cy="771"/>
            </a:xfrm>
          </p:grpSpPr>
          <p:sp>
            <p:nvSpPr>
              <p:cNvPr id="98" name="Rectangle 3"/>
              <p:cNvSpPr>
                <a:spLocks noChangeArrowheads="1"/>
              </p:cNvSpPr>
              <p:nvPr/>
            </p:nvSpPr>
            <p:spPr bwMode="auto">
              <a:xfrm>
                <a:off x="612" y="1979"/>
                <a:ext cx="635" cy="771"/>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b="1" dirty="0">
                    <a:solidFill>
                      <a:srgbClr val="FFFFFF"/>
                    </a:solidFill>
                    <a:latin typeface="Times New Roman" panose="02020603050405020304" pitchFamily="18" charset="0"/>
                    <a:ea typeface="仿宋_GB2312" pitchFamily="49" charset="-122"/>
                  </a:rPr>
                  <a:t>A</a:t>
                </a:r>
                <a:endParaRPr lang="en-US" altLang="zh-CN" b="1" dirty="0">
                  <a:solidFill>
                    <a:srgbClr val="FFFFFF"/>
                  </a:solidFill>
                  <a:latin typeface="Times New Roman" panose="02020603050405020304" pitchFamily="18" charset="0"/>
                  <a:ea typeface="仿宋_GB2312" pitchFamily="49" charset="-122"/>
                </a:endParaRPr>
              </a:p>
            </p:txBody>
          </p:sp>
          <p:sp>
            <p:nvSpPr>
              <p:cNvPr id="99" name="Line 4"/>
              <p:cNvSpPr>
                <a:spLocks noChangeShapeType="1"/>
              </p:cNvSpPr>
              <p:nvPr/>
            </p:nvSpPr>
            <p:spPr bwMode="auto">
              <a:xfrm>
                <a:off x="1247" y="2115"/>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00" name="Line 5"/>
              <p:cNvSpPr>
                <a:spLocks noChangeShapeType="1"/>
              </p:cNvSpPr>
              <p:nvPr/>
            </p:nvSpPr>
            <p:spPr bwMode="auto">
              <a:xfrm>
                <a:off x="1247" y="2614"/>
                <a:ext cx="635"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5" name="Text Box 7"/>
            <p:cNvSpPr txBox="1">
              <a:spLocks noChangeArrowheads="1"/>
            </p:cNvSpPr>
            <p:nvPr/>
          </p:nvSpPr>
          <p:spPr bwMode="auto">
            <a:xfrm>
              <a:off x="1746" y="164"/>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96" name="Text Box 8"/>
            <p:cNvSpPr txBox="1">
              <a:spLocks noChangeArrowheads="1"/>
            </p:cNvSpPr>
            <p:nvPr/>
          </p:nvSpPr>
          <p:spPr bwMode="auto">
            <a:xfrm>
              <a:off x="1746" y="663"/>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FFFF"/>
                  </a:solidFill>
                  <a:latin typeface="宋体" panose="02010600030101010101" pitchFamily="2" charset="-122"/>
                </a:rPr>
                <a:t>-</a:t>
              </a:r>
              <a:endParaRPr lang="en-US" altLang="zh-CN" sz="2800">
                <a:solidFill>
                  <a:srgbClr val="FFFFFF"/>
                </a:solidFill>
                <a:latin typeface="宋体" panose="02010600030101010101" pitchFamily="2" charset="-122"/>
              </a:endParaRPr>
            </a:p>
          </p:txBody>
        </p:sp>
        <p:sp>
          <p:nvSpPr>
            <p:cNvPr id="97" name="Text Box 9"/>
            <p:cNvSpPr txBox="1">
              <a:spLocks noChangeArrowheads="1"/>
            </p:cNvSpPr>
            <p:nvPr/>
          </p:nvSpPr>
          <p:spPr bwMode="auto">
            <a:xfrm>
              <a:off x="1791" y="436"/>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a:solidFill>
                    <a:srgbClr val="FFFFFF"/>
                  </a:solidFill>
                  <a:latin typeface="Times New Roman" panose="02020603050405020304" pitchFamily="18" charset="0"/>
                  <a:ea typeface="仿宋_GB2312" pitchFamily="49" charset="-122"/>
                </a:rPr>
                <a:t>u</a:t>
              </a:r>
              <a:endParaRPr lang="en-US" altLang="zh-CN" sz="2800" i="1">
                <a:solidFill>
                  <a:srgbClr val="FFFFFF"/>
                </a:solidFill>
                <a:latin typeface="Times New Roman" panose="02020603050405020304" pitchFamily="18" charset="0"/>
                <a:ea typeface="仿宋_GB2312" pitchFamily="49" charset="-122"/>
              </a:endParaRPr>
            </a:p>
          </p:txBody>
        </p:sp>
      </p:grpSp>
      <p:sp>
        <p:nvSpPr>
          <p:cNvPr id="101" name="Text Box 10"/>
          <p:cNvSpPr txBox="1">
            <a:spLocks noChangeArrowheads="1"/>
          </p:cNvSpPr>
          <p:nvPr/>
        </p:nvSpPr>
        <p:spPr bwMode="auto">
          <a:xfrm>
            <a:off x="7060721" y="4089998"/>
            <a:ext cx="358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dirty="0">
                <a:solidFill>
                  <a:srgbClr val="FFFFFF"/>
                </a:solidFill>
                <a:latin typeface="Times New Roman" panose="02020603050405020304" pitchFamily="18" charset="0"/>
                <a:ea typeface="仿宋_GB2312" pitchFamily="49" charset="-122"/>
              </a:rPr>
              <a:t>a</a:t>
            </a:r>
            <a:endParaRPr lang="en-US" altLang="zh-CN" sz="2800" i="1" dirty="0">
              <a:solidFill>
                <a:srgbClr val="FFFFFF"/>
              </a:solidFill>
              <a:latin typeface="Times New Roman" panose="02020603050405020304" pitchFamily="18" charset="0"/>
              <a:ea typeface="仿宋_GB2312" pitchFamily="49" charset="-122"/>
            </a:endParaRPr>
          </a:p>
        </p:txBody>
      </p:sp>
      <p:sp>
        <p:nvSpPr>
          <p:cNvPr id="102" name="Text Box 10"/>
          <p:cNvSpPr txBox="1">
            <a:spLocks noChangeArrowheads="1"/>
          </p:cNvSpPr>
          <p:nvPr/>
        </p:nvSpPr>
        <p:spPr bwMode="auto">
          <a:xfrm>
            <a:off x="7060721" y="4884015"/>
            <a:ext cx="358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i="1" dirty="0">
                <a:solidFill>
                  <a:srgbClr val="FFFFFF"/>
                </a:solidFill>
                <a:latin typeface="Times New Roman" panose="02020603050405020304" pitchFamily="18" charset="0"/>
                <a:ea typeface="仿宋_GB2312" pitchFamily="49" charset="-122"/>
              </a:rPr>
              <a:t>b</a:t>
            </a:r>
            <a:endParaRPr lang="en-US" altLang="zh-CN" sz="2800" i="1" dirty="0">
              <a:solidFill>
                <a:srgbClr val="FFFFFF"/>
              </a:solidFill>
              <a:latin typeface="Times New Roman" panose="02020603050405020304" pitchFamily="18" charset="0"/>
              <a:ea typeface="仿宋_GB2312" pitchFamily="49" charset="-122"/>
            </a:endParaRPr>
          </a:p>
        </p:txBody>
      </p:sp>
      <p:sp>
        <p:nvSpPr>
          <p:cNvPr id="103" name="Oval 197"/>
          <p:cNvSpPr>
            <a:spLocks noChangeArrowheads="1"/>
          </p:cNvSpPr>
          <p:nvPr/>
        </p:nvSpPr>
        <p:spPr bwMode="auto">
          <a:xfrm>
            <a:off x="7223920" y="5363168"/>
            <a:ext cx="84136" cy="76716"/>
          </a:xfrm>
          <a:prstGeom prst="ellipse">
            <a:avLst/>
          </a:prstGeom>
          <a:solidFill>
            <a:srgbClr val="FFCC00"/>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104" name="Oval 197"/>
          <p:cNvSpPr>
            <a:spLocks noChangeArrowheads="1"/>
          </p:cNvSpPr>
          <p:nvPr/>
        </p:nvSpPr>
        <p:spPr bwMode="auto">
          <a:xfrm>
            <a:off x="7218359" y="4657992"/>
            <a:ext cx="84136" cy="76716"/>
          </a:xfrm>
          <a:prstGeom prst="ellipse">
            <a:avLst/>
          </a:prstGeom>
          <a:solidFill>
            <a:srgbClr val="FFCC00"/>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105" name="Rectangle 3"/>
          <p:cNvSpPr>
            <a:spLocks noChangeArrowheads="1"/>
          </p:cNvSpPr>
          <p:nvPr/>
        </p:nvSpPr>
        <p:spPr bwMode="auto">
          <a:xfrm>
            <a:off x="7692067" y="4510848"/>
            <a:ext cx="1008063" cy="1081710"/>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US" altLang="zh-CN" b="1" dirty="0">
                <a:solidFill>
                  <a:srgbClr val="FFFFFF"/>
                </a:solidFill>
                <a:latin typeface="Times New Roman" panose="02020603050405020304" pitchFamily="18" charset="0"/>
                <a:ea typeface="仿宋_GB2312" pitchFamily="49" charset="-122"/>
              </a:rPr>
              <a:t>N</a:t>
            </a:r>
            <a:endParaRPr lang="en-US" altLang="zh-CN" b="1" dirty="0">
              <a:solidFill>
                <a:srgbClr val="FFFFFF"/>
              </a:solidFill>
              <a:latin typeface="Times New Roman" panose="02020603050405020304" pitchFamily="18" charset="0"/>
              <a:ea typeface="仿宋_GB2312" pitchFamily="49" charset="-122"/>
            </a:endParaRPr>
          </a:p>
        </p:txBody>
      </p:sp>
      <p:sp>
        <p:nvSpPr>
          <p:cNvPr id="106" name="AutoShape 31"/>
          <p:cNvSpPr>
            <a:spLocks noChangeArrowheads="1"/>
          </p:cNvSpPr>
          <p:nvPr/>
        </p:nvSpPr>
        <p:spPr bwMode="auto">
          <a:xfrm>
            <a:off x="5014602" y="4917239"/>
            <a:ext cx="463712" cy="196867"/>
          </a:xfrm>
          <a:prstGeom prst="rightArrow">
            <a:avLst>
              <a:gd name="adj1" fmla="val 50000"/>
              <a:gd name="adj2" fmla="val 8345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07" name="矩形 106"/>
          <p:cNvSpPr/>
          <p:nvPr/>
        </p:nvSpPr>
        <p:spPr>
          <a:xfrm>
            <a:off x="530435" y="3244334"/>
            <a:ext cx="351379" cy="369332"/>
          </a:xfrm>
          <a:prstGeom prst="rect">
            <a:avLst/>
          </a:prstGeom>
        </p:spPr>
        <p:txBody>
          <a:bodyPr wrap="none">
            <a:spAutoFit/>
          </a:bodyPr>
          <a:lstStyle/>
          <a:p>
            <a:pPr algn="ctr">
              <a:spcBef>
                <a:spcPct val="0"/>
              </a:spcBef>
            </a:pPr>
            <a:r>
              <a:rPr lang="en-US" altLang="zh-CN" b="1" dirty="0">
                <a:solidFill>
                  <a:srgbClr val="FF3300"/>
                </a:solidFill>
                <a:latin typeface="Times New Roman" panose="02020603050405020304" pitchFamily="18" charset="0"/>
                <a:ea typeface="仿宋_GB2312" pitchFamily="49" charset="-122"/>
              </a:rPr>
              <a:t>A</a:t>
            </a:r>
            <a:endParaRPr lang="en-US" altLang="zh-CN" b="1" dirty="0">
              <a:solidFill>
                <a:srgbClr val="FF3300"/>
              </a:solidFill>
              <a:latin typeface="Times New Roman" panose="02020603050405020304" pitchFamily="18" charset="0"/>
              <a:ea typeface="仿宋_GB2312" pitchFamily="49" charset="-122"/>
            </a:endParaRPr>
          </a:p>
        </p:txBody>
      </p:sp>
      <p:sp>
        <p:nvSpPr>
          <p:cNvPr id="108" name="矩形 107"/>
          <p:cNvSpPr/>
          <p:nvPr/>
        </p:nvSpPr>
        <p:spPr>
          <a:xfrm>
            <a:off x="4389881" y="3996445"/>
            <a:ext cx="351379" cy="369332"/>
          </a:xfrm>
          <a:prstGeom prst="rect">
            <a:avLst/>
          </a:prstGeom>
        </p:spPr>
        <p:txBody>
          <a:bodyPr wrap="none">
            <a:spAutoFit/>
          </a:bodyPr>
          <a:lstStyle/>
          <a:p>
            <a:pPr algn="ctr">
              <a:spcBef>
                <a:spcPct val="0"/>
              </a:spcBef>
            </a:pPr>
            <a:r>
              <a:rPr lang="en-US" altLang="zh-CN" b="1" dirty="0">
                <a:solidFill>
                  <a:srgbClr val="FF3300"/>
                </a:solidFill>
                <a:latin typeface="Times New Roman" panose="02020603050405020304" pitchFamily="18" charset="0"/>
                <a:ea typeface="仿宋_GB2312" pitchFamily="49" charset="-122"/>
              </a:rPr>
              <a:t>N</a:t>
            </a:r>
            <a:endParaRPr lang="en-US" altLang="zh-CN" b="1" dirty="0">
              <a:solidFill>
                <a:srgbClr val="FF3300"/>
              </a:solidFill>
              <a:latin typeface="Times New Roman" panose="02020603050405020304" pitchFamily="18" charset="0"/>
              <a:ea typeface="仿宋_GB2312" pitchFamily="49" charset="-122"/>
            </a:endParaRPr>
          </a:p>
        </p:txBody>
      </p:sp>
      <p:sp>
        <p:nvSpPr>
          <p:cNvPr id="109" name="Text Box 21" descr="绿色大理石"/>
          <p:cNvSpPr txBox="1">
            <a:spLocks noChangeArrowheads="1"/>
          </p:cNvSpPr>
          <p:nvPr/>
        </p:nvSpPr>
        <p:spPr bwMode="auto">
          <a:xfrm>
            <a:off x="5492187" y="3410643"/>
            <a:ext cx="3495841" cy="4001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000" dirty="0">
                <a:solidFill>
                  <a:srgbClr val="FF0000"/>
                </a:solidFill>
                <a:latin typeface="楷体_GB2312" pitchFamily="49" charset="-122"/>
              </a:rPr>
              <a:t>N</a:t>
            </a:r>
            <a:r>
              <a:rPr kumimoji="1" lang="zh-CN" altLang="en-US" sz="2000" dirty="0">
                <a:solidFill>
                  <a:srgbClr val="FF0000"/>
                </a:solidFill>
                <a:latin typeface="楷体_GB2312" pitchFamily="49" charset="-122"/>
              </a:rPr>
              <a:t>电路可以不止包括目标元件</a:t>
            </a:r>
            <a:endParaRPr kumimoji="1" lang="zh-CN" altLang="en-US" sz="2000" dirty="0">
              <a:solidFill>
                <a:srgbClr val="FF0000"/>
              </a:solidFill>
              <a:latin typeface="楷体_GB2312" pitchFamily="49" charset="-122"/>
            </a:endParaRPr>
          </a:p>
        </p:txBody>
      </p:sp>
      <p:sp>
        <p:nvSpPr>
          <p:cNvPr id="110" name="Text Box 21" descr="绿色大理石"/>
          <p:cNvSpPr txBox="1">
            <a:spLocks noChangeArrowheads="1"/>
          </p:cNvSpPr>
          <p:nvPr/>
        </p:nvSpPr>
        <p:spPr bwMode="auto">
          <a:xfrm>
            <a:off x="5671575" y="6356080"/>
            <a:ext cx="3495841" cy="400110"/>
          </a:xfrm>
          <a:prstGeom prst="rect">
            <a:avLst/>
          </a:prstGeom>
          <a:noFill/>
          <a:ln>
            <a:noFill/>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000" dirty="0">
                <a:latin typeface="楷体_GB2312" pitchFamily="49" charset="-122"/>
              </a:rPr>
              <a:t>思考：为什么这么选择</a:t>
            </a:r>
            <a:r>
              <a:rPr kumimoji="1" lang="en-US" altLang="zh-CN" sz="2000" dirty="0">
                <a:latin typeface="楷体_GB2312" pitchFamily="49" charset="-122"/>
              </a:rPr>
              <a:t>N</a:t>
            </a:r>
            <a:r>
              <a:rPr kumimoji="1" lang="zh-CN" altLang="en-US" sz="2000" dirty="0">
                <a:latin typeface="楷体_GB2312" pitchFamily="49" charset="-122"/>
              </a:rPr>
              <a:t>？</a:t>
            </a:r>
            <a:endParaRPr kumimoji="1" lang="zh-CN" altLang="en-US" sz="2000" dirty="0">
              <a:latin typeface="楷体_GB2312" pitchFamily="49"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974" name="Object 158"/>
          <p:cNvGraphicFramePr>
            <a:graphicFrameLocks noChangeAspect="1"/>
          </p:cNvGraphicFramePr>
          <p:nvPr/>
        </p:nvGraphicFramePr>
        <p:xfrm>
          <a:off x="1666717" y="4708662"/>
          <a:ext cx="1524000" cy="534988"/>
        </p:xfrm>
        <a:graphic>
          <a:graphicData uri="http://schemas.openxmlformats.org/presentationml/2006/ole">
            <mc:AlternateContent xmlns:mc="http://schemas.openxmlformats.org/markup-compatibility/2006">
              <mc:Choice xmlns:v="urn:schemas-microsoft-com:vml" Requires="v">
                <p:oleObj spid="_x0000_s39043" name="公式" r:id="rId1" imgW="635635" imgH="219710" progId="Equation.3">
                  <p:embed/>
                </p:oleObj>
              </mc:Choice>
              <mc:Fallback>
                <p:oleObj name="公式" r:id="rId1" imgW="635635" imgH="219710" progId="Equation.3">
                  <p:embed/>
                  <p:pic>
                    <p:nvPicPr>
                      <p:cNvPr id="0" name="Object 1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717" y="4708662"/>
                        <a:ext cx="1524000"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975" name="AutoShape 159"/>
          <p:cNvSpPr>
            <a:spLocks noChangeArrowheads="1"/>
          </p:cNvSpPr>
          <p:nvPr/>
        </p:nvSpPr>
        <p:spPr bwMode="auto">
          <a:xfrm>
            <a:off x="719614" y="4868206"/>
            <a:ext cx="649287" cy="215900"/>
          </a:xfrm>
          <a:prstGeom prst="rightArrow">
            <a:avLst>
              <a:gd name="adj1" fmla="val 50000"/>
              <a:gd name="adj2" fmla="val 75184"/>
            </a:avLst>
          </a:prstGeom>
          <a:solidFill>
            <a:srgbClr val="00CCFF"/>
          </a:solidFill>
          <a:ln w="952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aphicFrame>
        <p:nvGraphicFramePr>
          <p:cNvPr id="34976" name="Object 160"/>
          <p:cNvGraphicFramePr>
            <a:graphicFrameLocks noChangeAspect="1"/>
          </p:cNvGraphicFramePr>
          <p:nvPr/>
        </p:nvGraphicFramePr>
        <p:xfrm>
          <a:off x="632144" y="5677067"/>
          <a:ext cx="2663825" cy="501650"/>
        </p:xfrm>
        <a:graphic>
          <a:graphicData uri="http://schemas.openxmlformats.org/presentationml/2006/ole">
            <mc:AlternateContent xmlns:mc="http://schemas.openxmlformats.org/markup-compatibility/2006">
              <mc:Choice xmlns:v="urn:schemas-microsoft-com:vml" Requires="v">
                <p:oleObj spid="_x0000_s39044" name="公式" r:id="rId3" imgW="1193165" imgH="219710" progId="Equation.3">
                  <p:embed/>
                </p:oleObj>
              </mc:Choice>
              <mc:Fallback>
                <p:oleObj name="公式" r:id="rId3" imgW="1193165" imgH="219710" progId="Equation.3">
                  <p:embed/>
                  <p:pic>
                    <p:nvPicPr>
                      <p:cNvPr id="0" name="Object 1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144" y="5677067"/>
                        <a:ext cx="26638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239"/>
          <p:cNvGrpSpPr/>
          <p:nvPr/>
        </p:nvGrpSpPr>
        <p:grpSpPr bwMode="auto">
          <a:xfrm>
            <a:off x="4777106" y="3968916"/>
            <a:ext cx="4103687" cy="2736850"/>
            <a:chOff x="975" y="2160"/>
            <a:chExt cx="2585" cy="1724"/>
          </a:xfrm>
        </p:grpSpPr>
        <p:sp>
          <p:nvSpPr>
            <p:cNvPr id="90169" name="Oval 240"/>
            <p:cNvSpPr>
              <a:spLocks noChangeArrowheads="1"/>
            </p:cNvSpPr>
            <p:nvPr/>
          </p:nvSpPr>
          <p:spPr bwMode="auto">
            <a:xfrm>
              <a:off x="975" y="324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0170" name="Line 241"/>
            <p:cNvSpPr>
              <a:spLocks noChangeShapeType="1"/>
            </p:cNvSpPr>
            <p:nvPr/>
          </p:nvSpPr>
          <p:spPr bwMode="auto">
            <a:xfrm>
              <a:off x="2744" y="2614"/>
              <a:ext cx="544"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71" name="Text Box 242"/>
            <p:cNvSpPr txBox="1">
              <a:spLocks noChangeArrowheads="1"/>
            </p:cNvSpPr>
            <p:nvPr/>
          </p:nvSpPr>
          <p:spPr bwMode="auto">
            <a:xfrm>
              <a:off x="2064" y="3022"/>
              <a:ext cx="6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100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90172" name="Text Box 243"/>
            <p:cNvSpPr txBox="1">
              <a:spLocks noChangeArrowheads="1"/>
            </p:cNvSpPr>
            <p:nvPr/>
          </p:nvSpPr>
          <p:spPr bwMode="auto">
            <a:xfrm>
              <a:off x="1338" y="2205"/>
              <a:ext cx="5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50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90173" name="Line 244"/>
            <p:cNvSpPr>
              <a:spLocks noChangeShapeType="1"/>
            </p:cNvSpPr>
            <p:nvPr/>
          </p:nvSpPr>
          <p:spPr bwMode="auto">
            <a:xfrm>
              <a:off x="2653" y="2659"/>
              <a:ext cx="0" cy="384"/>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74" name="Text Box 245"/>
            <p:cNvSpPr txBox="1">
              <a:spLocks noChangeArrowheads="1"/>
            </p:cNvSpPr>
            <p:nvPr/>
          </p:nvSpPr>
          <p:spPr bwMode="auto">
            <a:xfrm>
              <a:off x="1247" y="3022"/>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0175" name="Text Box 246"/>
            <p:cNvSpPr txBox="1">
              <a:spLocks noChangeArrowheads="1"/>
            </p:cNvSpPr>
            <p:nvPr/>
          </p:nvSpPr>
          <p:spPr bwMode="auto">
            <a:xfrm>
              <a:off x="1202" y="3521"/>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0176" name="Text Box 247"/>
            <p:cNvSpPr txBox="1">
              <a:spLocks noChangeArrowheads="1"/>
            </p:cNvSpPr>
            <p:nvPr/>
          </p:nvSpPr>
          <p:spPr bwMode="auto">
            <a:xfrm>
              <a:off x="1338" y="3249"/>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40V</a:t>
              </a:r>
              <a:endParaRPr kumimoji="1" lang="en-US" altLang="zh-CN" sz="2800" b="0">
                <a:solidFill>
                  <a:srgbClr val="FFFFFF"/>
                </a:solidFill>
                <a:ea typeface="宋体" panose="02010600030101010101" pitchFamily="2" charset="-122"/>
              </a:endParaRPr>
            </a:p>
          </p:txBody>
        </p:sp>
        <p:sp>
          <p:nvSpPr>
            <p:cNvPr id="90177" name="Text Box 248"/>
            <p:cNvSpPr txBox="1">
              <a:spLocks noChangeArrowheads="1"/>
            </p:cNvSpPr>
            <p:nvPr/>
          </p:nvSpPr>
          <p:spPr bwMode="auto">
            <a:xfrm>
              <a:off x="2789" y="2659"/>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1</a:t>
              </a:r>
              <a:endParaRPr kumimoji="1" lang="en-US" altLang="zh-CN" sz="2800" b="0">
                <a:solidFill>
                  <a:srgbClr val="FFFFFF"/>
                </a:solidFill>
                <a:ea typeface="宋体" panose="02010600030101010101" pitchFamily="2" charset="-122"/>
              </a:endParaRPr>
            </a:p>
          </p:txBody>
        </p:sp>
        <p:sp>
          <p:nvSpPr>
            <p:cNvPr id="90178" name="Text Box 249"/>
            <p:cNvSpPr txBox="1">
              <a:spLocks noChangeArrowheads="1"/>
            </p:cNvSpPr>
            <p:nvPr/>
          </p:nvSpPr>
          <p:spPr bwMode="auto">
            <a:xfrm>
              <a:off x="1156" y="2750"/>
              <a:ext cx="5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50</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0179" name="Rectangle 250"/>
            <p:cNvSpPr>
              <a:spLocks noChangeArrowheads="1"/>
            </p:cNvSpPr>
            <p:nvPr/>
          </p:nvSpPr>
          <p:spPr bwMode="auto">
            <a:xfrm>
              <a:off x="1156" y="2614"/>
              <a:ext cx="1588" cy="1225"/>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0180" name="Rectangle 251"/>
            <p:cNvSpPr>
              <a:spLocks noChangeArrowheads="1"/>
            </p:cNvSpPr>
            <p:nvPr/>
          </p:nvSpPr>
          <p:spPr bwMode="auto">
            <a:xfrm>
              <a:off x="1075" y="275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0181" name="Rectangle 252"/>
            <p:cNvSpPr>
              <a:spLocks noChangeArrowheads="1"/>
            </p:cNvSpPr>
            <p:nvPr/>
          </p:nvSpPr>
          <p:spPr bwMode="auto">
            <a:xfrm>
              <a:off x="2699" y="306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0182" name="Rectangle 253"/>
            <p:cNvSpPr>
              <a:spLocks noChangeArrowheads="1"/>
            </p:cNvSpPr>
            <p:nvPr/>
          </p:nvSpPr>
          <p:spPr bwMode="auto">
            <a:xfrm>
              <a:off x="1474" y="2523"/>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0183" name="AutoShape 254"/>
            <p:cNvSpPr>
              <a:spLocks noChangeArrowheads="1"/>
            </p:cNvSpPr>
            <p:nvPr/>
          </p:nvSpPr>
          <p:spPr bwMode="auto">
            <a:xfrm>
              <a:off x="2064" y="2431"/>
              <a:ext cx="430" cy="364"/>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0184" name="Line 255"/>
            <p:cNvSpPr>
              <a:spLocks noChangeShapeType="1"/>
            </p:cNvSpPr>
            <p:nvPr/>
          </p:nvSpPr>
          <p:spPr bwMode="auto">
            <a:xfrm>
              <a:off x="2744" y="3838"/>
              <a:ext cx="544"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85" name="Oval 256"/>
            <p:cNvSpPr>
              <a:spLocks noChangeArrowheads="1"/>
            </p:cNvSpPr>
            <p:nvPr/>
          </p:nvSpPr>
          <p:spPr bwMode="auto">
            <a:xfrm>
              <a:off x="3288" y="3793"/>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0186" name="Oval 257"/>
            <p:cNvSpPr>
              <a:spLocks noChangeArrowheads="1"/>
            </p:cNvSpPr>
            <p:nvPr/>
          </p:nvSpPr>
          <p:spPr bwMode="auto">
            <a:xfrm>
              <a:off x="3288" y="256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0187" name="Text Box 258"/>
            <p:cNvSpPr txBox="1">
              <a:spLocks noChangeArrowheads="1"/>
            </p:cNvSpPr>
            <p:nvPr/>
          </p:nvSpPr>
          <p:spPr bwMode="auto">
            <a:xfrm>
              <a:off x="1973" y="2160"/>
              <a:ext cx="7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200</a:t>
              </a:r>
              <a:r>
                <a:rPr lang="en-US" altLang="zh-CN" sz="2800" b="0" i="1">
                  <a:solidFill>
                    <a:srgbClr val="FFFFFF"/>
                  </a:solidFill>
                  <a:ea typeface="宋体" panose="02010600030101010101" pitchFamily="2" charset="-122"/>
                </a:rPr>
                <a:t>I</a:t>
              </a:r>
              <a:r>
                <a:rPr lang="en-US" altLang="zh-CN" sz="2800" b="0" baseline="-25000">
                  <a:solidFill>
                    <a:srgbClr val="FFFFFF"/>
                  </a:solidFill>
                  <a:ea typeface="宋体" panose="02010600030101010101" pitchFamily="2" charset="-122"/>
                </a:rPr>
                <a:t>1</a:t>
              </a:r>
              <a:endParaRPr lang="en-US" altLang="zh-CN" sz="2800" b="0">
                <a:latin typeface="Arial" panose="020B0604020202020204" pitchFamily="34" charset="0"/>
                <a:ea typeface="仿宋_GB2312" pitchFamily="49" charset="-122"/>
              </a:endParaRPr>
            </a:p>
          </p:txBody>
        </p:sp>
        <p:sp>
          <p:nvSpPr>
            <p:cNvPr id="90188" name="Text Box 259"/>
            <p:cNvSpPr txBox="1">
              <a:spLocks noChangeArrowheads="1"/>
            </p:cNvSpPr>
            <p:nvPr/>
          </p:nvSpPr>
          <p:spPr bwMode="auto">
            <a:xfrm>
              <a:off x="3198" y="2659"/>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0189" name="Text Box 260"/>
            <p:cNvSpPr txBox="1">
              <a:spLocks noChangeArrowheads="1"/>
            </p:cNvSpPr>
            <p:nvPr/>
          </p:nvSpPr>
          <p:spPr bwMode="auto">
            <a:xfrm>
              <a:off x="3152" y="343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0190" name="Text Box 261"/>
            <p:cNvSpPr txBox="1">
              <a:spLocks noChangeArrowheads="1"/>
            </p:cNvSpPr>
            <p:nvPr/>
          </p:nvSpPr>
          <p:spPr bwMode="auto">
            <a:xfrm>
              <a:off x="3107" y="3067"/>
              <a:ext cx="4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宋体" panose="02010600030101010101" pitchFamily="2" charset="-122"/>
                </a:rPr>
                <a:t>U</a:t>
              </a:r>
              <a:r>
                <a:rPr lang="en-US" altLang="zh-CN" sz="2800" b="0" baseline="-25000">
                  <a:solidFill>
                    <a:srgbClr val="FFFFFF"/>
                  </a:solidFill>
                  <a:ea typeface="宋体" panose="02010600030101010101" pitchFamily="2" charset="-122"/>
                </a:rPr>
                <a:t>oc</a:t>
              </a:r>
              <a:endParaRPr lang="en-US" altLang="zh-CN" sz="2800" b="0">
                <a:latin typeface="Arial" panose="020B0604020202020204" pitchFamily="34" charset="0"/>
                <a:ea typeface="仿宋_GB2312" pitchFamily="49" charset="-122"/>
              </a:endParaRPr>
            </a:p>
          </p:txBody>
        </p:sp>
        <p:sp>
          <p:nvSpPr>
            <p:cNvPr id="90191" name="Text Box 262"/>
            <p:cNvSpPr txBox="1">
              <a:spLocks noChangeArrowheads="1"/>
            </p:cNvSpPr>
            <p:nvPr/>
          </p:nvSpPr>
          <p:spPr bwMode="auto">
            <a:xfrm>
              <a:off x="2517" y="2296"/>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0192" name="Text Box 263"/>
            <p:cNvSpPr txBox="1">
              <a:spLocks noChangeArrowheads="1"/>
            </p:cNvSpPr>
            <p:nvPr/>
          </p:nvSpPr>
          <p:spPr bwMode="auto">
            <a:xfrm>
              <a:off x="1882" y="2332"/>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grpSp>
      <p:graphicFrame>
        <p:nvGraphicFramePr>
          <p:cNvPr id="34973" name="Object 157"/>
          <p:cNvGraphicFramePr>
            <a:graphicFrameLocks noChangeAspect="1"/>
          </p:cNvGraphicFramePr>
          <p:nvPr/>
        </p:nvGraphicFramePr>
        <p:xfrm>
          <a:off x="448310" y="3941747"/>
          <a:ext cx="4032250" cy="522288"/>
        </p:xfrm>
        <a:graphic>
          <a:graphicData uri="http://schemas.openxmlformats.org/presentationml/2006/ole">
            <mc:AlternateContent xmlns:mc="http://schemas.openxmlformats.org/markup-compatibility/2006">
              <mc:Choice xmlns:v="urn:schemas-microsoft-com:vml" Requires="v">
                <p:oleObj spid="_x0000_s39045" name="公式" r:id="rId5" imgW="1739900" imgH="219710" progId="Equation.3">
                  <p:embed/>
                </p:oleObj>
              </mc:Choice>
              <mc:Fallback>
                <p:oleObj name="公式" r:id="rId5" imgW="1739900" imgH="219710" progId="Equation.3">
                  <p:embed/>
                  <p:pic>
                    <p:nvPicPr>
                      <p:cNvPr id="0" name="Object 1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310" y="3941747"/>
                        <a:ext cx="403225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Text Box 4"/>
          <p:cNvSpPr txBox="1">
            <a:spLocks noChangeArrowheads="1"/>
          </p:cNvSpPr>
          <p:nvPr/>
        </p:nvSpPr>
        <p:spPr bwMode="auto">
          <a:xfrm>
            <a:off x="-1" y="0"/>
            <a:ext cx="5930897"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77" name="Text Box 74"/>
          <p:cNvSpPr txBox="1">
            <a:spLocks noChangeArrowheads="1"/>
          </p:cNvSpPr>
          <p:nvPr/>
        </p:nvSpPr>
        <p:spPr bwMode="auto">
          <a:xfrm>
            <a:off x="448310" y="1223908"/>
            <a:ext cx="647700" cy="519112"/>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rgbClr val="FFFFFF"/>
                </a:solidFill>
                <a:ea typeface="宋体" panose="02010600030101010101" pitchFamily="2" charset="-122"/>
              </a:rPr>
              <a:t>解</a:t>
            </a:r>
            <a:endParaRPr kumimoji="1" lang="zh-CN" altLang="en-US" sz="2800" dirty="0">
              <a:solidFill>
                <a:srgbClr val="FFFFFF"/>
              </a:solidFill>
              <a:ea typeface="宋体" panose="02010600030101010101" pitchFamily="2" charset="-122"/>
            </a:endParaRPr>
          </a:p>
        </p:txBody>
      </p:sp>
      <p:sp>
        <p:nvSpPr>
          <p:cNvPr id="78" name="Text Box 75"/>
          <p:cNvSpPr txBox="1">
            <a:spLocks noChangeArrowheads="1"/>
          </p:cNvSpPr>
          <p:nvPr/>
        </p:nvSpPr>
        <p:spPr bwMode="auto">
          <a:xfrm>
            <a:off x="1044258" y="2027182"/>
            <a:ext cx="331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kumimoji="1" lang="zh-CN" altLang="en-US" dirty="0">
                <a:latin typeface="楷体_GB2312" pitchFamily="49" charset="-122"/>
              </a:rPr>
              <a:t>求开路电压</a:t>
            </a:r>
            <a:r>
              <a:rPr kumimoji="1" lang="en-US" altLang="zh-CN" b="0" i="1" dirty="0" err="1"/>
              <a:t>U</a:t>
            </a:r>
            <a:r>
              <a:rPr kumimoji="1" lang="en-US" altLang="zh-CN" b="0" baseline="-25000" dirty="0" err="1"/>
              <a:t>oc</a:t>
            </a:r>
            <a:endParaRPr kumimoji="1" lang="en-US" altLang="zh-CN" b="0" baseline="-25000" dirty="0"/>
          </a:p>
        </p:txBody>
      </p:sp>
      <p:grpSp>
        <p:nvGrpSpPr>
          <p:cNvPr id="79" name="Group 149"/>
          <p:cNvGrpSpPr/>
          <p:nvPr/>
        </p:nvGrpSpPr>
        <p:grpSpPr bwMode="auto">
          <a:xfrm>
            <a:off x="5137468" y="921844"/>
            <a:ext cx="3168650" cy="2952750"/>
            <a:chOff x="657" y="2251"/>
            <a:chExt cx="1996" cy="1860"/>
          </a:xfrm>
        </p:grpSpPr>
        <p:sp>
          <p:nvSpPr>
            <p:cNvPr id="80" name="Oval 122"/>
            <p:cNvSpPr>
              <a:spLocks noChangeArrowheads="1"/>
            </p:cNvSpPr>
            <p:nvPr/>
          </p:nvSpPr>
          <p:spPr bwMode="auto">
            <a:xfrm>
              <a:off x="657" y="347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1" name="Line 123"/>
            <p:cNvSpPr>
              <a:spLocks noChangeShapeType="1"/>
            </p:cNvSpPr>
            <p:nvPr/>
          </p:nvSpPr>
          <p:spPr bwMode="auto">
            <a:xfrm>
              <a:off x="2017" y="2840"/>
              <a:ext cx="544"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Text Box 124"/>
            <p:cNvSpPr txBox="1">
              <a:spLocks noChangeArrowheads="1"/>
            </p:cNvSpPr>
            <p:nvPr/>
          </p:nvSpPr>
          <p:spPr bwMode="auto">
            <a:xfrm>
              <a:off x="1383" y="3249"/>
              <a:ext cx="6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100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83" name="Text Box 125"/>
            <p:cNvSpPr txBox="1">
              <a:spLocks noChangeArrowheads="1"/>
            </p:cNvSpPr>
            <p:nvPr/>
          </p:nvSpPr>
          <p:spPr bwMode="auto">
            <a:xfrm>
              <a:off x="1292" y="2886"/>
              <a:ext cx="5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50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84" name="Line 126"/>
            <p:cNvSpPr>
              <a:spLocks noChangeShapeType="1"/>
            </p:cNvSpPr>
            <p:nvPr/>
          </p:nvSpPr>
          <p:spPr bwMode="auto">
            <a:xfrm>
              <a:off x="2154" y="2932"/>
              <a:ext cx="0" cy="384"/>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Text Box 127"/>
            <p:cNvSpPr txBox="1">
              <a:spLocks noChangeArrowheads="1"/>
            </p:cNvSpPr>
            <p:nvPr/>
          </p:nvSpPr>
          <p:spPr bwMode="auto">
            <a:xfrm>
              <a:off x="929" y="3249"/>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6" name="Text Box 128"/>
            <p:cNvSpPr txBox="1">
              <a:spLocks noChangeArrowheads="1"/>
            </p:cNvSpPr>
            <p:nvPr/>
          </p:nvSpPr>
          <p:spPr bwMode="auto">
            <a:xfrm>
              <a:off x="884" y="374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7" name="Text Box 129"/>
            <p:cNvSpPr txBox="1">
              <a:spLocks noChangeArrowheads="1"/>
            </p:cNvSpPr>
            <p:nvPr/>
          </p:nvSpPr>
          <p:spPr bwMode="auto">
            <a:xfrm>
              <a:off x="1020" y="3476"/>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40V</a:t>
              </a:r>
              <a:endParaRPr kumimoji="1" lang="en-US" altLang="zh-CN" sz="2800" b="0">
                <a:solidFill>
                  <a:srgbClr val="FFFFFF"/>
                </a:solidFill>
                <a:ea typeface="宋体" panose="02010600030101010101" pitchFamily="2" charset="-122"/>
              </a:endParaRPr>
            </a:p>
          </p:txBody>
        </p:sp>
        <p:sp>
          <p:nvSpPr>
            <p:cNvPr id="88" name="Text Box 131"/>
            <p:cNvSpPr txBox="1">
              <a:spLocks noChangeArrowheads="1"/>
            </p:cNvSpPr>
            <p:nvPr/>
          </p:nvSpPr>
          <p:spPr bwMode="auto">
            <a:xfrm>
              <a:off x="2154" y="2932"/>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rgbClr val="FFFFFF"/>
                  </a:solidFill>
                  <a:ea typeface="宋体" panose="02010600030101010101" pitchFamily="2" charset="-122"/>
                </a:rPr>
                <a:t>I</a:t>
              </a:r>
              <a:r>
                <a:rPr kumimoji="1" lang="en-US" altLang="zh-CN" sz="2800" b="0" baseline="-25000" dirty="0">
                  <a:solidFill>
                    <a:srgbClr val="FFFFFF"/>
                  </a:solidFill>
                  <a:ea typeface="宋体" panose="02010600030101010101" pitchFamily="2" charset="-122"/>
                </a:rPr>
                <a:t>1</a:t>
              </a:r>
              <a:endParaRPr kumimoji="1" lang="en-US" altLang="zh-CN" sz="2800" b="0" dirty="0">
                <a:solidFill>
                  <a:srgbClr val="FFFFFF"/>
                </a:solidFill>
                <a:ea typeface="宋体" panose="02010600030101010101" pitchFamily="2" charset="-122"/>
              </a:endParaRPr>
            </a:p>
          </p:txBody>
        </p:sp>
        <p:sp>
          <p:nvSpPr>
            <p:cNvPr id="89" name="Line 132"/>
            <p:cNvSpPr>
              <a:spLocks noChangeShapeType="1"/>
            </p:cNvSpPr>
            <p:nvPr/>
          </p:nvSpPr>
          <p:spPr bwMode="auto">
            <a:xfrm>
              <a:off x="838" y="2433"/>
              <a:ext cx="0" cy="408"/>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0" name="Line 133"/>
            <p:cNvSpPr>
              <a:spLocks noChangeShapeType="1"/>
            </p:cNvSpPr>
            <p:nvPr/>
          </p:nvSpPr>
          <p:spPr bwMode="auto">
            <a:xfrm>
              <a:off x="2018" y="2433"/>
              <a:ext cx="0" cy="408"/>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 name="Text Box 134"/>
            <p:cNvSpPr txBox="1">
              <a:spLocks noChangeArrowheads="1"/>
            </p:cNvSpPr>
            <p:nvPr/>
          </p:nvSpPr>
          <p:spPr bwMode="auto">
            <a:xfrm>
              <a:off x="999" y="2423"/>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4</a:t>
              </a:r>
              <a:r>
                <a:rPr lang="en-US" altLang="zh-CN" sz="2800" b="0" i="1">
                  <a:solidFill>
                    <a:srgbClr val="FFFFFF"/>
                  </a:solidFill>
                  <a:ea typeface="宋体" panose="02010600030101010101" pitchFamily="2" charset="-122"/>
                </a:rPr>
                <a:t>I</a:t>
              </a:r>
              <a:r>
                <a:rPr lang="en-US" altLang="zh-CN" sz="2800" b="0" baseline="-25000">
                  <a:solidFill>
                    <a:srgbClr val="FFFFFF"/>
                  </a:solidFill>
                  <a:ea typeface="宋体" panose="02010600030101010101" pitchFamily="2" charset="-122"/>
                </a:rPr>
                <a:t>1</a:t>
              </a:r>
              <a:endParaRPr lang="en-US" altLang="zh-CN" sz="2800" b="0">
                <a:latin typeface="Arial" panose="020B0604020202020204" pitchFamily="34" charset="0"/>
                <a:ea typeface="仿宋_GB2312" pitchFamily="49" charset="-122"/>
              </a:endParaRPr>
            </a:p>
          </p:txBody>
        </p:sp>
        <p:sp>
          <p:nvSpPr>
            <p:cNvPr id="92" name="Line 135"/>
            <p:cNvSpPr>
              <a:spLocks noChangeShapeType="1"/>
            </p:cNvSpPr>
            <p:nvPr/>
          </p:nvSpPr>
          <p:spPr bwMode="auto">
            <a:xfrm>
              <a:off x="838" y="2433"/>
              <a:ext cx="1180"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Text Box 136"/>
            <p:cNvSpPr txBox="1">
              <a:spLocks noChangeArrowheads="1"/>
            </p:cNvSpPr>
            <p:nvPr/>
          </p:nvSpPr>
          <p:spPr bwMode="auto">
            <a:xfrm>
              <a:off x="838" y="2977"/>
              <a:ext cx="5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50</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4" name="Rectangle 137"/>
            <p:cNvSpPr>
              <a:spLocks noChangeArrowheads="1"/>
            </p:cNvSpPr>
            <p:nvPr/>
          </p:nvSpPr>
          <p:spPr bwMode="auto">
            <a:xfrm>
              <a:off x="838" y="2841"/>
              <a:ext cx="1179" cy="1225"/>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95" name="Rectangle 138"/>
            <p:cNvSpPr>
              <a:spLocks noChangeArrowheads="1"/>
            </p:cNvSpPr>
            <p:nvPr/>
          </p:nvSpPr>
          <p:spPr bwMode="auto">
            <a:xfrm>
              <a:off x="757" y="297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6" name="Rectangle 139"/>
            <p:cNvSpPr>
              <a:spLocks noChangeArrowheads="1"/>
            </p:cNvSpPr>
            <p:nvPr/>
          </p:nvSpPr>
          <p:spPr bwMode="auto">
            <a:xfrm>
              <a:off x="1972" y="329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7" name="Rectangle 140"/>
            <p:cNvSpPr>
              <a:spLocks noChangeArrowheads="1"/>
            </p:cNvSpPr>
            <p:nvPr/>
          </p:nvSpPr>
          <p:spPr bwMode="auto">
            <a:xfrm>
              <a:off x="1383" y="279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8" name="Line 142"/>
            <p:cNvSpPr>
              <a:spLocks noChangeShapeType="1"/>
            </p:cNvSpPr>
            <p:nvPr/>
          </p:nvSpPr>
          <p:spPr bwMode="auto">
            <a:xfrm>
              <a:off x="2017" y="4065"/>
              <a:ext cx="544"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Oval 143"/>
            <p:cNvSpPr>
              <a:spLocks noChangeArrowheads="1"/>
            </p:cNvSpPr>
            <p:nvPr/>
          </p:nvSpPr>
          <p:spPr bwMode="auto">
            <a:xfrm>
              <a:off x="2562" y="4020"/>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0" name="Oval 144"/>
            <p:cNvSpPr>
              <a:spLocks noChangeArrowheads="1"/>
            </p:cNvSpPr>
            <p:nvPr/>
          </p:nvSpPr>
          <p:spPr bwMode="auto">
            <a:xfrm>
              <a:off x="2562" y="2795"/>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1" name="Line 130"/>
            <p:cNvSpPr>
              <a:spLocks noChangeShapeType="1"/>
            </p:cNvSpPr>
            <p:nvPr/>
          </p:nvSpPr>
          <p:spPr bwMode="auto">
            <a:xfrm flipH="1" flipV="1">
              <a:off x="975" y="2432"/>
              <a:ext cx="408"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AutoShape 141"/>
            <p:cNvSpPr>
              <a:spLocks noChangeArrowheads="1"/>
            </p:cNvSpPr>
            <p:nvPr/>
          </p:nvSpPr>
          <p:spPr bwMode="auto">
            <a:xfrm rot="5400000">
              <a:off x="1360" y="2228"/>
              <a:ext cx="363" cy="409"/>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103" name="矩形 102"/>
          <p:cNvSpPr/>
          <p:nvPr/>
        </p:nvSpPr>
        <p:spPr>
          <a:xfrm>
            <a:off x="5296217" y="873139"/>
            <a:ext cx="2083747" cy="1186942"/>
          </a:xfrm>
          <a:prstGeom prst="rect">
            <a:avLst/>
          </a:prstGeom>
          <a:noFill/>
          <a:ln w="190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 Box 75"/>
          <p:cNvSpPr txBox="1">
            <a:spLocks noChangeArrowheads="1"/>
          </p:cNvSpPr>
          <p:nvPr/>
        </p:nvSpPr>
        <p:spPr bwMode="auto">
          <a:xfrm>
            <a:off x="7363935" y="510615"/>
            <a:ext cx="18716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spcBef>
                <a:spcPct val="50000"/>
              </a:spcBef>
            </a:pPr>
            <a:r>
              <a:rPr kumimoji="1" lang="zh-CN" altLang="en-US" b="0" baseline="-25000" dirty="0"/>
              <a:t>转换为受控电压源</a:t>
            </a:r>
            <a:endParaRPr kumimoji="1" lang="en-US" altLang="zh-CN" b="0" baseline="-25000" dirty="0"/>
          </a:p>
        </p:txBody>
      </p:sp>
      <p:sp>
        <p:nvSpPr>
          <p:cNvPr id="105" name="Text Box 75"/>
          <p:cNvSpPr txBox="1">
            <a:spLocks noChangeArrowheads="1"/>
          </p:cNvSpPr>
          <p:nvPr/>
        </p:nvSpPr>
        <p:spPr bwMode="auto">
          <a:xfrm>
            <a:off x="385286" y="3104399"/>
            <a:ext cx="1871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spcBef>
                <a:spcPct val="50000"/>
              </a:spcBef>
            </a:pPr>
            <a:r>
              <a:rPr kumimoji="1" lang="en-US" altLang="zh-CN" sz="3600" baseline="-25000" dirty="0"/>
              <a:t>KVL:</a:t>
            </a:r>
            <a:endParaRPr kumimoji="1" lang="en-US" altLang="zh-CN" sz="3600" baseline="-250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 Box 4"/>
          <p:cNvSpPr txBox="1">
            <a:spLocks noChangeArrowheads="1"/>
          </p:cNvSpPr>
          <p:nvPr/>
        </p:nvSpPr>
        <p:spPr bwMode="auto">
          <a:xfrm>
            <a:off x="0" y="0"/>
            <a:ext cx="595630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92" name="Text Box 161"/>
          <p:cNvSpPr txBox="1">
            <a:spLocks noChangeArrowheads="1"/>
          </p:cNvSpPr>
          <p:nvPr/>
        </p:nvSpPr>
        <p:spPr bwMode="auto">
          <a:xfrm>
            <a:off x="331314" y="1274405"/>
            <a:ext cx="3276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startAt="2"/>
            </a:pPr>
            <a:r>
              <a:rPr kumimoji="1" lang="zh-CN" altLang="en-US" dirty="0">
                <a:latin typeface="楷体_GB2312" pitchFamily="49" charset="-122"/>
              </a:rPr>
              <a:t>求等效电阻</a:t>
            </a:r>
            <a:r>
              <a:rPr kumimoji="1" lang="en-US" altLang="zh-CN" b="0" i="1" dirty="0">
                <a:solidFill>
                  <a:srgbClr val="FFFFFF"/>
                </a:solidFill>
                <a:ea typeface="宋体" panose="02010600030101010101" pitchFamily="2" charset="-122"/>
              </a:rPr>
              <a:t>R</a:t>
            </a:r>
            <a:r>
              <a:rPr kumimoji="1" lang="en-US" altLang="zh-CN" b="0" baseline="-25000" dirty="0">
                <a:solidFill>
                  <a:srgbClr val="FFFFFF"/>
                </a:solidFill>
                <a:ea typeface="宋体" panose="02010600030101010101" pitchFamily="2" charset="-122"/>
              </a:rPr>
              <a:t>eq</a:t>
            </a:r>
            <a:endParaRPr kumimoji="1" lang="en-US" altLang="zh-CN" b="0" baseline="-25000" dirty="0">
              <a:solidFill>
                <a:srgbClr val="FFFFFF"/>
              </a:solidFill>
              <a:ea typeface="宋体" panose="02010600030101010101" pitchFamily="2" charset="-122"/>
            </a:endParaRPr>
          </a:p>
        </p:txBody>
      </p:sp>
      <p:sp>
        <p:nvSpPr>
          <p:cNvPr id="93" name="Text Box 162"/>
          <p:cNvSpPr txBox="1">
            <a:spLocks noChangeArrowheads="1"/>
          </p:cNvSpPr>
          <p:nvPr/>
        </p:nvSpPr>
        <p:spPr bwMode="auto">
          <a:xfrm>
            <a:off x="319406" y="2059130"/>
            <a:ext cx="4464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dirty="0"/>
              <a:t>用开路电压、短路电流法</a:t>
            </a:r>
            <a:endParaRPr lang="zh-CN" altLang="en-US" dirty="0">
              <a:latin typeface="Arial" panose="020B0604020202020204" pitchFamily="34" charset="0"/>
            </a:endParaRPr>
          </a:p>
        </p:txBody>
      </p:sp>
      <p:sp>
        <p:nvSpPr>
          <p:cNvPr id="94" name="AutoShape 169"/>
          <p:cNvSpPr>
            <a:spLocks noChangeArrowheads="1"/>
          </p:cNvSpPr>
          <p:nvPr/>
        </p:nvSpPr>
        <p:spPr bwMode="auto">
          <a:xfrm>
            <a:off x="6919120" y="3616431"/>
            <a:ext cx="215900" cy="504825"/>
          </a:xfrm>
          <a:prstGeom prst="downArrow">
            <a:avLst>
              <a:gd name="adj1" fmla="val 50000"/>
              <a:gd name="adj2" fmla="val 58456"/>
            </a:avLst>
          </a:prstGeom>
          <a:solidFill>
            <a:srgbClr val="00CCFF"/>
          </a:solidFill>
          <a:ln w="9525">
            <a:solidFill>
              <a:srgbClr val="00CCFF"/>
            </a:solidFill>
            <a:miter lim="800000"/>
          </a:ln>
        </p:spPr>
        <p:txBody>
          <a:bodyPr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mc:AlternateContent xmlns:mc="http://schemas.openxmlformats.org/markup-compatibility/2006">
        <mc:Choice xmlns:a14="http://schemas.microsoft.com/office/drawing/2010/main" Requires="a14">
          <p:sp>
            <p:nvSpPr>
              <p:cNvPr id="95" name="Object 199"/>
              <p:cNvSpPr txBox="1"/>
              <p:nvPr/>
            </p:nvSpPr>
            <p:spPr bwMode="auto">
              <a:xfrm>
                <a:off x="531813" y="3151188"/>
                <a:ext cx="3525620" cy="557212"/>
              </a:xfrm>
              <a:prstGeom prst="rect">
                <a:avLst/>
              </a:prstGeom>
              <a:noFill/>
              <a:ln>
                <a:noFill/>
              </a:ln>
              <a:effectLst/>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800" i="1" smtClean="0">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𝐼</m:t>
                          </m:r>
                        </m:e>
                        <m:sub>
                          <m:r>
                            <m:rPr>
                              <m:nor/>
                            </m:rPr>
                            <a:rPr lang="zh-CN" altLang="en-US" sz="2800" i="0">
                              <a:solidFill>
                                <a:schemeClr val="tx1"/>
                              </a:solidFill>
                              <a:latin typeface="Cambria Math" panose="02040503050406030204" pitchFamily="18" charset="0"/>
                            </a:rPr>
                            <m:t>sc</m:t>
                          </m:r>
                        </m:sub>
                      </m:sSub>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40</m:t>
                      </m:r>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100</m:t>
                      </m:r>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0</m:t>
                      </m:r>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4</m:t>
                      </m:r>
                      <m:r>
                        <m:rPr>
                          <m:sty m:val="p"/>
                        </m:rPr>
                        <a:rPr lang="zh-CN" altLang="en-US" sz="2800" i="0">
                          <a:solidFill>
                            <a:schemeClr val="tx1"/>
                          </a:solidFill>
                          <a:latin typeface="Cambria Math" panose="02040503050406030204" pitchFamily="18" charset="0"/>
                        </a:rPr>
                        <m:t>A</m:t>
                      </m:r>
                    </m:oMath>
                  </m:oMathPara>
                </a14:m>
                <a:endParaRPr lang="zh-CN" altLang="en-US" sz="2400" dirty="0">
                  <a:solidFill>
                    <a:schemeClr val="tx1"/>
                  </a:solidFill>
                </a:endParaRPr>
              </a:p>
            </p:txBody>
          </p:sp>
        </mc:Choice>
        <mc:Fallback>
          <p:sp>
            <p:nvSpPr>
              <p:cNvPr id="95" name="Object 199"/>
              <p:cNvSpPr txBox="1">
                <a:spLocks noRot="1" noChangeAspect="1" noMove="1" noResize="1" noEditPoints="1" noAdjustHandles="1" noChangeArrowheads="1" noChangeShapeType="1" noTextEdit="1"/>
              </p:cNvSpPr>
              <p:nvPr/>
            </p:nvSpPr>
            <p:spPr bwMode="auto">
              <a:xfrm>
                <a:off x="531813" y="3151188"/>
                <a:ext cx="3525620" cy="557212"/>
              </a:xfrm>
              <a:prstGeom prst="rect">
                <a:avLst/>
              </a:prstGeom>
              <a:blipFill rotWithShape="1">
                <a:blip r:embed="rId1"/>
                <a:stretch>
                  <a:fillRect l="-9" t="-57" r="12"/>
                </a:stretch>
              </a:blipFill>
              <a:ln>
                <a:noFill/>
              </a:ln>
              <a:effectLst/>
            </p:spPr>
            <p:txBody>
              <a:bodyPr/>
              <a:lstStyle/>
              <a:p>
                <a:r>
                  <a:rPr lang="zh-CN" altLang="en-US">
                    <a:noFill/>
                  </a:rPr>
                  <a:t> </a:t>
                </a:r>
              </a:p>
            </p:txBody>
          </p:sp>
        </mc:Fallback>
      </mc:AlternateContent>
      <p:graphicFrame>
        <p:nvGraphicFramePr>
          <p:cNvPr id="96" name="Object 200"/>
          <p:cNvGraphicFramePr>
            <a:graphicFrameLocks noChangeAspect="1"/>
          </p:cNvGraphicFramePr>
          <p:nvPr/>
        </p:nvGraphicFramePr>
        <p:xfrm>
          <a:off x="591345" y="4432910"/>
          <a:ext cx="3911600" cy="1066800"/>
        </p:xfrm>
        <a:graphic>
          <a:graphicData uri="http://schemas.openxmlformats.org/presentationml/2006/ole">
            <mc:AlternateContent xmlns:mc="http://schemas.openxmlformats.org/markup-compatibility/2006">
              <mc:Choice xmlns:v="urn:schemas-microsoft-com:vml" Requires="v">
                <p:oleObj spid="_x0000_s39981" name="公式" r:id="rId2" imgW="1692275" imgH="457200" progId="Equation.3">
                  <p:embed/>
                </p:oleObj>
              </mc:Choice>
              <mc:Fallback>
                <p:oleObj name="公式" r:id="rId2" imgW="1692275" imgH="457200" progId="Equation.3">
                  <p:embed/>
                  <p:pic>
                    <p:nvPicPr>
                      <p:cNvPr id="0" name="Object 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5" y="4432910"/>
                        <a:ext cx="39116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7" name="Group 291"/>
          <p:cNvGrpSpPr/>
          <p:nvPr/>
        </p:nvGrpSpPr>
        <p:grpSpPr bwMode="auto">
          <a:xfrm>
            <a:off x="5479257" y="4361473"/>
            <a:ext cx="3455988" cy="2030412"/>
            <a:chOff x="1882" y="2478"/>
            <a:chExt cx="2177" cy="1279"/>
          </a:xfrm>
        </p:grpSpPr>
        <p:grpSp>
          <p:nvGrpSpPr>
            <p:cNvPr id="98" name="Group 292"/>
            <p:cNvGrpSpPr/>
            <p:nvPr/>
          </p:nvGrpSpPr>
          <p:grpSpPr bwMode="auto">
            <a:xfrm>
              <a:off x="3605" y="2795"/>
              <a:ext cx="454" cy="408"/>
              <a:chOff x="4014" y="3158"/>
              <a:chExt cx="454" cy="408"/>
            </a:xfrm>
          </p:grpSpPr>
          <p:sp>
            <p:nvSpPr>
              <p:cNvPr id="108" name="Line 293"/>
              <p:cNvSpPr>
                <a:spLocks noChangeShapeType="1"/>
              </p:cNvSpPr>
              <p:nvPr/>
            </p:nvSpPr>
            <p:spPr bwMode="auto">
              <a:xfrm>
                <a:off x="4014" y="3158"/>
                <a:ext cx="0" cy="40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 name="Text Box 294"/>
              <p:cNvSpPr txBox="1">
                <a:spLocks noChangeArrowheads="1"/>
              </p:cNvSpPr>
              <p:nvPr/>
            </p:nvSpPr>
            <p:spPr bwMode="auto">
              <a:xfrm>
                <a:off x="4014" y="3203"/>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rgbClr val="FFFFFF"/>
                    </a:solidFill>
                    <a:ea typeface="仿宋_GB2312" pitchFamily="49" charset="-122"/>
                  </a:rPr>
                  <a:t>I</a:t>
                </a:r>
                <a:r>
                  <a:rPr lang="en-US" altLang="zh-CN" sz="2800" b="0" baseline="-25000">
                    <a:solidFill>
                      <a:srgbClr val="FFFFFF"/>
                    </a:solidFill>
                    <a:ea typeface="仿宋_GB2312" pitchFamily="49" charset="-122"/>
                  </a:rPr>
                  <a:t>sc</a:t>
                </a:r>
                <a:endParaRPr lang="en-US" altLang="zh-CN" sz="2800" b="0" baseline="-25000">
                  <a:solidFill>
                    <a:srgbClr val="FFFFFF"/>
                  </a:solidFill>
                  <a:ea typeface="仿宋_GB2312" pitchFamily="49" charset="-122"/>
                </a:endParaRPr>
              </a:p>
            </p:txBody>
          </p:sp>
        </p:grpSp>
        <p:sp>
          <p:nvSpPr>
            <p:cNvPr id="99" name="Oval 295"/>
            <p:cNvSpPr>
              <a:spLocks noChangeArrowheads="1"/>
            </p:cNvSpPr>
            <p:nvPr/>
          </p:nvSpPr>
          <p:spPr bwMode="auto">
            <a:xfrm>
              <a:off x="1882" y="315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0" name="Text Box 296"/>
            <p:cNvSpPr txBox="1">
              <a:spLocks noChangeArrowheads="1"/>
            </p:cNvSpPr>
            <p:nvPr/>
          </p:nvSpPr>
          <p:spPr bwMode="auto">
            <a:xfrm>
              <a:off x="2653" y="2568"/>
              <a:ext cx="5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50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101" name="Text Box 297"/>
            <p:cNvSpPr txBox="1">
              <a:spLocks noChangeArrowheads="1"/>
            </p:cNvSpPr>
            <p:nvPr/>
          </p:nvSpPr>
          <p:spPr bwMode="auto">
            <a:xfrm>
              <a:off x="2154" y="2931"/>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02" name="Text Box 298"/>
            <p:cNvSpPr txBox="1">
              <a:spLocks noChangeArrowheads="1"/>
            </p:cNvSpPr>
            <p:nvPr/>
          </p:nvSpPr>
          <p:spPr bwMode="auto">
            <a:xfrm>
              <a:off x="2109" y="343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03" name="Text Box 299"/>
            <p:cNvSpPr txBox="1">
              <a:spLocks noChangeArrowheads="1"/>
            </p:cNvSpPr>
            <p:nvPr/>
          </p:nvSpPr>
          <p:spPr bwMode="auto">
            <a:xfrm>
              <a:off x="2245" y="3158"/>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40V</a:t>
              </a:r>
              <a:endParaRPr kumimoji="1" lang="en-US" altLang="zh-CN" sz="2800" b="0">
                <a:solidFill>
                  <a:srgbClr val="FFFFFF"/>
                </a:solidFill>
                <a:ea typeface="宋体" panose="02010600030101010101" pitchFamily="2" charset="-122"/>
              </a:endParaRPr>
            </a:p>
          </p:txBody>
        </p:sp>
        <p:sp>
          <p:nvSpPr>
            <p:cNvPr id="104" name="Text Box 300"/>
            <p:cNvSpPr txBox="1">
              <a:spLocks noChangeArrowheads="1"/>
            </p:cNvSpPr>
            <p:nvPr/>
          </p:nvSpPr>
          <p:spPr bwMode="auto">
            <a:xfrm>
              <a:off x="2063" y="2659"/>
              <a:ext cx="5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50</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105" name="Rectangle 301"/>
            <p:cNvSpPr>
              <a:spLocks noChangeArrowheads="1"/>
            </p:cNvSpPr>
            <p:nvPr/>
          </p:nvSpPr>
          <p:spPr bwMode="auto">
            <a:xfrm>
              <a:off x="2063" y="2523"/>
              <a:ext cx="1588" cy="1225"/>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6" name="Rectangle 302"/>
            <p:cNvSpPr>
              <a:spLocks noChangeArrowheads="1"/>
            </p:cNvSpPr>
            <p:nvPr/>
          </p:nvSpPr>
          <p:spPr bwMode="auto">
            <a:xfrm>
              <a:off x="1982" y="265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7" name="Rectangle 303"/>
            <p:cNvSpPr>
              <a:spLocks noChangeArrowheads="1"/>
            </p:cNvSpPr>
            <p:nvPr/>
          </p:nvSpPr>
          <p:spPr bwMode="auto">
            <a:xfrm>
              <a:off x="2744" y="247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111" name="Oval 240"/>
          <p:cNvSpPr>
            <a:spLocks noChangeArrowheads="1"/>
          </p:cNvSpPr>
          <p:nvPr/>
        </p:nvSpPr>
        <p:spPr bwMode="auto">
          <a:xfrm>
            <a:off x="4948556" y="2298807"/>
            <a:ext cx="576262" cy="5762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2" name="Line 241"/>
          <p:cNvSpPr>
            <a:spLocks noChangeShapeType="1"/>
          </p:cNvSpPr>
          <p:nvPr/>
        </p:nvSpPr>
        <p:spPr bwMode="auto">
          <a:xfrm>
            <a:off x="7756843" y="1290744"/>
            <a:ext cx="863600"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Text Box 242"/>
          <p:cNvSpPr txBox="1">
            <a:spLocks noChangeArrowheads="1"/>
          </p:cNvSpPr>
          <p:nvPr/>
        </p:nvSpPr>
        <p:spPr bwMode="auto">
          <a:xfrm>
            <a:off x="6677343" y="1938444"/>
            <a:ext cx="9921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100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114" name="Text Box 243"/>
          <p:cNvSpPr txBox="1">
            <a:spLocks noChangeArrowheads="1"/>
          </p:cNvSpPr>
          <p:nvPr/>
        </p:nvSpPr>
        <p:spPr bwMode="auto">
          <a:xfrm>
            <a:off x="5524818" y="641457"/>
            <a:ext cx="935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50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115" name="Line 244"/>
          <p:cNvSpPr>
            <a:spLocks noChangeShapeType="1"/>
          </p:cNvSpPr>
          <p:nvPr/>
        </p:nvSpPr>
        <p:spPr bwMode="auto">
          <a:xfrm>
            <a:off x="7612381" y="1362182"/>
            <a:ext cx="0" cy="60960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Text Box 245"/>
          <p:cNvSpPr txBox="1">
            <a:spLocks noChangeArrowheads="1"/>
          </p:cNvSpPr>
          <p:nvPr/>
        </p:nvSpPr>
        <p:spPr bwMode="auto">
          <a:xfrm>
            <a:off x="5380356" y="1938444"/>
            <a:ext cx="30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17" name="Text Box 246"/>
          <p:cNvSpPr txBox="1">
            <a:spLocks noChangeArrowheads="1"/>
          </p:cNvSpPr>
          <p:nvPr/>
        </p:nvSpPr>
        <p:spPr bwMode="auto">
          <a:xfrm>
            <a:off x="5308918" y="2730607"/>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18" name="Text Box 247"/>
          <p:cNvSpPr txBox="1">
            <a:spLocks noChangeArrowheads="1"/>
          </p:cNvSpPr>
          <p:nvPr/>
        </p:nvSpPr>
        <p:spPr bwMode="auto">
          <a:xfrm>
            <a:off x="5524818" y="2298807"/>
            <a:ext cx="936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40V</a:t>
            </a:r>
            <a:endParaRPr kumimoji="1" lang="en-US" altLang="zh-CN" sz="2800" b="0">
              <a:solidFill>
                <a:srgbClr val="FFFFFF"/>
              </a:solidFill>
              <a:ea typeface="宋体" panose="02010600030101010101" pitchFamily="2" charset="-122"/>
            </a:endParaRPr>
          </a:p>
        </p:txBody>
      </p:sp>
      <p:sp>
        <p:nvSpPr>
          <p:cNvPr id="119" name="Text Box 248"/>
          <p:cNvSpPr txBox="1">
            <a:spLocks noChangeArrowheads="1"/>
          </p:cNvSpPr>
          <p:nvPr/>
        </p:nvSpPr>
        <p:spPr bwMode="auto">
          <a:xfrm>
            <a:off x="7828281" y="1362182"/>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1</a:t>
            </a:r>
            <a:endParaRPr kumimoji="1" lang="en-US" altLang="zh-CN" sz="2800" b="0">
              <a:solidFill>
                <a:srgbClr val="FFFFFF"/>
              </a:solidFill>
              <a:ea typeface="宋体" panose="02010600030101010101" pitchFamily="2" charset="-122"/>
            </a:endParaRPr>
          </a:p>
        </p:txBody>
      </p:sp>
      <p:sp>
        <p:nvSpPr>
          <p:cNvPr id="120" name="Text Box 249"/>
          <p:cNvSpPr txBox="1">
            <a:spLocks noChangeArrowheads="1"/>
          </p:cNvSpPr>
          <p:nvPr/>
        </p:nvSpPr>
        <p:spPr bwMode="auto">
          <a:xfrm>
            <a:off x="5235893" y="1506644"/>
            <a:ext cx="935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50</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121" name="Rectangle 250"/>
          <p:cNvSpPr>
            <a:spLocks noChangeArrowheads="1"/>
          </p:cNvSpPr>
          <p:nvPr/>
        </p:nvSpPr>
        <p:spPr bwMode="auto">
          <a:xfrm>
            <a:off x="5235893" y="1290744"/>
            <a:ext cx="2520950" cy="194468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22" name="Rectangle 251"/>
          <p:cNvSpPr>
            <a:spLocks noChangeArrowheads="1"/>
          </p:cNvSpPr>
          <p:nvPr/>
        </p:nvSpPr>
        <p:spPr bwMode="auto">
          <a:xfrm>
            <a:off x="5107306" y="1506644"/>
            <a:ext cx="201612" cy="504825"/>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23" name="Rectangle 252"/>
          <p:cNvSpPr>
            <a:spLocks noChangeArrowheads="1"/>
          </p:cNvSpPr>
          <p:nvPr/>
        </p:nvSpPr>
        <p:spPr bwMode="auto">
          <a:xfrm>
            <a:off x="7663181" y="2009882"/>
            <a:ext cx="201612" cy="504825"/>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124" name="Rectangle 253"/>
          <p:cNvSpPr>
            <a:spLocks noChangeArrowheads="1"/>
          </p:cNvSpPr>
          <p:nvPr/>
        </p:nvSpPr>
        <p:spPr bwMode="auto">
          <a:xfrm>
            <a:off x="5740718" y="1146282"/>
            <a:ext cx="503237" cy="215900"/>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25" name="AutoShape 254"/>
          <p:cNvSpPr>
            <a:spLocks noChangeArrowheads="1"/>
          </p:cNvSpPr>
          <p:nvPr/>
        </p:nvSpPr>
        <p:spPr bwMode="auto">
          <a:xfrm>
            <a:off x="6677343" y="1000232"/>
            <a:ext cx="682625" cy="577850"/>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26" name="Line 255"/>
          <p:cNvSpPr>
            <a:spLocks noChangeShapeType="1"/>
          </p:cNvSpPr>
          <p:nvPr/>
        </p:nvSpPr>
        <p:spPr bwMode="auto">
          <a:xfrm>
            <a:off x="7756843" y="3233844"/>
            <a:ext cx="863600"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Oval 256"/>
          <p:cNvSpPr>
            <a:spLocks noChangeArrowheads="1"/>
          </p:cNvSpPr>
          <p:nvPr/>
        </p:nvSpPr>
        <p:spPr bwMode="auto">
          <a:xfrm>
            <a:off x="8620443" y="3162407"/>
            <a:ext cx="144462" cy="144463"/>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28" name="Oval 257"/>
          <p:cNvSpPr>
            <a:spLocks noChangeArrowheads="1"/>
          </p:cNvSpPr>
          <p:nvPr/>
        </p:nvSpPr>
        <p:spPr bwMode="auto">
          <a:xfrm>
            <a:off x="8620443" y="1217719"/>
            <a:ext cx="144462" cy="144463"/>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29" name="Text Box 258"/>
          <p:cNvSpPr txBox="1">
            <a:spLocks noChangeArrowheads="1"/>
          </p:cNvSpPr>
          <p:nvPr/>
        </p:nvSpPr>
        <p:spPr bwMode="auto">
          <a:xfrm>
            <a:off x="6532881" y="570019"/>
            <a:ext cx="1152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200</a:t>
            </a:r>
            <a:r>
              <a:rPr lang="en-US" altLang="zh-CN" sz="2800" b="0" i="1">
                <a:solidFill>
                  <a:srgbClr val="FFFFFF"/>
                </a:solidFill>
                <a:ea typeface="宋体" panose="02010600030101010101" pitchFamily="2" charset="-122"/>
              </a:rPr>
              <a:t>I</a:t>
            </a:r>
            <a:r>
              <a:rPr lang="en-US" altLang="zh-CN" sz="2800" b="0" baseline="-25000">
                <a:solidFill>
                  <a:srgbClr val="FFFFFF"/>
                </a:solidFill>
                <a:ea typeface="宋体" panose="02010600030101010101" pitchFamily="2" charset="-122"/>
              </a:rPr>
              <a:t>1</a:t>
            </a:r>
            <a:endParaRPr lang="en-US" altLang="zh-CN" sz="2800" b="0">
              <a:latin typeface="Arial" panose="020B0604020202020204" pitchFamily="34" charset="0"/>
              <a:ea typeface="仿宋_GB2312" pitchFamily="49" charset="-122"/>
            </a:endParaRPr>
          </a:p>
        </p:txBody>
      </p:sp>
      <p:sp>
        <p:nvSpPr>
          <p:cNvPr id="130" name="Text Box 259"/>
          <p:cNvSpPr txBox="1">
            <a:spLocks noChangeArrowheads="1"/>
          </p:cNvSpPr>
          <p:nvPr/>
        </p:nvSpPr>
        <p:spPr bwMode="auto">
          <a:xfrm>
            <a:off x="8477568" y="1362182"/>
            <a:ext cx="30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131" name="Text Box 260"/>
          <p:cNvSpPr txBox="1">
            <a:spLocks noChangeArrowheads="1"/>
          </p:cNvSpPr>
          <p:nvPr/>
        </p:nvSpPr>
        <p:spPr bwMode="auto">
          <a:xfrm>
            <a:off x="8404543" y="2586144"/>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132" name="Text Box 261"/>
          <p:cNvSpPr txBox="1">
            <a:spLocks noChangeArrowheads="1"/>
          </p:cNvSpPr>
          <p:nvPr/>
        </p:nvSpPr>
        <p:spPr bwMode="auto">
          <a:xfrm>
            <a:off x="8333106" y="2009882"/>
            <a:ext cx="719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宋体" panose="02010600030101010101" pitchFamily="2" charset="-122"/>
              </a:rPr>
              <a:t>U</a:t>
            </a:r>
            <a:r>
              <a:rPr lang="en-US" altLang="zh-CN" sz="2800" b="0" baseline="-25000">
                <a:solidFill>
                  <a:srgbClr val="FFFFFF"/>
                </a:solidFill>
                <a:ea typeface="宋体" panose="02010600030101010101" pitchFamily="2" charset="-122"/>
              </a:rPr>
              <a:t>oc</a:t>
            </a:r>
            <a:endParaRPr lang="en-US" altLang="zh-CN" sz="2800" b="0">
              <a:latin typeface="Arial" panose="020B0604020202020204" pitchFamily="34" charset="0"/>
              <a:ea typeface="仿宋_GB2312" pitchFamily="49" charset="-122"/>
            </a:endParaRPr>
          </a:p>
        </p:txBody>
      </p:sp>
      <p:sp>
        <p:nvSpPr>
          <p:cNvPr id="133" name="Text Box 262"/>
          <p:cNvSpPr txBox="1">
            <a:spLocks noChangeArrowheads="1"/>
          </p:cNvSpPr>
          <p:nvPr/>
        </p:nvSpPr>
        <p:spPr bwMode="auto">
          <a:xfrm>
            <a:off x="7396481" y="785919"/>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134" name="Text Box 263"/>
          <p:cNvSpPr txBox="1">
            <a:spLocks noChangeArrowheads="1"/>
          </p:cNvSpPr>
          <p:nvPr/>
        </p:nvSpPr>
        <p:spPr bwMode="auto">
          <a:xfrm>
            <a:off x="6388418" y="843069"/>
            <a:ext cx="30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137" name="Line 4"/>
          <p:cNvSpPr>
            <a:spLocks noChangeShapeType="1"/>
          </p:cNvSpPr>
          <p:nvPr/>
        </p:nvSpPr>
        <p:spPr bwMode="auto">
          <a:xfrm>
            <a:off x="8697383" y="1305032"/>
            <a:ext cx="0" cy="1928812"/>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dirty="0"/>
          </a:p>
        </p:txBody>
      </p:sp>
      <mc:AlternateContent xmlns:mc="http://schemas.openxmlformats.org/markup-compatibility/2006">
        <mc:Choice xmlns:a14="http://schemas.microsoft.com/office/drawing/2010/main" Requires="a14">
          <p:sp>
            <p:nvSpPr>
              <p:cNvPr id="48" name="Object 199"/>
              <p:cNvSpPr txBox="1"/>
              <p:nvPr/>
            </p:nvSpPr>
            <p:spPr bwMode="auto">
              <a:xfrm>
                <a:off x="7419446" y="3567723"/>
                <a:ext cx="1273228" cy="557212"/>
              </a:xfrm>
              <a:prstGeom prst="rect">
                <a:avLst/>
              </a:prstGeom>
              <a:noFill/>
              <a:ln>
                <a:noFill/>
              </a:ln>
              <a:effectLst/>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800" i="1" smtClean="0">
                              <a:solidFill>
                                <a:srgbClr val="FFFF00"/>
                              </a:solidFill>
                              <a:latin typeface="Cambria Math" panose="02040503050406030204" pitchFamily="18" charset="0"/>
                            </a:rPr>
                          </m:ctrlPr>
                        </m:sSubPr>
                        <m:e>
                          <m:r>
                            <a:rPr lang="zh-CN" altLang="en-US" sz="2800" i="1">
                              <a:solidFill>
                                <a:srgbClr val="FFFF00"/>
                              </a:solidFill>
                              <a:latin typeface="Cambria Math" panose="02040503050406030204" pitchFamily="18" charset="0"/>
                            </a:rPr>
                            <m:t>𝐼</m:t>
                          </m:r>
                        </m:e>
                        <m:sub>
                          <m:r>
                            <a:rPr lang="en-US" altLang="zh-CN" sz="2800" i="1">
                              <a:solidFill>
                                <a:srgbClr val="FFFF00"/>
                              </a:solidFill>
                              <a:latin typeface="Cambria Math" panose="02040503050406030204" pitchFamily="18" charset="0"/>
                            </a:rPr>
                            <m:t>1</m:t>
                          </m:r>
                        </m:sub>
                      </m:sSub>
                      <m:r>
                        <a:rPr lang="zh-CN" altLang="en-US" sz="2800" i="1">
                          <a:solidFill>
                            <a:srgbClr val="FFFF00"/>
                          </a:solidFill>
                          <a:latin typeface="Cambria Math" panose="02040503050406030204" pitchFamily="18" charset="0"/>
                        </a:rPr>
                        <m:t>=</m:t>
                      </m:r>
                      <m:r>
                        <a:rPr lang="en-US" altLang="zh-CN" sz="2800" i="1">
                          <a:solidFill>
                            <a:srgbClr val="FFFF00"/>
                          </a:solidFill>
                          <a:latin typeface="Cambria Math" panose="02040503050406030204" pitchFamily="18" charset="0"/>
                        </a:rPr>
                        <m:t>0</m:t>
                      </m:r>
                    </m:oMath>
                  </m:oMathPara>
                </a14:m>
                <a:endParaRPr lang="zh-CN" altLang="en-US" sz="2400" dirty="0">
                  <a:solidFill>
                    <a:srgbClr val="FFFF00"/>
                  </a:solidFill>
                </a:endParaRPr>
              </a:p>
            </p:txBody>
          </p:sp>
        </mc:Choice>
        <mc:Fallback>
          <p:sp>
            <p:nvSpPr>
              <p:cNvPr id="48" name="Object 199"/>
              <p:cNvSpPr txBox="1">
                <a:spLocks noRot="1" noChangeAspect="1" noMove="1" noResize="1" noEditPoints="1" noAdjustHandles="1" noChangeArrowheads="1" noChangeShapeType="1" noTextEdit="1"/>
              </p:cNvSpPr>
              <p:nvPr/>
            </p:nvSpPr>
            <p:spPr bwMode="auto">
              <a:xfrm>
                <a:off x="7419446" y="3567723"/>
                <a:ext cx="1273228" cy="557212"/>
              </a:xfrm>
              <a:prstGeom prst="rect">
                <a:avLst/>
              </a:prstGeom>
              <a:blipFill rotWithShape="1">
                <a:blip r:embed="rId4"/>
                <a:stretch>
                  <a:fillRect l="-8" t="-53" r="12" b="109"/>
                </a:stretch>
              </a:blipFill>
              <a:ln>
                <a:noFill/>
              </a:ln>
              <a:effectLst/>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539750" y="759263"/>
            <a:ext cx="647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solidFill>
                  <a:schemeClr val="tx1"/>
                </a:solidFill>
                <a:latin typeface="Arial" panose="020B0604020202020204" pitchFamily="34" charset="0"/>
                <a:ea typeface="宋体" panose="02010600030101010101" pitchFamily="2" charset="-122"/>
              </a:rPr>
              <a:t>例</a:t>
            </a:r>
            <a:endParaRPr lang="zh-CN" altLang="en-US" sz="2800" dirty="0">
              <a:solidFill>
                <a:schemeClr val="tx1"/>
              </a:solidFill>
              <a:latin typeface="Arial" panose="020B0604020202020204" pitchFamily="34" charset="0"/>
              <a:ea typeface="宋体" panose="02010600030101010101" pitchFamily="2" charset="-122"/>
            </a:endParaRPr>
          </a:p>
        </p:txBody>
      </p:sp>
      <p:grpSp>
        <p:nvGrpSpPr>
          <p:cNvPr id="2" name="Group 23"/>
          <p:cNvGrpSpPr/>
          <p:nvPr/>
        </p:nvGrpSpPr>
        <p:grpSpPr bwMode="auto">
          <a:xfrm>
            <a:off x="1331913" y="1684758"/>
            <a:ext cx="1944687" cy="2232025"/>
            <a:chOff x="657" y="564"/>
            <a:chExt cx="1316" cy="1558"/>
          </a:xfrm>
        </p:grpSpPr>
        <p:sp>
          <p:nvSpPr>
            <p:cNvPr id="15438" name="Line 3"/>
            <p:cNvSpPr>
              <a:spLocks noChangeShapeType="1"/>
            </p:cNvSpPr>
            <p:nvPr/>
          </p:nvSpPr>
          <p:spPr bwMode="auto">
            <a:xfrm>
              <a:off x="657" y="1389"/>
              <a:ext cx="1316"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5439" name="Line 4"/>
            <p:cNvSpPr>
              <a:spLocks noChangeShapeType="1"/>
            </p:cNvSpPr>
            <p:nvPr/>
          </p:nvSpPr>
          <p:spPr bwMode="auto">
            <a:xfrm>
              <a:off x="1338" y="572"/>
              <a:ext cx="0" cy="15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5440" name="Freeform 5"/>
            <p:cNvSpPr/>
            <p:nvPr/>
          </p:nvSpPr>
          <p:spPr bwMode="auto">
            <a:xfrm>
              <a:off x="657" y="564"/>
              <a:ext cx="1316" cy="1558"/>
            </a:xfrm>
            <a:custGeom>
              <a:avLst/>
              <a:gdLst>
                <a:gd name="T0" fmla="*/ 681 w 1316"/>
                <a:gd name="T1" fmla="*/ 8 h 1558"/>
                <a:gd name="T2" fmla="*/ 1316 w 1316"/>
                <a:gd name="T3" fmla="*/ 825 h 1558"/>
                <a:gd name="T4" fmla="*/ 681 w 1316"/>
                <a:gd name="T5" fmla="*/ 1551 h 1558"/>
                <a:gd name="T6" fmla="*/ 0 w 1316"/>
                <a:gd name="T7" fmla="*/ 780 h 1558"/>
                <a:gd name="T8" fmla="*/ 681 w 1316"/>
                <a:gd name="T9" fmla="*/ 8 h 1558"/>
                <a:gd name="T10" fmla="*/ 0 60000 65536"/>
                <a:gd name="T11" fmla="*/ 0 60000 65536"/>
                <a:gd name="T12" fmla="*/ 0 60000 65536"/>
                <a:gd name="T13" fmla="*/ 0 60000 65536"/>
                <a:gd name="T14" fmla="*/ 0 60000 65536"/>
                <a:gd name="T15" fmla="*/ 0 w 1316"/>
                <a:gd name="T16" fmla="*/ 0 h 1558"/>
                <a:gd name="T17" fmla="*/ 1316 w 1316"/>
                <a:gd name="T18" fmla="*/ 1558 h 1558"/>
              </a:gdLst>
              <a:ahLst/>
              <a:cxnLst>
                <a:cxn ang="T10">
                  <a:pos x="T0" y="T1"/>
                </a:cxn>
                <a:cxn ang="T11">
                  <a:pos x="T2" y="T3"/>
                </a:cxn>
                <a:cxn ang="T12">
                  <a:pos x="T4" y="T5"/>
                </a:cxn>
                <a:cxn ang="T13">
                  <a:pos x="T6" y="T7"/>
                </a:cxn>
                <a:cxn ang="T14">
                  <a:pos x="T8" y="T9"/>
                </a:cxn>
              </a:cxnLst>
              <a:rect l="T15" t="T16" r="T17" b="T18"/>
              <a:pathLst>
                <a:path w="1316" h="1558">
                  <a:moveTo>
                    <a:pt x="681" y="8"/>
                  </a:moveTo>
                  <a:cubicBezTo>
                    <a:pt x="900" y="16"/>
                    <a:pt x="1316" y="568"/>
                    <a:pt x="1316" y="825"/>
                  </a:cubicBezTo>
                  <a:cubicBezTo>
                    <a:pt x="1316" y="1082"/>
                    <a:pt x="900" y="1558"/>
                    <a:pt x="681" y="1551"/>
                  </a:cubicBezTo>
                  <a:cubicBezTo>
                    <a:pt x="462" y="1544"/>
                    <a:pt x="0" y="1037"/>
                    <a:pt x="0" y="780"/>
                  </a:cubicBezTo>
                  <a:cubicBezTo>
                    <a:pt x="0" y="523"/>
                    <a:pt x="462" y="0"/>
                    <a:pt x="681" y="8"/>
                  </a:cubicBezTo>
                  <a:close/>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41" name="Oval 6"/>
            <p:cNvSpPr>
              <a:spLocks noChangeArrowheads="1"/>
            </p:cNvSpPr>
            <p:nvPr/>
          </p:nvSpPr>
          <p:spPr bwMode="auto">
            <a:xfrm>
              <a:off x="1292" y="1344"/>
              <a:ext cx="91" cy="90"/>
            </a:xfrm>
            <a:prstGeom prst="ellipse">
              <a:avLst/>
            </a:prstGeom>
            <a:solidFill>
              <a:srgbClr val="FFCC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5442" name="Line 7"/>
            <p:cNvSpPr>
              <a:spLocks noChangeShapeType="1"/>
            </p:cNvSpPr>
            <p:nvPr/>
          </p:nvSpPr>
          <p:spPr bwMode="auto">
            <a:xfrm flipV="1">
              <a:off x="748" y="980"/>
              <a:ext cx="91" cy="91"/>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43" name="Line 8"/>
            <p:cNvSpPr>
              <a:spLocks noChangeShapeType="1"/>
            </p:cNvSpPr>
            <p:nvPr/>
          </p:nvSpPr>
          <p:spPr bwMode="auto">
            <a:xfrm flipH="1">
              <a:off x="839" y="1389"/>
              <a:ext cx="272"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44" name="Line 9"/>
            <p:cNvSpPr>
              <a:spLocks noChangeShapeType="1"/>
            </p:cNvSpPr>
            <p:nvPr/>
          </p:nvSpPr>
          <p:spPr bwMode="auto">
            <a:xfrm>
              <a:off x="1429" y="1389"/>
              <a:ext cx="226"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45" name="Line 10"/>
            <p:cNvSpPr>
              <a:spLocks noChangeShapeType="1"/>
            </p:cNvSpPr>
            <p:nvPr/>
          </p:nvSpPr>
          <p:spPr bwMode="auto">
            <a:xfrm flipV="1">
              <a:off x="1338" y="935"/>
              <a:ext cx="0" cy="272"/>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46" name="Line 11"/>
            <p:cNvSpPr>
              <a:spLocks noChangeShapeType="1"/>
            </p:cNvSpPr>
            <p:nvPr/>
          </p:nvSpPr>
          <p:spPr bwMode="auto">
            <a:xfrm>
              <a:off x="1338" y="1616"/>
              <a:ext cx="0" cy="226"/>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47" name="Line 12"/>
            <p:cNvSpPr>
              <a:spLocks noChangeShapeType="1"/>
            </p:cNvSpPr>
            <p:nvPr/>
          </p:nvSpPr>
          <p:spPr bwMode="auto">
            <a:xfrm>
              <a:off x="793" y="1706"/>
              <a:ext cx="182" cy="182"/>
            </a:xfrm>
            <a:prstGeom prst="line">
              <a:avLst/>
            </a:prstGeom>
            <a:noFill/>
            <a:ln w="28575">
              <a:solidFill>
                <a:srgbClr val="FF33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48" name="Line 13"/>
            <p:cNvSpPr>
              <a:spLocks noChangeShapeType="1"/>
            </p:cNvSpPr>
            <p:nvPr/>
          </p:nvSpPr>
          <p:spPr bwMode="auto">
            <a:xfrm flipH="1">
              <a:off x="1746" y="1706"/>
              <a:ext cx="91" cy="182"/>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49" name="Line 14"/>
            <p:cNvSpPr>
              <a:spLocks noChangeShapeType="1"/>
            </p:cNvSpPr>
            <p:nvPr/>
          </p:nvSpPr>
          <p:spPr bwMode="auto">
            <a:xfrm>
              <a:off x="1655" y="799"/>
              <a:ext cx="136" cy="182"/>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50" name="Text Box 15"/>
            <p:cNvSpPr txBox="1">
              <a:spLocks noChangeArrowheads="1"/>
            </p:cNvSpPr>
            <p:nvPr/>
          </p:nvSpPr>
          <p:spPr bwMode="auto">
            <a:xfrm>
              <a:off x="1020" y="1344"/>
              <a:ext cx="22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8</a:t>
              </a:r>
              <a:endParaRPr lang="en-US" altLang="zh-CN" sz="2800" b="0">
                <a:solidFill>
                  <a:schemeClr val="tx1"/>
                </a:solidFill>
              </a:endParaRPr>
            </a:p>
          </p:txBody>
        </p:sp>
        <p:sp>
          <p:nvSpPr>
            <p:cNvPr id="15451" name="Text Box 16"/>
            <p:cNvSpPr txBox="1">
              <a:spLocks noChangeArrowheads="1"/>
            </p:cNvSpPr>
            <p:nvPr/>
          </p:nvSpPr>
          <p:spPr bwMode="auto">
            <a:xfrm>
              <a:off x="1338" y="1616"/>
              <a:ext cx="22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7</a:t>
              </a:r>
              <a:endParaRPr lang="en-US" altLang="zh-CN" sz="2800" b="0">
                <a:solidFill>
                  <a:schemeClr val="tx1"/>
                </a:solidFill>
              </a:endParaRPr>
            </a:p>
          </p:txBody>
        </p:sp>
        <p:sp>
          <p:nvSpPr>
            <p:cNvPr id="15452" name="Text Box 17"/>
            <p:cNvSpPr txBox="1">
              <a:spLocks noChangeArrowheads="1"/>
            </p:cNvSpPr>
            <p:nvPr/>
          </p:nvSpPr>
          <p:spPr bwMode="auto">
            <a:xfrm>
              <a:off x="1429" y="1344"/>
              <a:ext cx="22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6</a:t>
              </a:r>
              <a:endParaRPr lang="en-US" altLang="zh-CN" sz="2800" b="0">
                <a:solidFill>
                  <a:schemeClr val="tx1"/>
                </a:solidFill>
              </a:endParaRPr>
            </a:p>
          </p:txBody>
        </p:sp>
        <p:sp>
          <p:nvSpPr>
            <p:cNvPr id="15453" name="Text Box 18"/>
            <p:cNvSpPr txBox="1">
              <a:spLocks noChangeArrowheads="1"/>
            </p:cNvSpPr>
            <p:nvPr/>
          </p:nvSpPr>
          <p:spPr bwMode="auto">
            <a:xfrm>
              <a:off x="1338" y="890"/>
              <a:ext cx="22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5</a:t>
              </a:r>
              <a:endParaRPr lang="en-US" altLang="zh-CN" sz="2800" b="0">
                <a:solidFill>
                  <a:schemeClr val="tx1"/>
                </a:solidFill>
              </a:endParaRPr>
            </a:p>
          </p:txBody>
        </p:sp>
        <p:sp>
          <p:nvSpPr>
            <p:cNvPr id="15454" name="Text Box 19"/>
            <p:cNvSpPr txBox="1">
              <a:spLocks noChangeArrowheads="1"/>
            </p:cNvSpPr>
            <p:nvPr/>
          </p:nvSpPr>
          <p:spPr bwMode="auto">
            <a:xfrm>
              <a:off x="793" y="890"/>
              <a:ext cx="22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4</a:t>
              </a:r>
              <a:endParaRPr lang="en-US" altLang="zh-CN" sz="2800" b="0">
                <a:solidFill>
                  <a:schemeClr val="tx1"/>
                </a:solidFill>
              </a:endParaRPr>
            </a:p>
          </p:txBody>
        </p:sp>
        <p:sp>
          <p:nvSpPr>
            <p:cNvPr id="15455" name="Text Box 20"/>
            <p:cNvSpPr txBox="1">
              <a:spLocks noChangeArrowheads="1"/>
            </p:cNvSpPr>
            <p:nvPr/>
          </p:nvSpPr>
          <p:spPr bwMode="auto">
            <a:xfrm>
              <a:off x="839" y="1570"/>
              <a:ext cx="22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3</a:t>
              </a:r>
              <a:endParaRPr lang="en-US" altLang="zh-CN" sz="2800" b="0">
                <a:solidFill>
                  <a:schemeClr val="tx1"/>
                </a:solidFill>
              </a:endParaRPr>
            </a:p>
          </p:txBody>
        </p:sp>
        <p:sp>
          <p:nvSpPr>
            <p:cNvPr id="15456" name="Text Box 21"/>
            <p:cNvSpPr txBox="1">
              <a:spLocks noChangeArrowheads="1"/>
            </p:cNvSpPr>
            <p:nvPr/>
          </p:nvSpPr>
          <p:spPr bwMode="auto">
            <a:xfrm>
              <a:off x="1610" y="1570"/>
              <a:ext cx="22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2</a:t>
              </a:r>
              <a:endParaRPr lang="en-US" altLang="zh-CN" sz="2800" b="0">
                <a:solidFill>
                  <a:schemeClr val="tx1"/>
                </a:solidFill>
              </a:endParaRPr>
            </a:p>
          </p:txBody>
        </p:sp>
        <p:sp>
          <p:nvSpPr>
            <p:cNvPr id="15457" name="Text Box 22"/>
            <p:cNvSpPr txBox="1">
              <a:spLocks noChangeArrowheads="1"/>
            </p:cNvSpPr>
            <p:nvPr/>
          </p:nvSpPr>
          <p:spPr bwMode="auto">
            <a:xfrm>
              <a:off x="1746" y="663"/>
              <a:ext cx="22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1</a:t>
              </a:r>
              <a:endParaRPr lang="en-US" altLang="zh-CN" sz="2800" b="0">
                <a:solidFill>
                  <a:schemeClr val="tx1"/>
                </a:solidFill>
              </a:endParaRPr>
            </a:p>
          </p:txBody>
        </p:sp>
      </p:grpSp>
      <p:sp>
        <p:nvSpPr>
          <p:cNvPr id="61464" name="Text Box 24"/>
          <p:cNvSpPr txBox="1">
            <a:spLocks noChangeArrowheads="1"/>
          </p:cNvSpPr>
          <p:nvPr/>
        </p:nvSpPr>
        <p:spPr bwMode="auto">
          <a:xfrm>
            <a:off x="1114425" y="808214"/>
            <a:ext cx="7058025"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zh-CN" altLang="en-US" sz="2000" dirty="0">
                <a:latin typeface="楷体_GB2312" pitchFamily="49" charset="-122"/>
              </a:rPr>
              <a:t>图示为电路的图，画出三种可能的树及其对应的基本回路。</a:t>
            </a:r>
            <a:endParaRPr lang="zh-CN" altLang="en-US" sz="2000" dirty="0">
              <a:latin typeface="楷体_GB2312" pitchFamily="49" charset="-122"/>
            </a:endParaRPr>
          </a:p>
        </p:txBody>
      </p:sp>
      <p:grpSp>
        <p:nvGrpSpPr>
          <p:cNvPr id="3" name="Group 70"/>
          <p:cNvGrpSpPr/>
          <p:nvPr/>
        </p:nvGrpSpPr>
        <p:grpSpPr bwMode="auto">
          <a:xfrm>
            <a:off x="3995738" y="1395833"/>
            <a:ext cx="2089150" cy="2449512"/>
            <a:chOff x="2290" y="762"/>
            <a:chExt cx="1316" cy="1543"/>
          </a:xfrm>
        </p:grpSpPr>
        <p:sp>
          <p:nvSpPr>
            <p:cNvPr id="15431" name="Line 27"/>
            <p:cNvSpPr>
              <a:spLocks noChangeShapeType="1"/>
            </p:cNvSpPr>
            <p:nvPr/>
          </p:nvSpPr>
          <p:spPr bwMode="auto">
            <a:xfrm>
              <a:off x="2290" y="1579"/>
              <a:ext cx="1316"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5432" name="Line 28"/>
            <p:cNvSpPr>
              <a:spLocks noChangeShapeType="1"/>
            </p:cNvSpPr>
            <p:nvPr/>
          </p:nvSpPr>
          <p:spPr bwMode="auto">
            <a:xfrm>
              <a:off x="2971" y="762"/>
              <a:ext cx="0" cy="15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5433" name="Oval 30"/>
            <p:cNvSpPr>
              <a:spLocks noChangeArrowheads="1"/>
            </p:cNvSpPr>
            <p:nvPr/>
          </p:nvSpPr>
          <p:spPr bwMode="auto">
            <a:xfrm>
              <a:off x="2925" y="1534"/>
              <a:ext cx="91" cy="90"/>
            </a:xfrm>
            <a:prstGeom prst="ellipse">
              <a:avLst/>
            </a:prstGeom>
            <a:solidFill>
              <a:srgbClr val="FFCC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5434" name="Text Box 39"/>
            <p:cNvSpPr txBox="1">
              <a:spLocks noChangeArrowheads="1"/>
            </p:cNvSpPr>
            <p:nvPr/>
          </p:nvSpPr>
          <p:spPr bwMode="auto">
            <a:xfrm>
              <a:off x="2653" y="1534"/>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8</a:t>
              </a:r>
              <a:endParaRPr lang="en-US" altLang="zh-CN" sz="2800" b="0">
                <a:solidFill>
                  <a:schemeClr val="tx1"/>
                </a:solidFill>
              </a:endParaRPr>
            </a:p>
          </p:txBody>
        </p:sp>
        <p:sp>
          <p:nvSpPr>
            <p:cNvPr id="15435" name="Text Box 40"/>
            <p:cNvSpPr txBox="1">
              <a:spLocks noChangeArrowheads="1"/>
            </p:cNvSpPr>
            <p:nvPr/>
          </p:nvSpPr>
          <p:spPr bwMode="auto">
            <a:xfrm>
              <a:off x="2971" y="1806"/>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7</a:t>
              </a:r>
              <a:endParaRPr lang="en-US" altLang="zh-CN" sz="2800" b="0">
                <a:solidFill>
                  <a:schemeClr val="tx1"/>
                </a:solidFill>
              </a:endParaRPr>
            </a:p>
          </p:txBody>
        </p:sp>
        <p:sp>
          <p:nvSpPr>
            <p:cNvPr id="15436" name="Text Box 41"/>
            <p:cNvSpPr txBox="1">
              <a:spLocks noChangeArrowheads="1"/>
            </p:cNvSpPr>
            <p:nvPr/>
          </p:nvSpPr>
          <p:spPr bwMode="auto">
            <a:xfrm>
              <a:off x="3062" y="1534"/>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6</a:t>
              </a:r>
              <a:endParaRPr lang="en-US" altLang="zh-CN" sz="2800" b="0">
                <a:solidFill>
                  <a:schemeClr val="tx1"/>
                </a:solidFill>
              </a:endParaRPr>
            </a:p>
          </p:txBody>
        </p:sp>
        <p:sp>
          <p:nvSpPr>
            <p:cNvPr id="15437" name="Text Box 42"/>
            <p:cNvSpPr txBox="1">
              <a:spLocks noChangeArrowheads="1"/>
            </p:cNvSpPr>
            <p:nvPr/>
          </p:nvSpPr>
          <p:spPr bwMode="auto">
            <a:xfrm>
              <a:off x="2971" y="1080"/>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5</a:t>
              </a:r>
              <a:endParaRPr lang="en-US" altLang="zh-CN" sz="2800" b="0">
                <a:solidFill>
                  <a:schemeClr val="tx1"/>
                </a:solidFill>
              </a:endParaRPr>
            </a:p>
          </p:txBody>
        </p:sp>
      </p:grpSp>
      <p:grpSp>
        <p:nvGrpSpPr>
          <p:cNvPr id="4" name="Group 69"/>
          <p:cNvGrpSpPr/>
          <p:nvPr/>
        </p:nvGrpSpPr>
        <p:grpSpPr bwMode="auto">
          <a:xfrm>
            <a:off x="6588125" y="1395833"/>
            <a:ext cx="2089150" cy="2376487"/>
            <a:chOff x="4105" y="799"/>
            <a:chExt cx="1316" cy="1497"/>
          </a:xfrm>
        </p:grpSpPr>
        <p:sp>
          <p:nvSpPr>
            <p:cNvPr id="15424" name="Line 48"/>
            <p:cNvSpPr>
              <a:spLocks noChangeShapeType="1"/>
            </p:cNvSpPr>
            <p:nvPr/>
          </p:nvSpPr>
          <p:spPr bwMode="auto">
            <a:xfrm>
              <a:off x="4105" y="1534"/>
              <a:ext cx="1316"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5425" name="Oval 51"/>
            <p:cNvSpPr>
              <a:spLocks noChangeArrowheads="1"/>
            </p:cNvSpPr>
            <p:nvPr/>
          </p:nvSpPr>
          <p:spPr bwMode="auto">
            <a:xfrm>
              <a:off x="4740" y="1489"/>
              <a:ext cx="91" cy="90"/>
            </a:xfrm>
            <a:prstGeom prst="ellipse">
              <a:avLst/>
            </a:prstGeom>
            <a:solidFill>
              <a:srgbClr val="FFCC00"/>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5426" name="Text Box 60"/>
            <p:cNvSpPr txBox="1">
              <a:spLocks noChangeArrowheads="1"/>
            </p:cNvSpPr>
            <p:nvPr/>
          </p:nvSpPr>
          <p:spPr bwMode="auto">
            <a:xfrm>
              <a:off x="4468" y="1489"/>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8</a:t>
              </a:r>
              <a:endParaRPr lang="en-US" altLang="zh-CN" sz="2800" b="0">
                <a:solidFill>
                  <a:schemeClr val="tx1"/>
                </a:solidFill>
              </a:endParaRPr>
            </a:p>
          </p:txBody>
        </p:sp>
        <p:sp>
          <p:nvSpPr>
            <p:cNvPr id="15427" name="Text Box 62"/>
            <p:cNvSpPr txBox="1">
              <a:spLocks noChangeArrowheads="1"/>
            </p:cNvSpPr>
            <p:nvPr/>
          </p:nvSpPr>
          <p:spPr bwMode="auto">
            <a:xfrm>
              <a:off x="4877" y="1489"/>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6</a:t>
              </a:r>
              <a:endParaRPr lang="en-US" altLang="zh-CN" sz="2800" b="0">
                <a:solidFill>
                  <a:schemeClr val="tx1"/>
                </a:solidFill>
              </a:endParaRPr>
            </a:p>
          </p:txBody>
        </p:sp>
        <p:sp>
          <p:nvSpPr>
            <p:cNvPr id="15428" name="Text Box 64"/>
            <p:cNvSpPr txBox="1">
              <a:spLocks noChangeArrowheads="1"/>
            </p:cNvSpPr>
            <p:nvPr/>
          </p:nvSpPr>
          <p:spPr bwMode="auto">
            <a:xfrm>
              <a:off x="4286" y="1026"/>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4</a:t>
              </a:r>
              <a:endParaRPr lang="en-US" altLang="zh-CN" sz="2800" b="0">
                <a:solidFill>
                  <a:schemeClr val="tx1"/>
                </a:solidFill>
              </a:endParaRPr>
            </a:p>
          </p:txBody>
        </p:sp>
        <p:sp>
          <p:nvSpPr>
            <p:cNvPr id="15429" name="Text Box 67"/>
            <p:cNvSpPr txBox="1">
              <a:spLocks noChangeArrowheads="1"/>
            </p:cNvSpPr>
            <p:nvPr/>
          </p:nvSpPr>
          <p:spPr bwMode="auto">
            <a:xfrm>
              <a:off x="4195" y="1933"/>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3</a:t>
              </a:r>
              <a:endParaRPr lang="en-US" altLang="zh-CN" sz="2800" b="0">
                <a:solidFill>
                  <a:schemeClr val="tx1"/>
                </a:solidFill>
              </a:endParaRPr>
            </a:p>
          </p:txBody>
        </p:sp>
        <p:sp>
          <p:nvSpPr>
            <p:cNvPr id="15430" name="Freeform 68"/>
            <p:cNvSpPr/>
            <p:nvPr/>
          </p:nvSpPr>
          <p:spPr bwMode="auto">
            <a:xfrm>
              <a:off x="4105" y="799"/>
              <a:ext cx="589" cy="1497"/>
            </a:xfrm>
            <a:custGeom>
              <a:avLst/>
              <a:gdLst>
                <a:gd name="T0" fmla="*/ 589 w 589"/>
                <a:gd name="T1" fmla="*/ 0 h 1497"/>
                <a:gd name="T2" fmla="*/ 0 w 589"/>
                <a:gd name="T3" fmla="*/ 726 h 1497"/>
                <a:gd name="T4" fmla="*/ 589 w 589"/>
                <a:gd name="T5" fmla="*/ 1497 h 1497"/>
                <a:gd name="T6" fmla="*/ 0 60000 65536"/>
                <a:gd name="T7" fmla="*/ 0 60000 65536"/>
                <a:gd name="T8" fmla="*/ 0 60000 65536"/>
                <a:gd name="T9" fmla="*/ 0 w 589"/>
                <a:gd name="T10" fmla="*/ 0 h 1497"/>
                <a:gd name="T11" fmla="*/ 589 w 589"/>
                <a:gd name="T12" fmla="*/ 1497 h 1497"/>
              </a:gdLst>
              <a:ahLst/>
              <a:cxnLst>
                <a:cxn ang="T6">
                  <a:pos x="T0" y="T1"/>
                </a:cxn>
                <a:cxn ang="T7">
                  <a:pos x="T2" y="T3"/>
                </a:cxn>
                <a:cxn ang="T8">
                  <a:pos x="T4" y="T5"/>
                </a:cxn>
              </a:cxnLst>
              <a:rect l="T9" t="T10" r="T11" b="T12"/>
              <a:pathLst>
                <a:path w="589" h="1497">
                  <a:moveTo>
                    <a:pt x="589" y="0"/>
                  </a:moveTo>
                  <a:cubicBezTo>
                    <a:pt x="294" y="238"/>
                    <a:pt x="0" y="477"/>
                    <a:pt x="0" y="726"/>
                  </a:cubicBezTo>
                  <a:cubicBezTo>
                    <a:pt x="0" y="975"/>
                    <a:pt x="483" y="1369"/>
                    <a:pt x="589" y="1497"/>
                  </a:cubicBezTo>
                </a:path>
              </a:pathLst>
            </a:custGeom>
            <a:noFill/>
            <a:ln w="28575" cmpd="sng">
              <a:solidFill>
                <a:srgbClr val="FFCC0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 name="Group 82"/>
          <p:cNvGrpSpPr/>
          <p:nvPr/>
        </p:nvGrpSpPr>
        <p:grpSpPr bwMode="auto">
          <a:xfrm>
            <a:off x="827088" y="4061245"/>
            <a:ext cx="2160587" cy="2376488"/>
            <a:chOff x="2971" y="2523"/>
            <a:chExt cx="1361" cy="1497"/>
          </a:xfrm>
        </p:grpSpPr>
        <p:grpSp>
          <p:nvGrpSpPr>
            <p:cNvPr id="15416" name="Group 81"/>
            <p:cNvGrpSpPr/>
            <p:nvPr/>
          </p:nvGrpSpPr>
          <p:grpSpPr bwMode="auto">
            <a:xfrm>
              <a:off x="2971" y="2523"/>
              <a:ext cx="1133" cy="1497"/>
              <a:chOff x="2971" y="2523"/>
              <a:chExt cx="1133" cy="1497"/>
            </a:xfrm>
          </p:grpSpPr>
          <p:sp>
            <p:nvSpPr>
              <p:cNvPr id="15419" name="Text Box 74"/>
              <p:cNvSpPr txBox="1">
                <a:spLocks noChangeArrowheads="1"/>
              </p:cNvSpPr>
              <p:nvPr/>
            </p:nvSpPr>
            <p:spPr bwMode="auto">
              <a:xfrm>
                <a:off x="3334" y="3213"/>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8</a:t>
                </a:r>
                <a:endParaRPr lang="en-US" altLang="zh-CN" sz="2800" b="0">
                  <a:solidFill>
                    <a:schemeClr val="tx1"/>
                  </a:solidFill>
                </a:endParaRPr>
              </a:p>
            </p:txBody>
          </p:sp>
          <p:sp>
            <p:nvSpPr>
              <p:cNvPr id="15420" name="Text Box 75"/>
              <p:cNvSpPr txBox="1">
                <a:spLocks noChangeArrowheads="1"/>
              </p:cNvSpPr>
              <p:nvPr/>
            </p:nvSpPr>
            <p:spPr bwMode="auto">
              <a:xfrm>
                <a:off x="3878" y="3475"/>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2</a:t>
                </a:r>
                <a:endParaRPr lang="en-US" altLang="zh-CN" sz="2800" b="0">
                  <a:solidFill>
                    <a:schemeClr val="tx1"/>
                  </a:solidFill>
                </a:endParaRPr>
              </a:p>
            </p:txBody>
          </p:sp>
          <p:sp>
            <p:nvSpPr>
              <p:cNvPr id="15421" name="Text Box 76"/>
              <p:cNvSpPr txBox="1">
                <a:spLocks noChangeArrowheads="1"/>
              </p:cNvSpPr>
              <p:nvPr/>
            </p:nvSpPr>
            <p:spPr bwMode="auto">
              <a:xfrm>
                <a:off x="3152" y="2750"/>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4</a:t>
                </a:r>
                <a:endParaRPr lang="en-US" altLang="zh-CN" sz="2800" b="0">
                  <a:solidFill>
                    <a:schemeClr val="tx1"/>
                  </a:solidFill>
                </a:endParaRPr>
              </a:p>
            </p:txBody>
          </p:sp>
          <p:sp>
            <p:nvSpPr>
              <p:cNvPr id="15422" name="Text Box 77"/>
              <p:cNvSpPr txBox="1">
                <a:spLocks noChangeArrowheads="1"/>
              </p:cNvSpPr>
              <p:nvPr/>
            </p:nvSpPr>
            <p:spPr bwMode="auto">
              <a:xfrm>
                <a:off x="3061" y="3657"/>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3</a:t>
                </a:r>
                <a:endParaRPr lang="en-US" altLang="zh-CN" sz="2800" b="0">
                  <a:solidFill>
                    <a:schemeClr val="tx1"/>
                  </a:solidFill>
                </a:endParaRPr>
              </a:p>
            </p:txBody>
          </p:sp>
          <p:sp>
            <p:nvSpPr>
              <p:cNvPr id="15423" name="Freeform 78"/>
              <p:cNvSpPr/>
              <p:nvPr/>
            </p:nvSpPr>
            <p:spPr bwMode="auto">
              <a:xfrm>
                <a:off x="2971" y="2523"/>
                <a:ext cx="589" cy="1497"/>
              </a:xfrm>
              <a:custGeom>
                <a:avLst/>
                <a:gdLst>
                  <a:gd name="T0" fmla="*/ 589 w 589"/>
                  <a:gd name="T1" fmla="*/ 0 h 1497"/>
                  <a:gd name="T2" fmla="*/ 0 w 589"/>
                  <a:gd name="T3" fmla="*/ 726 h 1497"/>
                  <a:gd name="T4" fmla="*/ 589 w 589"/>
                  <a:gd name="T5" fmla="*/ 1497 h 1497"/>
                  <a:gd name="T6" fmla="*/ 0 60000 65536"/>
                  <a:gd name="T7" fmla="*/ 0 60000 65536"/>
                  <a:gd name="T8" fmla="*/ 0 60000 65536"/>
                  <a:gd name="T9" fmla="*/ 0 w 589"/>
                  <a:gd name="T10" fmla="*/ 0 h 1497"/>
                  <a:gd name="T11" fmla="*/ 589 w 589"/>
                  <a:gd name="T12" fmla="*/ 1497 h 1497"/>
                </a:gdLst>
                <a:ahLst/>
                <a:cxnLst>
                  <a:cxn ang="T6">
                    <a:pos x="T0" y="T1"/>
                  </a:cxn>
                  <a:cxn ang="T7">
                    <a:pos x="T2" y="T3"/>
                  </a:cxn>
                  <a:cxn ang="T8">
                    <a:pos x="T4" y="T5"/>
                  </a:cxn>
                </a:cxnLst>
                <a:rect l="T9" t="T10" r="T11" b="T12"/>
                <a:pathLst>
                  <a:path w="589" h="1497">
                    <a:moveTo>
                      <a:pt x="589" y="0"/>
                    </a:moveTo>
                    <a:cubicBezTo>
                      <a:pt x="294" y="238"/>
                      <a:pt x="0" y="477"/>
                      <a:pt x="0" y="726"/>
                    </a:cubicBezTo>
                    <a:cubicBezTo>
                      <a:pt x="0" y="975"/>
                      <a:pt x="483" y="1369"/>
                      <a:pt x="589" y="1497"/>
                    </a:cubicBezTo>
                  </a:path>
                </a:pathLst>
              </a:custGeom>
              <a:noFill/>
              <a:ln w="28575" cmpd="sng">
                <a:solidFill>
                  <a:srgbClr val="FFCC0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417" name="Line 79"/>
            <p:cNvSpPr>
              <a:spLocks noChangeShapeType="1"/>
            </p:cNvSpPr>
            <p:nvPr/>
          </p:nvSpPr>
          <p:spPr bwMode="auto">
            <a:xfrm>
              <a:off x="2971" y="3249"/>
              <a:ext cx="725"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5418" name="Freeform 80"/>
            <p:cNvSpPr/>
            <p:nvPr/>
          </p:nvSpPr>
          <p:spPr bwMode="auto">
            <a:xfrm>
              <a:off x="3560" y="3249"/>
              <a:ext cx="772" cy="771"/>
            </a:xfrm>
            <a:custGeom>
              <a:avLst/>
              <a:gdLst>
                <a:gd name="T0" fmla="*/ 0 w 772"/>
                <a:gd name="T1" fmla="*/ 771 h 771"/>
                <a:gd name="T2" fmla="*/ 499 w 772"/>
                <a:gd name="T3" fmla="*/ 499 h 771"/>
                <a:gd name="T4" fmla="*/ 772 w 772"/>
                <a:gd name="T5" fmla="*/ 0 h 771"/>
                <a:gd name="T6" fmla="*/ 0 60000 65536"/>
                <a:gd name="T7" fmla="*/ 0 60000 65536"/>
                <a:gd name="T8" fmla="*/ 0 60000 65536"/>
                <a:gd name="T9" fmla="*/ 0 w 772"/>
                <a:gd name="T10" fmla="*/ 0 h 771"/>
                <a:gd name="T11" fmla="*/ 772 w 772"/>
                <a:gd name="T12" fmla="*/ 771 h 771"/>
              </a:gdLst>
              <a:ahLst/>
              <a:cxnLst>
                <a:cxn ang="T6">
                  <a:pos x="T0" y="T1"/>
                </a:cxn>
                <a:cxn ang="T7">
                  <a:pos x="T2" y="T3"/>
                </a:cxn>
                <a:cxn ang="T8">
                  <a:pos x="T4" y="T5"/>
                </a:cxn>
              </a:cxnLst>
              <a:rect l="T9" t="T10" r="T11" b="T12"/>
              <a:pathLst>
                <a:path w="772" h="771">
                  <a:moveTo>
                    <a:pt x="0" y="771"/>
                  </a:moveTo>
                  <a:cubicBezTo>
                    <a:pt x="185" y="699"/>
                    <a:pt x="370" y="627"/>
                    <a:pt x="499" y="499"/>
                  </a:cubicBezTo>
                  <a:cubicBezTo>
                    <a:pt x="628" y="371"/>
                    <a:pt x="727" y="83"/>
                    <a:pt x="772" y="0"/>
                  </a:cubicBezTo>
                </a:path>
              </a:pathLst>
            </a:custGeom>
            <a:noFill/>
            <a:ln w="28575" cmpd="sng">
              <a:solidFill>
                <a:srgbClr val="FFCC0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 name="Group 86"/>
          <p:cNvGrpSpPr/>
          <p:nvPr/>
        </p:nvGrpSpPr>
        <p:grpSpPr bwMode="auto">
          <a:xfrm>
            <a:off x="3995738" y="1383133"/>
            <a:ext cx="1081087" cy="1295400"/>
            <a:chOff x="2290" y="754"/>
            <a:chExt cx="681" cy="816"/>
          </a:xfrm>
        </p:grpSpPr>
        <p:sp>
          <p:nvSpPr>
            <p:cNvPr id="15414" name="Freeform 83"/>
            <p:cNvSpPr/>
            <p:nvPr/>
          </p:nvSpPr>
          <p:spPr bwMode="auto">
            <a:xfrm>
              <a:off x="2290" y="754"/>
              <a:ext cx="681" cy="816"/>
            </a:xfrm>
            <a:custGeom>
              <a:avLst/>
              <a:gdLst>
                <a:gd name="T0" fmla="*/ 681 w 681"/>
                <a:gd name="T1" fmla="*/ 0 h 816"/>
                <a:gd name="T2" fmla="*/ 227 w 681"/>
                <a:gd name="T3" fmla="*/ 181 h 816"/>
                <a:gd name="T4" fmla="*/ 0 w 681"/>
                <a:gd name="T5" fmla="*/ 816 h 816"/>
                <a:gd name="T6" fmla="*/ 0 60000 65536"/>
                <a:gd name="T7" fmla="*/ 0 60000 65536"/>
                <a:gd name="T8" fmla="*/ 0 60000 65536"/>
                <a:gd name="T9" fmla="*/ 0 w 681"/>
                <a:gd name="T10" fmla="*/ 0 h 816"/>
                <a:gd name="T11" fmla="*/ 681 w 681"/>
                <a:gd name="T12" fmla="*/ 816 h 816"/>
              </a:gdLst>
              <a:ahLst/>
              <a:cxnLst>
                <a:cxn ang="T6">
                  <a:pos x="T0" y="T1"/>
                </a:cxn>
                <a:cxn ang="T7">
                  <a:pos x="T2" y="T3"/>
                </a:cxn>
                <a:cxn ang="T8">
                  <a:pos x="T4" y="T5"/>
                </a:cxn>
              </a:cxnLst>
              <a:rect l="T9" t="T10" r="T11" b="T12"/>
              <a:pathLst>
                <a:path w="681" h="816">
                  <a:moveTo>
                    <a:pt x="681" y="0"/>
                  </a:moveTo>
                  <a:cubicBezTo>
                    <a:pt x="510" y="22"/>
                    <a:pt x="340" y="45"/>
                    <a:pt x="227" y="181"/>
                  </a:cubicBezTo>
                  <a:cubicBezTo>
                    <a:pt x="114" y="317"/>
                    <a:pt x="38" y="710"/>
                    <a:pt x="0" y="816"/>
                  </a:cubicBezTo>
                </a:path>
              </a:pathLst>
            </a:custGeom>
            <a:noFill/>
            <a:ln w="28575" cmpd="sng">
              <a:solidFill>
                <a:srgbClr val="FF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5" name="Oval 85"/>
            <p:cNvSpPr>
              <a:spLocks noChangeArrowheads="1"/>
            </p:cNvSpPr>
            <p:nvPr/>
          </p:nvSpPr>
          <p:spPr bwMode="auto">
            <a:xfrm>
              <a:off x="2608" y="1026"/>
              <a:ext cx="227" cy="363"/>
            </a:xfrm>
            <a:prstGeom prst="ellipse">
              <a:avLst/>
            </a:prstGeom>
            <a:noFill/>
            <a:ln w="28575">
              <a:solidFill>
                <a:srgbClr val="66FF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8" name="Group 89"/>
          <p:cNvGrpSpPr/>
          <p:nvPr/>
        </p:nvGrpSpPr>
        <p:grpSpPr bwMode="auto">
          <a:xfrm>
            <a:off x="5076825" y="1383133"/>
            <a:ext cx="1008063" cy="1295400"/>
            <a:chOff x="2971" y="754"/>
            <a:chExt cx="635" cy="816"/>
          </a:xfrm>
        </p:grpSpPr>
        <p:sp>
          <p:nvSpPr>
            <p:cNvPr id="15412" name="Freeform 87"/>
            <p:cNvSpPr/>
            <p:nvPr/>
          </p:nvSpPr>
          <p:spPr bwMode="auto">
            <a:xfrm>
              <a:off x="2971" y="754"/>
              <a:ext cx="635" cy="816"/>
            </a:xfrm>
            <a:custGeom>
              <a:avLst/>
              <a:gdLst>
                <a:gd name="T0" fmla="*/ 0 w 635"/>
                <a:gd name="T1" fmla="*/ 0 h 816"/>
                <a:gd name="T2" fmla="*/ 408 w 635"/>
                <a:gd name="T3" fmla="*/ 181 h 816"/>
                <a:gd name="T4" fmla="*/ 499 w 635"/>
                <a:gd name="T5" fmla="*/ 317 h 816"/>
                <a:gd name="T6" fmla="*/ 635 w 635"/>
                <a:gd name="T7" fmla="*/ 816 h 816"/>
                <a:gd name="T8" fmla="*/ 0 60000 65536"/>
                <a:gd name="T9" fmla="*/ 0 60000 65536"/>
                <a:gd name="T10" fmla="*/ 0 60000 65536"/>
                <a:gd name="T11" fmla="*/ 0 60000 65536"/>
                <a:gd name="T12" fmla="*/ 0 w 635"/>
                <a:gd name="T13" fmla="*/ 0 h 816"/>
                <a:gd name="T14" fmla="*/ 635 w 635"/>
                <a:gd name="T15" fmla="*/ 816 h 816"/>
              </a:gdLst>
              <a:ahLst/>
              <a:cxnLst>
                <a:cxn ang="T8">
                  <a:pos x="T0" y="T1"/>
                </a:cxn>
                <a:cxn ang="T9">
                  <a:pos x="T2" y="T3"/>
                </a:cxn>
                <a:cxn ang="T10">
                  <a:pos x="T4" y="T5"/>
                </a:cxn>
                <a:cxn ang="T11">
                  <a:pos x="T6" y="T7"/>
                </a:cxn>
              </a:cxnLst>
              <a:rect l="T12" t="T13" r="T14" b="T15"/>
              <a:pathLst>
                <a:path w="635" h="816">
                  <a:moveTo>
                    <a:pt x="0" y="0"/>
                  </a:moveTo>
                  <a:cubicBezTo>
                    <a:pt x="162" y="64"/>
                    <a:pt x="325" y="128"/>
                    <a:pt x="408" y="181"/>
                  </a:cubicBezTo>
                  <a:cubicBezTo>
                    <a:pt x="491" y="234"/>
                    <a:pt x="461" y="211"/>
                    <a:pt x="499" y="317"/>
                  </a:cubicBezTo>
                  <a:cubicBezTo>
                    <a:pt x="537" y="423"/>
                    <a:pt x="586" y="619"/>
                    <a:pt x="635" y="816"/>
                  </a:cubicBezTo>
                </a:path>
              </a:pathLst>
            </a:custGeom>
            <a:noFill/>
            <a:ln w="28575" cmpd="sng">
              <a:solidFill>
                <a:srgbClr val="FF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3" name="Oval 88"/>
            <p:cNvSpPr>
              <a:spLocks noChangeArrowheads="1"/>
            </p:cNvSpPr>
            <p:nvPr/>
          </p:nvSpPr>
          <p:spPr bwMode="auto">
            <a:xfrm>
              <a:off x="3198" y="1026"/>
              <a:ext cx="226" cy="318"/>
            </a:xfrm>
            <a:prstGeom prst="ellipse">
              <a:avLst/>
            </a:prstGeom>
            <a:noFill/>
            <a:ln w="28575">
              <a:solidFill>
                <a:srgbClr val="66FF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9" name="Group 92"/>
          <p:cNvGrpSpPr/>
          <p:nvPr/>
        </p:nvGrpSpPr>
        <p:grpSpPr bwMode="auto">
          <a:xfrm>
            <a:off x="3995738" y="2692820"/>
            <a:ext cx="1081087" cy="1152525"/>
            <a:chOff x="2290" y="1570"/>
            <a:chExt cx="681" cy="726"/>
          </a:xfrm>
        </p:grpSpPr>
        <p:sp>
          <p:nvSpPr>
            <p:cNvPr id="15410" name="Freeform 90"/>
            <p:cNvSpPr/>
            <p:nvPr/>
          </p:nvSpPr>
          <p:spPr bwMode="auto">
            <a:xfrm>
              <a:off x="2290" y="1570"/>
              <a:ext cx="681" cy="726"/>
            </a:xfrm>
            <a:custGeom>
              <a:avLst/>
              <a:gdLst>
                <a:gd name="T0" fmla="*/ 0 w 681"/>
                <a:gd name="T1" fmla="*/ 0 h 726"/>
                <a:gd name="T2" fmla="*/ 136 w 681"/>
                <a:gd name="T3" fmla="*/ 590 h 726"/>
                <a:gd name="T4" fmla="*/ 681 w 681"/>
                <a:gd name="T5" fmla="*/ 726 h 726"/>
                <a:gd name="T6" fmla="*/ 0 60000 65536"/>
                <a:gd name="T7" fmla="*/ 0 60000 65536"/>
                <a:gd name="T8" fmla="*/ 0 60000 65536"/>
                <a:gd name="T9" fmla="*/ 0 w 681"/>
                <a:gd name="T10" fmla="*/ 0 h 726"/>
                <a:gd name="T11" fmla="*/ 681 w 681"/>
                <a:gd name="T12" fmla="*/ 726 h 726"/>
              </a:gdLst>
              <a:ahLst/>
              <a:cxnLst>
                <a:cxn ang="T6">
                  <a:pos x="T0" y="T1"/>
                </a:cxn>
                <a:cxn ang="T7">
                  <a:pos x="T2" y="T3"/>
                </a:cxn>
                <a:cxn ang="T8">
                  <a:pos x="T4" y="T5"/>
                </a:cxn>
              </a:cxnLst>
              <a:rect l="T9" t="T10" r="T11" b="T12"/>
              <a:pathLst>
                <a:path w="681" h="726">
                  <a:moveTo>
                    <a:pt x="0" y="0"/>
                  </a:moveTo>
                  <a:cubicBezTo>
                    <a:pt x="11" y="234"/>
                    <a:pt x="22" y="469"/>
                    <a:pt x="136" y="590"/>
                  </a:cubicBezTo>
                  <a:cubicBezTo>
                    <a:pt x="250" y="711"/>
                    <a:pt x="465" y="718"/>
                    <a:pt x="681" y="726"/>
                  </a:cubicBezTo>
                </a:path>
              </a:pathLst>
            </a:custGeom>
            <a:noFill/>
            <a:ln w="28575" cmpd="sng">
              <a:solidFill>
                <a:srgbClr val="FF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1" name="Oval 91"/>
            <p:cNvSpPr>
              <a:spLocks noChangeArrowheads="1"/>
            </p:cNvSpPr>
            <p:nvPr/>
          </p:nvSpPr>
          <p:spPr bwMode="auto">
            <a:xfrm>
              <a:off x="2562" y="1797"/>
              <a:ext cx="227" cy="318"/>
            </a:xfrm>
            <a:prstGeom prst="ellipse">
              <a:avLst/>
            </a:prstGeom>
            <a:noFill/>
            <a:ln w="28575">
              <a:solidFill>
                <a:srgbClr val="66FF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10" name="Group 96"/>
          <p:cNvGrpSpPr/>
          <p:nvPr/>
        </p:nvGrpSpPr>
        <p:grpSpPr bwMode="auto">
          <a:xfrm>
            <a:off x="5076825" y="2751558"/>
            <a:ext cx="1103313" cy="1079500"/>
            <a:chOff x="2971" y="1616"/>
            <a:chExt cx="695" cy="680"/>
          </a:xfrm>
        </p:grpSpPr>
        <p:sp>
          <p:nvSpPr>
            <p:cNvPr id="15408" name="Freeform 94"/>
            <p:cNvSpPr/>
            <p:nvPr/>
          </p:nvSpPr>
          <p:spPr bwMode="auto">
            <a:xfrm>
              <a:off x="2971" y="1616"/>
              <a:ext cx="695" cy="680"/>
            </a:xfrm>
            <a:custGeom>
              <a:avLst/>
              <a:gdLst>
                <a:gd name="T0" fmla="*/ 635 w 695"/>
                <a:gd name="T1" fmla="*/ 0 h 680"/>
                <a:gd name="T2" fmla="*/ 589 w 695"/>
                <a:gd name="T3" fmla="*/ 408 h 680"/>
                <a:gd name="T4" fmla="*/ 0 w 695"/>
                <a:gd name="T5" fmla="*/ 680 h 680"/>
                <a:gd name="T6" fmla="*/ 0 60000 65536"/>
                <a:gd name="T7" fmla="*/ 0 60000 65536"/>
                <a:gd name="T8" fmla="*/ 0 60000 65536"/>
                <a:gd name="T9" fmla="*/ 0 w 695"/>
                <a:gd name="T10" fmla="*/ 0 h 680"/>
                <a:gd name="T11" fmla="*/ 695 w 695"/>
                <a:gd name="T12" fmla="*/ 680 h 680"/>
              </a:gdLst>
              <a:ahLst/>
              <a:cxnLst>
                <a:cxn ang="T6">
                  <a:pos x="T0" y="T1"/>
                </a:cxn>
                <a:cxn ang="T7">
                  <a:pos x="T2" y="T3"/>
                </a:cxn>
                <a:cxn ang="T8">
                  <a:pos x="T4" y="T5"/>
                </a:cxn>
              </a:cxnLst>
              <a:rect l="T9" t="T10" r="T11" b="T12"/>
              <a:pathLst>
                <a:path w="695" h="680">
                  <a:moveTo>
                    <a:pt x="635" y="0"/>
                  </a:moveTo>
                  <a:cubicBezTo>
                    <a:pt x="665" y="147"/>
                    <a:pt x="695" y="295"/>
                    <a:pt x="589" y="408"/>
                  </a:cubicBezTo>
                  <a:cubicBezTo>
                    <a:pt x="483" y="521"/>
                    <a:pt x="241" y="600"/>
                    <a:pt x="0" y="680"/>
                  </a:cubicBezTo>
                </a:path>
              </a:pathLst>
            </a:custGeom>
            <a:noFill/>
            <a:ln w="28575" cmpd="sng">
              <a:solidFill>
                <a:srgbClr val="FF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09" name="Oval 95"/>
            <p:cNvSpPr>
              <a:spLocks noChangeArrowheads="1"/>
            </p:cNvSpPr>
            <p:nvPr/>
          </p:nvSpPr>
          <p:spPr bwMode="auto">
            <a:xfrm>
              <a:off x="3243" y="1752"/>
              <a:ext cx="272" cy="317"/>
            </a:xfrm>
            <a:prstGeom prst="ellipse">
              <a:avLst/>
            </a:prstGeom>
            <a:noFill/>
            <a:ln w="28575">
              <a:solidFill>
                <a:srgbClr val="66FF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11" name="Group 99"/>
          <p:cNvGrpSpPr/>
          <p:nvPr/>
        </p:nvGrpSpPr>
        <p:grpSpPr bwMode="auto">
          <a:xfrm>
            <a:off x="7307263" y="1395833"/>
            <a:ext cx="1368425" cy="1223962"/>
            <a:chOff x="4558" y="799"/>
            <a:chExt cx="862" cy="771"/>
          </a:xfrm>
        </p:grpSpPr>
        <p:sp>
          <p:nvSpPr>
            <p:cNvPr id="15406" name="Freeform 97"/>
            <p:cNvSpPr/>
            <p:nvPr/>
          </p:nvSpPr>
          <p:spPr bwMode="auto">
            <a:xfrm>
              <a:off x="4694" y="799"/>
              <a:ext cx="726" cy="771"/>
            </a:xfrm>
            <a:custGeom>
              <a:avLst/>
              <a:gdLst>
                <a:gd name="T0" fmla="*/ 0 w 726"/>
                <a:gd name="T1" fmla="*/ 0 h 771"/>
                <a:gd name="T2" fmla="*/ 545 w 726"/>
                <a:gd name="T3" fmla="*/ 136 h 771"/>
                <a:gd name="T4" fmla="*/ 726 w 726"/>
                <a:gd name="T5" fmla="*/ 771 h 771"/>
                <a:gd name="T6" fmla="*/ 0 60000 65536"/>
                <a:gd name="T7" fmla="*/ 0 60000 65536"/>
                <a:gd name="T8" fmla="*/ 0 60000 65536"/>
                <a:gd name="T9" fmla="*/ 0 w 726"/>
                <a:gd name="T10" fmla="*/ 0 h 771"/>
                <a:gd name="T11" fmla="*/ 726 w 726"/>
                <a:gd name="T12" fmla="*/ 771 h 771"/>
              </a:gdLst>
              <a:ahLst/>
              <a:cxnLst>
                <a:cxn ang="T6">
                  <a:pos x="T0" y="T1"/>
                </a:cxn>
                <a:cxn ang="T7">
                  <a:pos x="T2" y="T3"/>
                </a:cxn>
                <a:cxn ang="T8">
                  <a:pos x="T4" y="T5"/>
                </a:cxn>
              </a:cxnLst>
              <a:rect l="T9" t="T10" r="T11" b="T12"/>
              <a:pathLst>
                <a:path w="726" h="771">
                  <a:moveTo>
                    <a:pt x="0" y="0"/>
                  </a:moveTo>
                  <a:cubicBezTo>
                    <a:pt x="212" y="3"/>
                    <a:pt x="424" y="7"/>
                    <a:pt x="545" y="136"/>
                  </a:cubicBezTo>
                  <a:cubicBezTo>
                    <a:pt x="666" y="265"/>
                    <a:pt x="696" y="665"/>
                    <a:pt x="726" y="771"/>
                  </a:cubicBezTo>
                </a:path>
              </a:pathLst>
            </a:custGeom>
            <a:noFill/>
            <a:ln w="28575" cmpd="sng">
              <a:solidFill>
                <a:srgbClr val="FF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07" name="Oval 98"/>
            <p:cNvSpPr>
              <a:spLocks noChangeArrowheads="1"/>
            </p:cNvSpPr>
            <p:nvPr/>
          </p:nvSpPr>
          <p:spPr bwMode="auto">
            <a:xfrm>
              <a:off x="4558" y="1071"/>
              <a:ext cx="590" cy="273"/>
            </a:xfrm>
            <a:prstGeom prst="ellipse">
              <a:avLst/>
            </a:prstGeom>
            <a:noFill/>
            <a:ln w="28575">
              <a:solidFill>
                <a:srgbClr val="66FF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12" name="Group 102"/>
          <p:cNvGrpSpPr/>
          <p:nvPr/>
        </p:nvGrpSpPr>
        <p:grpSpPr bwMode="auto">
          <a:xfrm>
            <a:off x="7307263" y="2548358"/>
            <a:ext cx="1368425" cy="1223962"/>
            <a:chOff x="4558" y="1525"/>
            <a:chExt cx="862" cy="771"/>
          </a:xfrm>
        </p:grpSpPr>
        <p:sp>
          <p:nvSpPr>
            <p:cNvPr id="15404" name="Freeform 100"/>
            <p:cNvSpPr/>
            <p:nvPr/>
          </p:nvSpPr>
          <p:spPr bwMode="auto">
            <a:xfrm>
              <a:off x="4694" y="1525"/>
              <a:ext cx="726" cy="771"/>
            </a:xfrm>
            <a:custGeom>
              <a:avLst/>
              <a:gdLst>
                <a:gd name="T0" fmla="*/ 726 w 726"/>
                <a:gd name="T1" fmla="*/ 0 h 771"/>
                <a:gd name="T2" fmla="*/ 545 w 726"/>
                <a:gd name="T3" fmla="*/ 590 h 771"/>
                <a:gd name="T4" fmla="*/ 0 w 726"/>
                <a:gd name="T5" fmla="*/ 771 h 771"/>
                <a:gd name="T6" fmla="*/ 0 60000 65536"/>
                <a:gd name="T7" fmla="*/ 0 60000 65536"/>
                <a:gd name="T8" fmla="*/ 0 60000 65536"/>
                <a:gd name="T9" fmla="*/ 0 w 726"/>
                <a:gd name="T10" fmla="*/ 0 h 771"/>
                <a:gd name="T11" fmla="*/ 726 w 726"/>
                <a:gd name="T12" fmla="*/ 771 h 771"/>
              </a:gdLst>
              <a:ahLst/>
              <a:cxnLst>
                <a:cxn ang="T6">
                  <a:pos x="T0" y="T1"/>
                </a:cxn>
                <a:cxn ang="T7">
                  <a:pos x="T2" y="T3"/>
                </a:cxn>
                <a:cxn ang="T8">
                  <a:pos x="T4" y="T5"/>
                </a:cxn>
              </a:cxnLst>
              <a:rect l="T9" t="T10" r="T11" b="T12"/>
              <a:pathLst>
                <a:path w="726" h="771">
                  <a:moveTo>
                    <a:pt x="726" y="0"/>
                  </a:moveTo>
                  <a:cubicBezTo>
                    <a:pt x="696" y="230"/>
                    <a:pt x="666" y="461"/>
                    <a:pt x="545" y="590"/>
                  </a:cubicBezTo>
                  <a:cubicBezTo>
                    <a:pt x="424" y="719"/>
                    <a:pt x="91" y="741"/>
                    <a:pt x="0" y="771"/>
                  </a:cubicBezTo>
                </a:path>
              </a:pathLst>
            </a:custGeom>
            <a:noFill/>
            <a:ln w="28575" cmpd="sng">
              <a:solidFill>
                <a:srgbClr val="FF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05" name="Oval 101"/>
            <p:cNvSpPr>
              <a:spLocks noChangeArrowheads="1"/>
            </p:cNvSpPr>
            <p:nvPr/>
          </p:nvSpPr>
          <p:spPr bwMode="auto">
            <a:xfrm>
              <a:off x="4558" y="1797"/>
              <a:ext cx="454" cy="272"/>
            </a:xfrm>
            <a:prstGeom prst="ellipse">
              <a:avLst/>
            </a:prstGeom>
            <a:noFill/>
            <a:ln w="28575">
              <a:solidFill>
                <a:srgbClr val="66FF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13" name="Group 105"/>
          <p:cNvGrpSpPr/>
          <p:nvPr/>
        </p:nvGrpSpPr>
        <p:grpSpPr bwMode="auto">
          <a:xfrm>
            <a:off x="6948488" y="1395833"/>
            <a:ext cx="719137" cy="1223962"/>
            <a:chOff x="4332" y="799"/>
            <a:chExt cx="453" cy="771"/>
          </a:xfrm>
        </p:grpSpPr>
        <p:sp>
          <p:nvSpPr>
            <p:cNvPr id="15402" name="Line 103"/>
            <p:cNvSpPr>
              <a:spLocks noChangeShapeType="1"/>
            </p:cNvSpPr>
            <p:nvPr/>
          </p:nvSpPr>
          <p:spPr bwMode="auto">
            <a:xfrm>
              <a:off x="4694" y="799"/>
              <a:ext cx="91" cy="771"/>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03" name="Oval 104"/>
            <p:cNvSpPr>
              <a:spLocks noChangeArrowheads="1"/>
            </p:cNvSpPr>
            <p:nvPr/>
          </p:nvSpPr>
          <p:spPr bwMode="auto">
            <a:xfrm>
              <a:off x="4332" y="1253"/>
              <a:ext cx="226" cy="181"/>
            </a:xfrm>
            <a:prstGeom prst="ellipse">
              <a:avLst/>
            </a:prstGeom>
            <a:noFill/>
            <a:ln w="28575">
              <a:solidFill>
                <a:srgbClr val="66FF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14" name="Group 108"/>
          <p:cNvGrpSpPr/>
          <p:nvPr/>
        </p:nvGrpSpPr>
        <p:grpSpPr bwMode="auto">
          <a:xfrm>
            <a:off x="6948488" y="2548358"/>
            <a:ext cx="719137" cy="1223962"/>
            <a:chOff x="4332" y="1525"/>
            <a:chExt cx="453" cy="771"/>
          </a:xfrm>
        </p:grpSpPr>
        <p:sp>
          <p:nvSpPr>
            <p:cNvPr id="15400" name="Line 106"/>
            <p:cNvSpPr>
              <a:spLocks noChangeShapeType="1"/>
            </p:cNvSpPr>
            <p:nvPr/>
          </p:nvSpPr>
          <p:spPr bwMode="auto">
            <a:xfrm flipH="1">
              <a:off x="4694" y="1525"/>
              <a:ext cx="91" cy="771"/>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01" name="Oval 107"/>
            <p:cNvSpPr>
              <a:spLocks noChangeArrowheads="1"/>
            </p:cNvSpPr>
            <p:nvPr/>
          </p:nvSpPr>
          <p:spPr bwMode="auto">
            <a:xfrm>
              <a:off x="4332" y="1616"/>
              <a:ext cx="181" cy="272"/>
            </a:xfrm>
            <a:prstGeom prst="ellipse">
              <a:avLst/>
            </a:prstGeom>
            <a:noFill/>
            <a:ln w="28575">
              <a:solidFill>
                <a:srgbClr val="66FF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15" name="Group 111"/>
          <p:cNvGrpSpPr/>
          <p:nvPr/>
        </p:nvGrpSpPr>
        <p:grpSpPr bwMode="auto">
          <a:xfrm>
            <a:off x="1331913" y="4061245"/>
            <a:ext cx="647700" cy="1223963"/>
            <a:chOff x="1973" y="2478"/>
            <a:chExt cx="408" cy="771"/>
          </a:xfrm>
        </p:grpSpPr>
        <p:sp>
          <p:nvSpPr>
            <p:cNvPr id="15398" name="Line 109"/>
            <p:cNvSpPr>
              <a:spLocks noChangeShapeType="1"/>
            </p:cNvSpPr>
            <p:nvPr/>
          </p:nvSpPr>
          <p:spPr bwMode="auto">
            <a:xfrm>
              <a:off x="2245" y="2478"/>
              <a:ext cx="136" cy="771"/>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399" name="Oval 110"/>
            <p:cNvSpPr>
              <a:spLocks noChangeArrowheads="1"/>
            </p:cNvSpPr>
            <p:nvPr/>
          </p:nvSpPr>
          <p:spPr bwMode="auto">
            <a:xfrm>
              <a:off x="1973" y="2840"/>
              <a:ext cx="272" cy="227"/>
            </a:xfrm>
            <a:prstGeom prst="ellipse">
              <a:avLst/>
            </a:prstGeom>
            <a:noFill/>
            <a:ln w="28575">
              <a:solidFill>
                <a:srgbClr val="66FF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16" name="Group 114"/>
          <p:cNvGrpSpPr/>
          <p:nvPr/>
        </p:nvGrpSpPr>
        <p:grpSpPr bwMode="auto">
          <a:xfrm>
            <a:off x="1331913" y="5140745"/>
            <a:ext cx="647700" cy="1296988"/>
            <a:chOff x="1973" y="3203"/>
            <a:chExt cx="408" cy="817"/>
          </a:xfrm>
        </p:grpSpPr>
        <p:sp>
          <p:nvSpPr>
            <p:cNvPr id="15396" name="Line 112"/>
            <p:cNvSpPr>
              <a:spLocks noChangeShapeType="1"/>
            </p:cNvSpPr>
            <p:nvPr/>
          </p:nvSpPr>
          <p:spPr bwMode="auto">
            <a:xfrm flipH="1">
              <a:off x="2245" y="3203"/>
              <a:ext cx="136" cy="817"/>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397" name="Oval 113"/>
            <p:cNvSpPr>
              <a:spLocks noChangeArrowheads="1"/>
            </p:cNvSpPr>
            <p:nvPr/>
          </p:nvSpPr>
          <p:spPr bwMode="auto">
            <a:xfrm>
              <a:off x="1973" y="3339"/>
              <a:ext cx="227" cy="273"/>
            </a:xfrm>
            <a:prstGeom prst="ellipse">
              <a:avLst/>
            </a:prstGeom>
            <a:noFill/>
            <a:ln w="28575">
              <a:solidFill>
                <a:srgbClr val="66FF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17" name="Group 118"/>
          <p:cNvGrpSpPr/>
          <p:nvPr/>
        </p:nvGrpSpPr>
        <p:grpSpPr bwMode="auto">
          <a:xfrm>
            <a:off x="1331913" y="5212183"/>
            <a:ext cx="1655762" cy="720725"/>
            <a:chOff x="1973" y="3203"/>
            <a:chExt cx="1043" cy="454"/>
          </a:xfrm>
        </p:grpSpPr>
        <p:sp>
          <p:nvSpPr>
            <p:cNvPr id="15394" name="Line 116"/>
            <p:cNvSpPr>
              <a:spLocks noChangeShapeType="1"/>
            </p:cNvSpPr>
            <p:nvPr/>
          </p:nvSpPr>
          <p:spPr bwMode="auto">
            <a:xfrm>
              <a:off x="2381" y="3203"/>
              <a:ext cx="635"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395" name="Oval 117"/>
            <p:cNvSpPr>
              <a:spLocks noChangeArrowheads="1"/>
            </p:cNvSpPr>
            <p:nvPr/>
          </p:nvSpPr>
          <p:spPr bwMode="auto">
            <a:xfrm>
              <a:off x="1973" y="3294"/>
              <a:ext cx="771" cy="363"/>
            </a:xfrm>
            <a:prstGeom prst="ellipse">
              <a:avLst/>
            </a:prstGeom>
            <a:noFill/>
            <a:ln w="28575">
              <a:solidFill>
                <a:srgbClr val="66FF33"/>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sp>
        <p:nvSpPr>
          <p:cNvPr id="61559" name="Freeform 119"/>
          <p:cNvSpPr/>
          <p:nvPr/>
        </p:nvSpPr>
        <p:spPr bwMode="auto">
          <a:xfrm>
            <a:off x="1765300" y="3988220"/>
            <a:ext cx="1223963" cy="1200150"/>
          </a:xfrm>
          <a:custGeom>
            <a:avLst/>
            <a:gdLst>
              <a:gd name="T0" fmla="*/ 0 w 771"/>
              <a:gd name="T1" fmla="*/ 2147483646 h 756"/>
              <a:gd name="T2" fmla="*/ 2147483646 w 771"/>
              <a:gd name="T3" fmla="*/ 2147483646 h 756"/>
              <a:gd name="T4" fmla="*/ 2147483646 w 771"/>
              <a:gd name="T5" fmla="*/ 2147483646 h 756"/>
              <a:gd name="T6" fmla="*/ 0 60000 65536"/>
              <a:gd name="T7" fmla="*/ 0 60000 65536"/>
              <a:gd name="T8" fmla="*/ 0 60000 65536"/>
              <a:gd name="T9" fmla="*/ 0 w 771"/>
              <a:gd name="T10" fmla="*/ 0 h 756"/>
              <a:gd name="T11" fmla="*/ 771 w 771"/>
              <a:gd name="T12" fmla="*/ 756 h 756"/>
            </a:gdLst>
            <a:ahLst/>
            <a:cxnLst>
              <a:cxn ang="T6">
                <a:pos x="T0" y="T1"/>
              </a:cxn>
              <a:cxn ang="T7">
                <a:pos x="T2" y="T3"/>
              </a:cxn>
              <a:cxn ang="T8">
                <a:pos x="T4" y="T5"/>
              </a:cxn>
            </a:cxnLst>
            <a:rect l="T9" t="T10" r="T11" b="T12"/>
            <a:pathLst>
              <a:path w="771" h="756">
                <a:moveTo>
                  <a:pt x="0" y="31"/>
                </a:moveTo>
                <a:cubicBezTo>
                  <a:pt x="231" y="15"/>
                  <a:pt x="462" y="0"/>
                  <a:pt x="590" y="121"/>
                </a:cubicBezTo>
                <a:cubicBezTo>
                  <a:pt x="718" y="242"/>
                  <a:pt x="741" y="650"/>
                  <a:pt x="771" y="756"/>
                </a:cubicBezTo>
              </a:path>
            </a:pathLst>
          </a:custGeom>
          <a:noFill/>
          <a:ln w="28575" cmpd="sng">
            <a:solidFill>
              <a:srgbClr val="FF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61" name="Freeform 121"/>
          <p:cNvSpPr/>
          <p:nvPr/>
        </p:nvSpPr>
        <p:spPr bwMode="auto">
          <a:xfrm>
            <a:off x="539750" y="4061245"/>
            <a:ext cx="2471738" cy="2771775"/>
          </a:xfrm>
          <a:custGeom>
            <a:avLst/>
            <a:gdLst>
              <a:gd name="T0" fmla="*/ 2147483646 w 1557"/>
              <a:gd name="T1" fmla="*/ 0 h 1746"/>
              <a:gd name="T2" fmla="*/ 2147483646 w 1557"/>
              <a:gd name="T3" fmla="*/ 2147483646 h 1746"/>
              <a:gd name="T4" fmla="*/ 2147483646 w 1557"/>
              <a:gd name="T5" fmla="*/ 2147483646 h 1746"/>
              <a:gd name="T6" fmla="*/ 2147483646 w 1557"/>
              <a:gd name="T7" fmla="*/ 2147483646 h 1746"/>
              <a:gd name="T8" fmla="*/ 0 60000 65536"/>
              <a:gd name="T9" fmla="*/ 0 60000 65536"/>
              <a:gd name="T10" fmla="*/ 0 60000 65536"/>
              <a:gd name="T11" fmla="*/ 0 60000 65536"/>
              <a:gd name="T12" fmla="*/ 0 w 1557"/>
              <a:gd name="T13" fmla="*/ 0 h 1746"/>
              <a:gd name="T14" fmla="*/ 1557 w 1557"/>
              <a:gd name="T15" fmla="*/ 1746 h 1746"/>
            </a:gdLst>
            <a:ahLst/>
            <a:cxnLst>
              <a:cxn ang="T8">
                <a:pos x="T0" y="T1"/>
              </a:cxn>
              <a:cxn ang="T9">
                <a:pos x="T2" y="T3"/>
              </a:cxn>
              <a:cxn ang="T10">
                <a:pos x="T4" y="T5"/>
              </a:cxn>
              <a:cxn ang="T11">
                <a:pos x="T6" y="T7"/>
              </a:cxn>
            </a:cxnLst>
            <a:rect l="T12" t="T13" r="T14" b="T15"/>
            <a:pathLst>
              <a:path w="1557" h="1746">
                <a:moveTo>
                  <a:pt x="604" y="0"/>
                </a:moveTo>
                <a:cubicBezTo>
                  <a:pt x="317" y="181"/>
                  <a:pt x="30" y="363"/>
                  <a:pt x="15" y="635"/>
                </a:cubicBezTo>
                <a:cubicBezTo>
                  <a:pt x="0" y="907"/>
                  <a:pt x="256" y="1520"/>
                  <a:pt x="513" y="1633"/>
                </a:cubicBezTo>
                <a:cubicBezTo>
                  <a:pt x="770" y="1746"/>
                  <a:pt x="1391" y="1369"/>
                  <a:pt x="1557" y="1316"/>
                </a:cubicBezTo>
              </a:path>
            </a:pathLst>
          </a:custGeom>
          <a:noFill/>
          <a:ln w="28575" cap="flat" cmpd="sng">
            <a:solidFill>
              <a:srgbClr val="66FFFF"/>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93" name="Text Box 55"/>
          <p:cNvSpPr txBox="1">
            <a:spLocks noChangeArrowheads="1"/>
          </p:cNvSpPr>
          <p:nvPr/>
        </p:nvSpPr>
        <p:spPr bwMode="auto">
          <a:xfrm>
            <a:off x="4710431" y="4798811"/>
            <a:ext cx="421735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zh-CN" altLang="en-US" sz="2000" b="1" dirty="0">
                <a:latin typeface="Times New Roman" panose="02020603050405020304" pitchFamily="18" charset="0"/>
                <a:ea typeface="楷体_GB2312" pitchFamily="49" charset="-122"/>
                <a:sym typeface="Symbol" panose="05050102010706020507" pitchFamily="18" charset="2"/>
              </a:rPr>
              <a:t>先有树，再有基本回路</a:t>
            </a:r>
            <a:endParaRPr kumimoji="1" lang="en-US" altLang="zh-CN" sz="2000" b="1" dirty="0">
              <a:latin typeface="Times New Roman" panose="02020603050405020304" pitchFamily="18" charset="0"/>
              <a:ea typeface="楷体_GB2312" pitchFamily="49" charset="-122"/>
              <a:sym typeface="Symbol" panose="05050102010706020507" pitchFamily="18" charset="2"/>
            </a:endParaRPr>
          </a:p>
          <a:p>
            <a:pPr>
              <a:spcBef>
                <a:spcPct val="50000"/>
              </a:spcBef>
              <a:buClrTx/>
              <a:buSzTx/>
              <a:buFontTx/>
              <a:buNone/>
            </a:pPr>
            <a:r>
              <a:rPr kumimoji="1" lang="zh-CN" altLang="en-US" sz="2000" b="1" dirty="0">
                <a:latin typeface="Times New Roman" panose="02020603050405020304" pitchFamily="18" charset="0"/>
                <a:ea typeface="楷体_GB2312" pitchFamily="49" charset="-122"/>
                <a:sym typeface="Symbol" panose="05050102010706020507" pitchFamily="18" charset="2"/>
              </a:rPr>
              <a:t>网孔是回路，但回路不一定是网孔。</a:t>
            </a:r>
            <a:endParaRPr kumimoji="1" lang="zh-CN" altLang="en-US" sz="2000" b="1" dirty="0">
              <a:latin typeface="Times New Roman" panose="02020603050405020304" pitchFamily="18" charset="0"/>
              <a:ea typeface="楷体_GB2312" pitchFamily="49" charset="-122"/>
              <a:sym typeface="Symbol" panose="05050102010706020507" pitchFamily="18" charset="2"/>
            </a:endParaRPr>
          </a:p>
        </p:txBody>
      </p:sp>
      <p:grpSp>
        <p:nvGrpSpPr>
          <p:cNvPr id="94" name="Group 90"/>
          <p:cNvGrpSpPr/>
          <p:nvPr/>
        </p:nvGrpSpPr>
        <p:grpSpPr bwMode="auto">
          <a:xfrm>
            <a:off x="3172143" y="4290344"/>
            <a:ext cx="1644650" cy="850900"/>
            <a:chOff x="385" y="3022"/>
            <a:chExt cx="1036" cy="536"/>
          </a:xfrm>
        </p:grpSpPr>
        <p:pic>
          <p:nvPicPr>
            <p:cNvPr id="95" name="Picture 91"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 Box 92"/>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dirty="0">
                  <a:solidFill>
                    <a:srgbClr val="CC6600"/>
                  </a:solidFill>
                  <a:latin typeface="Arial" panose="020B0604020202020204" pitchFamily="34" charset="0"/>
                  <a:ea typeface="华文行楷" panose="02010800040101010101" pitchFamily="2" charset="-122"/>
                </a:rPr>
                <a:t>注意</a:t>
              </a:r>
              <a:endParaRPr lang="zh-CN" altLang="en-US" dirty="0">
                <a:solidFill>
                  <a:srgbClr val="CC6600"/>
                </a:solidFill>
                <a:latin typeface="Arial" panose="020B0604020202020204" pitchFamily="34" charset="0"/>
                <a:ea typeface="华文行楷" panose="02010800040101010101" pitchFamily="2" charset="-122"/>
              </a:endParaRPr>
            </a:p>
          </p:txBody>
        </p:sp>
      </p:grpSp>
      <p:sp>
        <p:nvSpPr>
          <p:cNvPr id="97" name="Text Box 42"/>
          <p:cNvSpPr txBox="1">
            <a:spLocks noChangeArrowheads="1"/>
          </p:cNvSpPr>
          <p:nvPr/>
        </p:nvSpPr>
        <p:spPr bwMode="auto">
          <a:xfrm>
            <a:off x="5580064" y="5749724"/>
            <a:ext cx="2773206" cy="80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lnSpc>
                <a:spcPct val="120000"/>
              </a:lnSpc>
            </a:pPr>
            <a:r>
              <a:rPr kumimoji="1" lang="zh-CN" altLang="en-US" dirty="0">
                <a:latin typeface="楷体_GB2312" pitchFamily="49" charset="-122"/>
              </a:rPr>
              <a:t>网孔</a:t>
            </a:r>
            <a:r>
              <a:rPr kumimoji="1" lang="en-US" altLang="zh-CN" dirty="0">
                <a:latin typeface="楷体_GB2312" pitchFamily="49" charset="-122"/>
              </a:rPr>
              <a:t>=</a:t>
            </a:r>
            <a:r>
              <a:rPr kumimoji="1" lang="zh-CN" altLang="en-US" dirty="0">
                <a:latin typeface="楷体_GB2312" pitchFamily="49" charset="-122"/>
              </a:rPr>
              <a:t>基本回路</a:t>
            </a:r>
            <a:endParaRPr kumimoji="1" lang="en-US" altLang="zh-CN" dirty="0">
              <a:latin typeface="楷体_GB2312" pitchFamily="49" charset="-122"/>
            </a:endParaRPr>
          </a:p>
          <a:p>
            <a:pPr algn="ctr">
              <a:lnSpc>
                <a:spcPct val="120000"/>
              </a:lnSpc>
            </a:pPr>
            <a:r>
              <a:rPr kumimoji="1" lang="zh-CN" altLang="en-US" sz="1600" b="0" dirty="0">
                <a:latin typeface="楷体_GB2312" pitchFamily="49" charset="-122"/>
              </a:rPr>
              <a:t>（平面电路）</a:t>
            </a:r>
            <a:endParaRPr kumimoji="1" lang="zh-CN" altLang="en-US" sz="1600" b="0" dirty="0">
              <a:latin typeface="楷体_GB2312" pitchFamily="49" charset="-122"/>
            </a:endParaRPr>
          </a:p>
        </p:txBody>
      </p:sp>
      <p:sp>
        <p:nvSpPr>
          <p:cNvPr id="91" name="Text Box 40"/>
          <p:cNvSpPr txBox="1">
            <a:spLocks noChangeArrowheads="1"/>
          </p:cNvSpPr>
          <p:nvPr/>
        </p:nvSpPr>
        <p:spPr bwMode="auto">
          <a:xfrm>
            <a:off x="5814221" y="3804309"/>
            <a:ext cx="11398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sz="1400" dirty="0">
                <a:solidFill>
                  <a:srgbClr val="FFCC00"/>
                </a:solidFill>
                <a:latin typeface="楷体_GB2312" pitchFamily="49" charset="-122"/>
              </a:rPr>
              <a:t>树</a:t>
            </a:r>
            <a:r>
              <a:rPr kumimoji="1" lang="en-US" altLang="zh-CN" sz="1400" dirty="0">
                <a:solidFill>
                  <a:srgbClr val="FFCC00"/>
                </a:solidFill>
                <a:latin typeface="楷体_GB2312" pitchFamily="49" charset="-122"/>
              </a:rPr>
              <a:t>: </a:t>
            </a:r>
            <a:r>
              <a:rPr kumimoji="1" lang="zh-CN" altLang="en-US" sz="1400" dirty="0">
                <a:solidFill>
                  <a:srgbClr val="FFCC00"/>
                </a:solidFill>
                <a:latin typeface="楷体_GB2312" pitchFamily="49" charset="-122"/>
              </a:rPr>
              <a:t>橙色</a:t>
            </a:r>
            <a:endParaRPr kumimoji="1" lang="en-US" altLang="zh-CN" sz="1400" dirty="0">
              <a:solidFill>
                <a:srgbClr val="FFCC00"/>
              </a:solidFill>
              <a:latin typeface="楷体_GB2312" pitchFamily="49" charset="-122"/>
            </a:endParaRPr>
          </a:p>
          <a:p>
            <a:pPr algn="ctr"/>
            <a:r>
              <a:rPr kumimoji="1" lang="zh-CN" altLang="en-US" sz="1400" dirty="0">
                <a:solidFill>
                  <a:srgbClr val="FF3300"/>
                </a:solidFill>
                <a:latin typeface="楷体_GB2312" pitchFamily="49" charset="-122"/>
              </a:rPr>
              <a:t>连支：红色</a:t>
            </a:r>
            <a:endParaRPr kumimoji="1" lang="en-US" altLang="zh-CN" sz="1400" dirty="0">
              <a:solidFill>
                <a:srgbClr val="FF3300"/>
              </a:solidFill>
              <a:latin typeface="楷体_GB2312" pitchFamily="49" charset="-122"/>
            </a:endParaRP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152"/>
          <p:cNvGrpSpPr/>
          <p:nvPr/>
        </p:nvGrpSpPr>
        <p:grpSpPr bwMode="auto">
          <a:xfrm>
            <a:off x="5062538" y="866835"/>
            <a:ext cx="4032250" cy="2041525"/>
            <a:chOff x="158" y="436"/>
            <a:chExt cx="2540" cy="1286"/>
          </a:xfrm>
        </p:grpSpPr>
        <p:sp>
          <p:nvSpPr>
            <p:cNvPr id="90" name="Oval 110"/>
            <p:cNvSpPr>
              <a:spLocks noChangeArrowheads="1"/>
            </p:cNvSpPr>
            <p:nvPr/>
          </p:nvSpPr>
          <p:spPr bwMode="auto">
            <a:xfrm>
              <a:off x="1746" y="1071"/>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1" name="Text Box 112"/>
            <p:cNvSpPr txBox="1">
              <a:spLocks noChangeArrowheads="1"/>
            </p:cNvSpPr>
            <p:nvPr/>
          </p:nvSpPr>
          <p:spPr bwMode="auto">
            <a:xfrm>
              <a:off x="158" y="1071"/>
              <a:ext cx="4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U</a:t>
              </a:r>
              <a:r>
                <a:rPr kumimoji="1" lang="en-US" altLang="zh-CN" sz="2800" b="0" baseline="-25000">
                  <a:solidFill>
                    <a:srgbClr val="FFFFFF"/>
                  </a:solidFill>
                  <a:ea typeface="宋体" panose="02010600030101010101" pitchFamily="2" charset="-122"/>
                </a:rPr>
                <a:t>oc</a:t>
              </a:r>
              <a:endParaRPr kumimoji="1" lang="en-US" altLang="zh-CN" sz="2800" b="0">
                <a:solidFill>
                  <a:srgbClr val="FFFFFF"/>
                </a:solidFill>
                <a:ea typeface="宋体" panose="02010600030101010101" pitchFamily="2" charset="-122"/>
              </a:endParaRPr>
            </a:p>
          </p:txBody>
        </p:sp>
        <p:sp>
          <p:nvSpPr>
            <p:cNvPr id="92" name="Text Box 113"/>
            <p:cNvSpPr txBox="1">
              <a:spLocks noChangeArrowheads="1"/>
            </p:cNvSpPr>
            <p:nvPr/>
          </p:nvSpPr>
          <p:spPr bwMode="auto">
            <a:xfrm>
              <a:off x="249" y="572"/>
              <a:ext cx="42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93" name="Text Box 114"/>
            <p:cNvSpPr txBox="1">
              <a:spLocks noChangeArrowheads="1"/>
            </p:cNvSpPr>
            <p:nvPr/>
          </p:nvSpPr>
          <p:spPr bwMode="auto">
            <a:xfrm>
              <a:off x="1882" y="527"/>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5</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94" name="Text Box 115"/>
            <p:cNvSpPr txBox="1">
              <a:spLocks noChangeArrowheads="1"/>
            </p:cNvSpPr>
            <p:nvPr/>
          </p:nvSpPr>
          <p:spPr bwMode="auto">
            <a:xfrm>
              <a:off x="1882" y="143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b="0">
                  <a:solidFill>
                    <a:srgbClr val="FFFFFF"/>
                  </a:solidFill>
                  <a:ea typeface="宋体" panose="02010600030101010101" pitchFamily="2" charset="-122"/>
                </a:rPr>
                <a:t>＋</a:t>
              </a:r>
              <a:endParaRPr lang="zh-CN" altLang="en-US" b="0">
                <a:latin typeface="Arial" panose="020B0604020202020204" pitchFamily="34" charset="0"/>
                <a:ea typeface="仿宋_GB2312" pitchFamily="49" charset="-122"/>
              </a:endParaRPr>
            </a:p>
          </p:txBody>
        </p:sp>
        <p:sp>
          <p:nvSpPr>
            <p:cNvPr id="95" name="Text Box 116"/>
            <p:cNvSpPr txBox="1">
              <a:spLocks noChangeArrowheads="1"/>
            </p:cNvSpPr>
            <p:nvPr/>
          </p:nvSpPr>
          <p:spPr bwMode="auto">
            <a:xfrm>
              <a:off x="1928" y="799"/>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b="0">
                  <a:solidFill>
                    <a:srgbClr val="FFFFFF"/>
                  </a:solidFill>
                  <a:ea typeface="宋体" panose="02010600030101010101" pitchFamily="2" charset="-122"/>
                </a:rPr>
                <a:t>－</a:t>
              </a:r>
              <a:endParaRPr lang="zh-CN" altLang="en-US" b="0">
                <a:latin typeface="Arial" panose="020B0604020202020204" pitchFamily="34" charset="0"/>
                <a:ea typeface="仿宋_GB2312" pitchFamily="49" charset="-122"/>
              </a:endParaRPr>
            </a:p>
          </p:txBody>
        </p:sp>
        <p:sp>
          <p:nvSpPr>
            <p:cNvPr id="96" name="Text Box 117"/>
            <p:cNvSpPr txBox="1">
              <a:spLocks noChangeArrowheads="1"/>
            </p:cNvSpPr>
            <p:nvPr/>
          </p:nvSpPr>
          <p:spPr bwMode="auto">
            <a:xfrm>
              <a:off x="2018" y="1117"/>
              <a:ext cx="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ea typeface="宋体" panose="02010600030101010101" pitchFamily="2" charset="-122"/>
                </a:rPr>
                <a:t>50V</a:t>
              </a:r>
              <a:endParaRPr lang="en-US" altLang="zh-CN" sz="2800" b="0">
                <a:latin typeface="Arial" panose="020B0604020202020204" pitchFamily="34" charset="0"/>
                <a:ea typeface="仿宋_GB2312" pitchFamily="49" charset="-122"/>
              </a:endParaRPr>
            </a:p>
          </p:txBody>
        </p:sp>
        <p:sp>
          <p:nvSpPr>
            <p:cNvPr id="97" name="Line 118"/>
            <p:cNvSpPr>
              <a:spLocks noChangeShapeType="1"/>
            </p:cNvSpPr>
            <p:nvPr/>
          </p:nvSpPr>
          <p:spPr bwMode="auto">
            <a:xfrm>
              <a:off x="1746" y="527"/>
              <a:ext cx="0" cy="499"/>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 name="Text Box 119"/>
            <p:cNvSpPr txBox="1">
              <a:spLocks noChangeArrowheads="1"/>
            </p:cNvSpPr>
            <p:nvPr/>
          </p:nvSpPr>
          <p:spPr bwMode="auto">
            <a:xfrm>
              <a:off x="1474" y="572"/>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rgbClr val="FFFFFF"/>
                  </a:solidFill>
                  <a:ea typeface="仿宋_GB2312" pitchFamily="49" charset="-122"/>
                </a:rPr>
                <a:t>I</a:t>
              </a:r>
              <a:r>
                <a:rPr lang="en-US" altLang="zh-CN" sz="2800" b="0" baseline="-25000">
                  <a:solidFill>
                    <a:srgbClr val="FFFFFF"/>
                  </a:solidFill>
                  <a:ea typeface="仿宋_GB2312" pitchFamily="49" charset="-122"/>
                </a:rPr>
                <a:t>L</a:t>
              </a:r>
              <a:endParaRPr lang="en-US" altLang="zh-CN" sz="2800" b="0" baseline="-25000">
                <a:solidFill>
                  <a:srgbClr val="FFFFFF"/>
                </a:solidFill>
                <a:ea typeface="仿宋_GB2312" pitchFamily="49" charset="-122"/>
              </a:endParaRPr>
            </a:p>
          </p:txBody>
        </p:sp>
        <p:sp>
          <p:nvSpPr>
            <p:cNvPr id="99" name="Oval 120"/>
            <p:cNvSpPr>
              <a:spLocks noChangeArrowheads="1"/>
            </p:cNvSpPr>
            <p:nvPr/>
          </p:nvSpPr>
          <p:spPr bwMode="auto">
            <a:xfrm>
              <a:off x="567" y="1071"/>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0" name="Text Box 121"/>
            <p:cNvSpPr txBox="1">
              <a:spLocks noChangeArrowheads="1"/>
            </p:cNvSpPr>
            <p:nvPr/>
          </p:nvSpPr>
          <p:spPr bwMode="auto">
            <a:xfrm>
              <a:off x="839" y="844"/>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01" name="Text Box 122"/>
            <p:cNvSpPr txBox="1">
              <a:spLocks noChangeArrowheads="1"/>
            </p:cNvSpPr>
            <p:nvPr/>
          </p:nvSpPr>
          <p:spPr bwMode="auto">
            <a:xfrm>
              <a:off x="794" y="1343"/>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102" name="Text Box 123"/>
            <p:cNvSpPr txBox="1">
              <a:spLocks noChangeArrowheads="1"/>
            </p:cNvSpPr>
            <p:nvPr/>
          </p:nvSpPr>
          <p:spPr bwMode="auto">
            <a:xfrm>
              <a:off x="930" y="1071"/>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10V</a:t>
              </a:r>
              <a:endParaRPr kumimoji="1" lang="en-US" altLang="zh-CN" sz="2800" b="0" dirty="0">
                <a:solidFill>
                  <a:srgbClr val="FFFFFF"/>
                </a:solidFill>
                <a:ea typeface="宋体" panose="02010600030101010101" pitchFamily="2" charset="-122"/>
              </a:endParaRPr>
            </a:p>
          </p:txBody>
        </p:sp>
        <p:sp>
          <p:nvSpPr>
            <p:cNvPr id="103" name="Text Box 124"/>
            <p:cNvSpPr txBox="1">
              <a:spLocks noChangeArrowheads="1"/>
            </p:cNvSpPr>
            <p:nvPr/>
          </p:nvSpPr>
          <p:spPr bwMode="auto">
            <a:xfrm>
              <a:off x="748" y="572"/>
              <a:ext cx="5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25</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104" name="Rectangle 125"/>
            <p:cNvSpPr>
              <a:spLocks noChangeArrowheads="1"/>
            </p:cNvSpPr>
            <p:nvPr/>
          </p:nvSpPr>
          <p:spPr bwMode="auto">
            <a:xfrm>
              <a:off x="748" y="436"/>
              <a:ext cx="1180" cy="1225"/>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 name="Rectangle 126"/>
            <p:cNvSpPr>
              <a:spLocks noChangeArrowheads="1"/>
            </p:cNvSpPr>
            <p:nvPr/>
          </p:nvSpPr>
          <p:spPr bwMode="auto">
            <a:xfrm>
              <a:off x="667" y="57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6" name="Rectangle 127"/>
            <p:cNvSpPr>
              <a:spLocks noChangeArrowheads="1"/>
            </p:cNvSpPr>
            <p:nvPr/>
          </p:nvSpPr>
          <p:spPr bwMode="auto">
            <a:xfrm>
              <a:off x="1846" y="57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graphicFrame>
        <p:nvGraphicFramePr>
          <p:cNvPr id="107" name="Object 37"/>
          <p:cNvGraphicFramePr>
            <a:graphicFrameLocks noChangeAspect="1"/>
          </p:cNvGraphicFramePr>
          <p:nvPr/>
        </p:nvGraphicFramePr>
        <p:xfrm>
          <a:off x="665163" y="1069419"/>
          <a:ext cx="3367088" cy="890232"/>
        </p:xfrm>
        <a:graphic>
          <a:graphicData uri="http://schemas.openxmlformats.org/presentationml/2006/ole">
            <mc:AlternateContent xmlns:mc="http://schemas.openxmlformats.org/markup-compatibility/2006">
              <mc:Choice xmlns:v="urn:schemas-microsoft-com:vml" Requires="v">
                <p:oleObj spid="_x0000_s41048" name="公式" r:id="rId1" imgW="1609090" imgH="421640" progId="Equation.3">
                  <p:embed/>
                </p:oleObj>
              </mc:Choice>
              <mc:Fallback>
                <p:oleObj name="公式" r:id="rId1" imgW="1609090" imgH="421640" progId="Equation.3">
                  <p:embed/>
                  <p:pic>
                    <p:nvPicPr>
                      <p:cNvPr id="0" name="Object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63" y="1069419"/>
                        <a:ext cx="3367088" cy="890232"/>
                      </a:xfrm>
                      <a:prstGeom prst="rect">
                        <a:avLst/>
                      </a:prstGeom>
                      <a:noFill/>
                      <a:ln>
                        <a:noFill/>
                      </a:ln>
                      <a:effectLst/>
                    </p:spPr>
                  </p:pic>
                </p:oleObj>
              </mc:Fallback>
            </mc:AlternateContent>
          </a:graphicData>
        </a:graphic>
      </p:graphicFrame>
      <p:graphicFrame>
        <p:nvGraphicFramePr>
          <p:cNvPr id="108" name="Object 38"/>
          <p:cNvGraphicFramePr>
            <a:graphicFrameLocks noChangeAspect="1"/>
          </p:cNvGraphicFramePr>
          <p:nvPr/>
        </p:nvGraphicFramePr>
        <p:xfrm>
          <a:off x="588965" y="2028231"/>
          <a:ext cx="3587749" cy="556240"/>
        </p:xfrm>
        <a:graphic>
          <a:graphicData uri="http://schemas.openxmlformats.org/presentationml/2006/ole">
            <mc:AlternateContent xmlns:mc="http://schemas.openxmlformats.org/markup-compatibility/2006">
              <mc:Choice xmlns:v="urn:schemas-microsoft-com:vml" Requires="v">
                <p:oleObj spid="_x0000_s41049" name="公式" r:id="rId3" imgW="1525905" imgH="231775" progId="Equation.3">
                  <p:embed/>
                </p:oleObj>
              </mc:Choice>
              <mc:Fallback>
                <p:oleObj name="公式" r:id="rId3" imgW="1525905" imgH="231775" progId="Equation.3">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65" y="2028231"/>
                        <a:ext cx="3587749" cy="556240"/>
                      </a:xfrm>
                      <a:prstGeom prst="rect">
                        <a:avLst/>
                      </a:prstGeom>
                      <a:noFill/>
                      <a:ln>
                        <a:noFill/>
                      </a:ln>
                      <a:effectLst/>
                    </p:spPr>
                  </p:pic>
                </p:oleObj>
              </mc:Fallback>
            </mc:AlternateContent>
          </a:graphicData>
        </a:graphic>
      </p:graphicFrame>
      <p:sp>
        <p:nvSpPr>
          <p:cNvPr id="111" name="Text Box 4"/>
          <p:cNvSpPr txBox="1">
            <a:spLocks noChangeArrowheads="1"/>
          </p:cNvSpPr>
          <p:nvPr/>
        </p:nvSpPr>
        <p:spPr bwMode="auto">
          <a:xfrm>
            <a:off x="0" y="0"/>
            <a:ext cx="6072188"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cxnSp>
        <p:nvCxnSpPr>
          <p:cNvPr id="112" name="直接连接符 111"/>
          <p:cNvCxnSpPr/>
          <p:nvPr/>
        </p:nvCxnSpPr>
        <p:spPr>
          <a:xfrm>
            <a:off x="0" y="2942787"/>
            <a:ext cx="9099550" cy="86678"/>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pic>
        <p:nvPicPr>
          <p:cNvPr id="177" name="图片 176"/>
          <p:cNvPicPr>
            <a:picLocks noChangeAspect="1"/>
          </p:cNvPicPr>
          <p:nvPr/>
        </p:nvPicPr>
        <p:blipFill>
          <a:blip r:embed="rId5"/>
          <a:stretch>
            <a:fillRect/>
          </a:stretch>
        </p:blipFill>
        <p:spPr>
          <a:xfrm>
            <a:off x="140861" y="3396006"/>
            <a:ext cx="2991278" cy="2263670"/>
          </a:xfrm>
          <a:prstGeom prst="rect">
            <a:avLst/>
          </a:prstGeom>
        </p:spPr>
      </p:pic>
      <p:pic>
        <p:nvPicPr>
          <p:cNvPr id="178" name="图片 177"/>
          <p:cNvPicPr>
            <a:picLocks noChangeAspect="1"/>
          </p:cNvPicPr>
          <p:nvPr/>
        </p:nvPicPr>
        <p:blipFill>
          <a:blip r:embed="rId6"/>
          <a:stretch>
            <a:fillRect/>
          </a:stretch>
        </p:blipFill>
        <p:spPr>
          <a:xfrm>
            <a:off x="3159246" y="3459224"/>
            <a:ext cx="2912942" cy="2200452"/>
          </a:xfrm>
          <a:prstGeom prst="rect">
            <a:avLst/>
          </a:prstGeom>
        </p:spPr>
      </p:pic>
      <p:sp>
        <p:nvSpPr>
          <p:cNvPr id="179" name="Text Box 21" descr="绿色大理石"/>
          <p:cNvSpPr txBox="1">
            <a:spLocks noChangeArrowheads="1"/>
          </p:cNvSpPr>
          <p:nvPr/>
        </p:nvSpPr>
        <p:spPr bwMode="auto">
          <a:xfrm>
            <a:off x="283668" y="5763765"/>
            <a:ext cx="2497632" cy="10156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zh-CN" altLang="en-US" sz="2000" dirty="0">
                <a:solidFill>
                  <a:srgbClr val="FF0000"/>
                </a:solidFill>
                <a:latin typeface="楷体_GB2312" pitchFamily="49" charset="-122"/>
              </a:rPr>
              <a:t>求短路电流可以直接短路掉</a:t>
            </a:r>
            <a:r>
              <a:rPr kumimoji="1" lang="en-US" altLang="zh-CN" sz="2000" dirty="0">
                <a:solidFill>
                  <a:srgbClr val="FF0000"/>
                </a:solidFill>
                <a:latin typeface="楷体_GB2312" pitchFamily="49" charset="-122"/>
              </a:rPr>
              <a:t>100Ω</a:t>
            </a:r>
            <a:r>
              <a:rPr kumimoji="1" lang="zh-CN" altLang="en-US" sz="2000" dirty="0">
                <a:solidFill>
                  <a:srgbClr val="FF0000"/>
                </a:solidFill>
                <a:latin typeface="楷体_GB2312" pitchFamily="49" charset="-122"/>
              </a:rPr>
              <a:t>电阻以及受控电压源</a:t>
            </a:r>
            <a:endParaRPr kumimoji="1" lang="zh-CN" altLang="en-US" sz="2000" dirty="0">
              <a:solidFill>
                <a:srgbClr val="FF0000"/>
              </a:solidFill>
              <a:latin typeface="楷体_GB2312" pitchFamily="49" charset="-122"/>
            </a:endParaRPr>
          </a:p>
        </p:txBody>
      </p:sp>
      <p:sp>
        <p:nvSpPr>
          <p:cNvPr id="180" name="Text Box 21" descr="绿色大理石"/>
          <p:cNvSpPr txBox="1">
            <a:spLocks noChangeArrowheads="1"/>
          </p:cNvSpPr>
          <p:nvPr/>
        </p:nvSpPr>
        <p:spPr bwMode="auto">
          <a:xfrm>
            <a:off x="3217990" y="5917653"/>
            <a:ext cx="2708020" cy="70788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000" dirty="0">
                <a:solidFill>
                  <a:srgbClr val="FF0000"/>
                </a:solidFill>
                <a:latin typeface="楷体_GB2312" pitchFamily="49" charset="-122"/>
              </a:rPr>
              <a:t>50V</a:t>
            </a:r>
            <a:r>
              <a:rPr kumimoji="1" lang="zh-CN" altLang="en-US" sz="2000" dirty="0">
                <a:solidFill>
                  <a:srgbClr val="FF0000"/>
                </a:solidFill>
                <a:latin typeface="楷体_GB2312" pitchFamily="49" charset="-122"/>
              </a:rPr>
              <a:t>电压源的存在使得短路后要列方程组</a:t>
            </a:r>
            <a:endParaRPr kumimoji="1" lang="zh-CN" altLang="en-US" sz="2000" dirty="0">
              <a:solidFill>
                <a:srgbClr val="FF0000"/>
              </a:solidFill>
              <a:latin typeface="楷体_GB2312" pitchFamily="49" charset="-122"/>
            </a:endParaRPr>
          </a:p>
        </p:txBody>
      </p:sp>
      <p:pic>
        <p:nvPicPr>
          <p:cNvPr id="214" name="图片 213"/>
          <p:cNvPicPr>
            <a:picLocks noChangeAspect="1"/>
          </p:cNvPicPr>
          <p:nvPr/>
        </p:nvPicPr>
        <p:blipFill>
          <a:blip r:embed="rId7"/>
          <a:stretch>
            <a:fillRect/>
          </a:stretch>
        </p:blipFill>
        <p:spPr>
          <a:xfrm>
            <a:off x="5955214" y="3201149"/>
            <a:ext cx="3244120" cy="2441811"/>
          </a:xfrm>
          <a:prstGeom prst="rect">
            <a:avLst/>
          </a:prstGeom>
        </p:spPr>
      </p:pic>
      <p:sp>
        <p:nvSpPr>
          <p:cNvPr id="30" name="Text Box 21" descr="绿色大理石"/>
          <p:cNvSpPr txBox="1">
            <a:spLocks noChangeArrowheads="1"/>
          </p:cNvSpPr>
          <p:nvPr/>
        </p:nvSpPr>
        <p:spPr bwMode="auto">
          <a:xfrm>
            <a:off x="6569211" y="5917653"/>
            <a:ext cx="2016125" cy="70788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zh-CN" altLang="en-US" sz="2000" dirty="0">
                <a:solidFill>
                  <a:srgbClr val="FF0000"/>
                </a:solidFill>
                <a:latin typeface="楷体_GB2312" pitchFamily="49" charset="-122"/>
              </a:rPr>
              <a:t>太过极端，</a:t>
            </a:r>
            <a:r>
              <a:rPr kumimoji="1" lang="en-US" altLang="zh-CN" sz="2000" dirty="0">
                <a:solidFill>
                  <a:srgbClr val="FF0000"/>
                </a:solidFill>
                <a:latin typeface="楷体_GB2312" pitchFamily="49" charset="-122"/>
              </a:rPr>
              <a:t>A/N</a:t>
            </a:r>
            <a:r>
              <a:rPr kumimoji="1" lang="zh-CN" altLang="en-US" sz="2000" dirty="0">
                <a:solidFill>
                  <a:srgbClr val="FF0000"/>
                </a:solidFill>
                <a:latin typeface="楷体_GB2312" pitchFamily="49" charset="-122"/>
              </a:rPr>
              <a:t>划分要合理</a:t>
            </a:r>
            <a:endParaRPr kumimoji="1" lang="zh-CN" altLang="en-US" sz="2000" dirty="0">
              <a:solidFill>
                <a:srgbClr val="FF0000"/>
              </a:solidFill>
              <a:latin typeface="楷体_GB2312" pitchFamily="49"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1"/>
          <p:cNvSpPr txBox="1">
            <a:spLocks noChangeArrowheads="1"/>
          </p:cNvSpPr>
          <p:nvPr/>
        </p:nvSpPr>
        <p:spPr bwMode="auto">
          <a:xfrm>
            <a:off x="1368427" y="1011238"/>
            <a:ext cx="2232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a:t>已知开关</a:t>
            </a:r>
            <a:r>
              <a:rPr kumimoji="1" lang="en-US" altLang="zh-CN" sz="2800" b="0">
                <a:ea typeface="宋体" panose="02010600030101010101" pitchFamily="2" charset="-122"/>
              </a:rPr>
              <a:t>S</a:t>
            </a:r>
            <a:endParaRPr kumimoji="1" lang="en-US" altLang="zh-CN" sz="2800" b="0">
              <a:ea typeface="宋体" panose="02010600030101010101" pitchFamily="2" charset="-122"/>
            </a:endParaRPr>
          </a:p>
        </p:txBody>
      </p:sp>
      <p:sp>
        <p:nvSpPr>
          <p:cNvPr id="3" name="Text Box 42"/>
          <p:cNvSpPr txBox="1">
            <a:spLocks noChangeArrowheads="1"/>
          </p:cNvSpPr>
          <p:nvPr/>
        </p:nvSpPr>
        <p:spPr bwMode="auto">
          <a:xfrm>
            <a:off x="361952" y="980440"/>
            <a:ext cx="86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3200">
                <a:solidFill>
                  <a:srgbClr val="FFFFFF"/>
                </a:solidFill>
                <a:ea typeface="宋体" panose="02010600030101010101" pitchFamily="2" charset="-122"/>
              </a:rPr>
              <a:t>例</a:t>
            </a:r>
            <a:r>
              <a:rPr kumimoji="1" lang="en-US" altLang="zh-CN" sz="3200" b="0">
                <a:solidFill>
                  <a:srgbClr val="FFFFFF"/>
                </a:solidFill>
                <a:ea typeface="宋体" panose="02010600030101010101" pitchFamily="2" charset="-122"/>
              </a:rPr>
              <a:t>3</a:t>
            </a:r>
            <a:endParaRPr kumimoji="1" lang="en-US" altLang="zh-CN" sz="3200">
              <a:solidFill>
                <a:srgbClr val="FFFFFF"/>
              </a:solidFill>
              <a:ea typeface="宋体" panose="02010600030101010101" pitchFamily="2" charset="-122"/>
            </a:endParaRPr>
          </a:p>
        </p:txBody>
      </p:sp>
      <p:sp>
        <p:nvSpPr>
          <p:cNvPr id="4" name="Line 60"/>
          <p:cNvSpPr>
            <a:spLocks noChangeShapeType="1"/>
          </p:cNvSpPr>
          <p:nvPr/>
        </p:nvSpPr>
        <p:spPr bwMode="auto">
          <a:xfrm>
            <a:off x="5330827" y="1455980"/>
            <a:ext cx="431800" cy="287337"/>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 name="Line 66"/>
          <p:cNvSpPr>
            <a:spLocks noChangeShapeType="1"/>
          </p:cNvSpPr>
          <p:nvPr/>
        </p:nvSpPr>
        <p:spPr bwMode="auto">
          <a:xfrm>
            <a:off x="792165" y="1977389"/>
            <a:ext cx="576262" cy="1588"/>
          </a:xfrm>
          <a:prstGeom prst="line">
            <a:avLst/>
          </a:prstGeom>
          <a:noFill/>
          <a:ln w="57150">
            <a:solidFill>
              <a:srgbClr val="00CC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 name="Group 70"/>
          <p:cNvGrpSpPr/>
          <p:nvPr/>
        </p:nvGrpSpPr>
        <p:grpSpPr bwMode="auto">
          <a:xfrm>
            <a:off x="1368427" y="1688464"/>
            <a:ext cx="2017713" cy="519113"/>
            <a:chOff x="1610" y="2205"/>
            <a:chExt cx="1271" cy="327"/>
          </a:xfrm>
        </p:grpSpPr>
        <p:sp>
          <p:nvSpPr>
            <p:cNvPr id="7" name="Text Box 67"/>
            <p:cNvSpPr txBox="1">
              <a:spLocks noChangeArrowheads="1"/>
            </p:cNvSpPr>
            <p:nvPr/>
          </p:nvSpPr>
          <p:spPr bwMode="auto">
            <a:xfrm>
              <a:off x="1610" y="2205"/>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1  </a:t>
              </a:r>
              <a:endParaRPr lang="en-US" altLang="zh-CN" sz="2800" b="0">
                <a:solidFill>
                  <a:srgbClr val="FFFFFF"/>
                </a:solidFill>
                <a:ea typeface="仿宋_GB2312" pitchFamily="49" charset="-122"/>
              </a:endParaRPr>
            </a:p>
          </p:txBody>
        </p:sp>
        <p:sp>
          <p:nvSpPr>
            <p:cNvPr id="8" name="Oval 68" descr="花束"/>
            <p:cNvSpPr>
              <a:spLocks noChangeArrowheads="1"/>
            </p:cNvSpPr>
            <p:nvPr/>
          </p:nvSpPr>
          <p:spPr bwMode="auto">
            <a:xfrm>
              <a:off x="1927" y="2205"/>
              <a:ext cx="318" cy="318"/>
            </a:xfrm>
            <a:prstGeom prst="ellipse">
              <a:avLst/>
            </a:prstGeom>
            <a:blipFill dpi="0" rotWithShape="1">
              <a:blip r:embed="rId1"/>
              <a:srcRect/>
              <a:tile tx="0" ty="0" sx="100000" sy="100000" flip="none" algn="tl"/>
            </a:blip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000000"/>
                  </a:solidFill>
                  <a:ea typeface="仿宋_GB2312" pitchFamily="49" charset="-122"/>
                </a:rPr>
                <a:t>A</a:t>
              </a:r>
              <a:endParaRPr lang="en-US" altLang="zh-CN" sz="2800" b="0">
                <a:solidFill>
                  <a:srgbClr val="000000"/>
                </a:solidFill>
                <a:ea typeface="仿宋_GB2312" pitchFamily="49" charset="-122"/>
              </a:endParaRPr>
            </a:p>
          </p:txBody>
        </p:sp>
        <p:sp>
          <p:nvSpPr>
            <p:cNvPr id="9" name="Text Box 69"/>
            <p:cNvSpPr txBox="1">
              <a:spLocks noChangeArrowheads="1"/>
            </p:cNvSpPr>
            <p:nvPr/>
          </p:nvSpPr>
          <p:spPr bwMode="auto">
            <a:xfrm>
              <a:off x="2200" y="2205"/>
              <a:ext cx="6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latin typeface="Arial" panose="020B0604020202020204" pitchFamily="34" charset="0"/>
                  <a:ea typeface="仿宋_GB2312" pitchFamily="49" charset="-122"/>
                </a:rPr>
                <a:t>＝</a:t>
              </a:r>
              <a:r>
                <a:rPr lang="en-US" altLang="zh-CN" sz="2800" b="0">
                  <a:solidFill>
                    <a:srgbClr val="FFFFFF"/>
                  </a:solidFill>
                  <a:ea typeface="仿宋_GB2312" pitchFamily="49" charset="-122"/>
                </a:rPr>
                <a:t>2A</a:t>
              </a:r>
              <a:endParaRPr lang="en-US" altLang="zh-CN" sz="2800" b="0">
                <a:solidFill>
                  <a:srgbClr val="FFFFFF"/>
                </a:solidFill>
                <a:ea typeface="仿宋_GB2312" pitchFamily="49" charset="-122"/>
              </a:endParaRPr>
            </a:p>
          </p:txBody>
        </p:sp>
      </p:grpSp>
      <p:sp>
        <p:nvSpPr>
          <p:cNvPr id="10" name="Line 71"/>
          <p:cNvSpPr>
            <a:spLocks noChangeShapeType="1"/>
          </p:cNvSpPr>
          <p:nvPr/>
        </p:nvSpPr>
        <p:spPr bwMode="auto">
          <a:xfrm>
            <a:off x="720727" y="2625089"/>
            <a:ext cx="504825" cy="0"/>
          </a:xfrm>
          <a:prstGeom prst="line">
            <a:avLst/>
          </a:prstGeom>
          <a:noFill/>
          <a:ln w="57150">
            <a:solidFill>
              <a:srgbClr val="00CC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 name="Group 72"/>
          <p:cNvGrpSpPr/>
          <p:nvPr/>
        </p:nvGrpSpPr>
        <p:grpSpPr bwMode="auto">
          <a:xfrm>
            <a:off x="1368427" y="2337752"/>
            <a:ext cx="2017713" cy="519112"/>
            <a:chOff x="1610" y="2205"/>
            <a:chExt cx="1271" cy="327"/>
          </a:xfrm>
        </p:grpSpPr>
        <p:sp>
          <p:nvSpPr>
            <p:cNvPr id="12" name="Text Box 73"/>
            <p:cNvSpPr txBox="1">
              <a:spLocks noChangeArrowheads="1"/>
            </p:cNvSpPr>
            <p:nvPr/>
          </p:nvSpPr>
          <p:spPr bwMode="auto">
            <a:xfrm>
              <a:off x="1610" y="2205"/>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2 </a:t>
              </a:r>
              <a:endParaRPr lang="en-US" altLang="zh-CN" sz="2800" b="0">
                <a:solidFill>
                  <a:srgbClr val="FFFFFF"/>
                </a:solidFill>
                <a:ea typeface="仿宋_GB2312" pitchFamily="49" charset="-122"/>
              </a:endParaRPr>
            </a:p>
          </p:txBody>
        </p:sp>
        <p:sp>
          <p:nvSpPr>
            <p:cNvPr id="13" name="Oval 74" descr="花束"/>
            <p:cNvSpPr>
              <a:spLocks noChangeArrowheads="1"/>
            </p:cNvSpPr>
            <p:nvPr/>
          </p:nvSpPr>
          <p:spPr bwMode="auto">
            <a:xfrm>
              <a:off x="1927" y="2205"/>
              <a:ext cx="318" cy="318"/>
            </a:xfrm>
            <a:prstGeom prst="ellipse">
              <a:avLst/>
            </a:prstGeom>
            <a:blipFill dpi="0" rotWithShape="1">
              <a:blip r:embed="rId1"/>
              <a:srcRect/>
              <a:tile tx="0" ty="0" sx="100000" sy="100000" flip="none" algn="tl"/>
            </a:blip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000000"/>
                  </a:solidFill>
                  <a:ea typeface="仿宋_GB2312" pitchFamily="49" charset="-122"/>
                </a:rPr>
                <a:t>V</a:t>
              </a:r>
              <a:endParaRPr lang="en-US" altLang="zh-CN" sz="2800" b="0">
                <a:solidFill>
                  <a:srgbClr val="000000"/>
                </a:solidFill>
                <a:ea typeface="仿宋_GB2312" pitchFamily="49" charset="-122"/>
              </a:endParaRPr>
            </a:p>
          </p:txBody>
        </p:sp>
        <p:sp>
          <p:nvSpPr>
            <p:cNvPr id="14" name="Text Box 75"/>
            <p:cNvSpPr txBox="1">
              <a:spLocks noChangeArrowheads="1"/>
            </p:cNvSpPr>
            <p:nvPr/>
          </p:nvSpPr>
          <p:spPr bwMode="auto">
            <a:xfrm>
              <a:off x="2200" y="2205"/>
              <a:ext cx="6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latin typeface="Arial" panose="020B0604020202020204" pitchFamily="34" charset="0"/>
                  <a:ea typeface="仿宋_GB2312" pitchFamily="49" charset="-122"/>
                </a:rPr>
                <a:t>＝</a:t>
              </a:r>
              <a:r>
                <a:rPr lang="en-US" altLang="zh-CN" sz="2800" b="0">
                  <a:solidFill>
                    <a:srgbClr val="FFFFFF"/>
                  </a:solidFill>
                  <a:ea typeface="仿宋_GB2312" pitchFamily="49" charset="-122"/>
                </a:rPr>
                <a:t>4V</a:t>
              </a:r>
              <a:endParaRPr lang="en-US" altLang="zh-CN" sz="2800" b="0">
                <a:solidFill>
                  <a:srgbClr val="FFFFFF"/>
                </a:solidFill>
                <a:ea typeface="仿宋_GB2312" pitchFamily="49" charset="-122"/>
              </a:endParaRPr>
            </a:p>
          </p:txBody>
        </p:sp>
      </p:grpSp>
      <p:sp>
        <p:nvSpPr>
          <p:cNvPr id="15" name="Text Box 76"/>
          <p:cNvSpPr txBox="1">
            <a:spLocks noChangeArrowheads="1"/>
          </p:cNvSpPr>
          <p:nvPr/>
        </p:nvSpPr>
        <p:spPr bwMode="auto">
          <a:xfrm>
            <a:off x="219869" y="3051037"/>
            <a:ext cx="5795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楷体_GB2312" pitchFamily="49" charset="-122"/>
              </a:rPr>
              <a:t>求开关</a:t>
            </a:r>
            <a:r>
              <a:rPr lang="en-US" altLang="zh-CN" b="0" dirty="0"/>
              <a:t>S</a:t>
            </a:r>
            <a:r>
              <a:rPr lang="zh-CN" altLang="en-US" dirty="0">
                <a:latin typeface="楷体_GB2312" pitchFamily="49" charset="-122"/>
              </a:rPr>
              <a:t>打向</a:t>
            </a:r>
            <a:r>
              <a:rPr lang="en-US" altLang="zh-CN" b="0" dirty="0">
                <a:latin typeface="楷体_GB2312" pitchFamily="49" charset="-122"/>
              </a:rPr>
              <a:t>3</a:t>
            </a:r>
            <a:r>
              <a:rPr lang="zh-CN" altLang="en-US" dirty="0">
                <a:latin typeface="楷体_GB2312" pitchFamily="49" charset="-122"/>
              </a:rPr>
              <a:t>，电压</a:t>
            </a:r>
            <a:r>
              <a:rPr lang="en-US" altLang="zh-CN" b="0" i="1" dirty="0"/>
              <a:t>U</a:t>
            </a:r>
            <a:r>
              <a:rPr lang="zh-CN" altLang="en-US" dirty="0">
                <a:latin typeface="楷体_GB2312" pitchFamily="49" charset="-122"/>
              </a:rPr>
              <a:t>等于多少。</a:t>
            </a:r>
            <a:endParaRPr lang="zh-CN" altLang="en-US" dirty="0">
              <a:latin typeface="楷体_GB2312" pitchFamily="49" charset="-122"/>
            </a:endParaRPr>
          </a:p>
        </p:txBody>
      </p:sp>
      <p:sp>
        <p:nvSpPr>
          <p:cNvPr id="16" name="Line 78"/>
          <p:cNvSpPr>
            <a:spLocks noChangeShapeType="1"/>
          </p:cNvSpPr>
          <p:nvPr/>
        </p:nvSpPr>
        <p:spPr bwMode="auto">
          <a:xfrm flipH="1" flipV="1">
            <a:off x="5330827" y="1455980"/>
            <a:ext cx="1296988" cy="287337"/>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79"/>
          <p:cNvSpPr>
            <a:spLocks noChangeShapeType="1"/>
          </p:cNvSpPr>
          <p:nvPr/>
        </p:nvSpPr>
        <p:spPr bwMode="auto">
          <a:xfrm>
            <a:off x="5330827" y="1455980"/>
            <a:ext cx="2952750" cy="87312"/>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Text Box 80"/>
          <p:cNvSpPr txBox="1">
            <a:spLocks noChangeArrowheads="1"/>
          </p:cNvSpPr>
          <p:nvPr/>
        </p:nvSpPr>
        <p:spPr bwMode="auto">
          <a:xfrm>
            <a:off x="169863" y="3679092"/>
            <a:ext cx="666750" cy="519113"/>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zh-CN" altLang="en-US" sz="2800">
                <a:solidFill>
                  <a:srgbClr val="FFFFFF"/>
                </a:solidFill>
                <a:ea typeface="宋体" panose="02010600030101010101" pitchFamily="2" charset="-122"/>
              </a:rPr>
              <a:t>解</a:t>
            </a:r>
            <a:endParaRPr kumimoji="1" lang="zh-CN" altLang="en-US" sz="2800">
              <a:solidFill>
                <a:srgbClr val="FFFFFF"/>
              </a:solidFill>
              <a:ea typeface="宋体" panose="02010600030101010101" pitchFamily="2" charset="-122"/>
            </a:endParaRPr>
          </a:p>
        </p:txBody>
      </p:sp>
      <p:graphicFrame>
        <p:nvGraphicFramePr>
          <p:cNvPr id="19" name="Object 81"/>
          <p:cNvGraphicFramePr>
            <a:graphicFrameLocks noChangeAspect="1"/>
          </p:cNvGraphicFramePr>
          <p:nvPr/>
        </p:nvGraphicFramePr>
        <p:xfrm>
          <a:off x="4965701" y="4054579"/>
          <a:ext cx="3184525" cy="554037"/>
        </p:xfrm>
        <a:graphic>
          <a:graphicData uri="http://schemas.openxmlformats.org/presentationml/2006/ole">
            <mc:AlternateContent xmlns:mc="http://schemas.openxmlformats.org/markup-compatibility/2006">
              <mc:Choice xmlns:v="urn:schemas-microsoft-com:vml" Requires="v">
                <p:oleObj spid="_x0000_s42115" name="公式" r:id="rId2" imgW="1288415" imgH="219710" progId="Equation.3">
                  <p:embed/>
                </p:oleObj>
              </mc:Choice>
              <mc:Fallback>
                <p:oleObj name="公式" r:id="rId2" imgW="1288415" imgH="219710" progId="Equation.3">
                  <p:embed/>
                  <p:pic>
                    <p:nvPicPr>
                      <p:cNvPr id="0" name="Object 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01" y="4054579"/>
                        <a:ext cx="3184525"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82"/>
          <p:cNvGraphicFramePr>
            <a:graphicFrameLocks noChangeAspect="1"/>
          </p:cNvGraphicFramePr>
          <p:nvPr/>
        </p:nvGraphicFramePr>
        <p:xfrm>
          <a:off x="6066629" y="4749111"/>
          <a:ext cx="1568450" cy="633412"/>
        </p:xfrm>
        <a:graphic>
          <a:graphicData uri="http://schemas.openxmlformats.org/presentationml/2006/ole">
            <mc:AlternateContent xmlns:mc="http://schemas.openxmlformats.org/markup-compatibility/2006">
              <mc:Choice xmlns:v="urn:schemas-microsoft-com:vml" Requires="v">
                <p:oleObj spid="_x0000_s42116" name="公式" r:id="rId4" imgW="611505" imgH="243205" progId="Equation.3">
                  <p:embed/>
                </p:oleObj>
              </mc:Choice>
              <mc:Fallback>
                <p:oleObj name="公式" r:id="rId4" imgW="611505" imgH="243205" progId="Equation.3">
                  <p:embed/>
                  <p:pic>
                    <p:nvPicPr>
                      <p:cNvPr id="0" name="Object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6629" y="4749111"/>
                        <a:ext cx="1568450"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83"/>
          <p:cNvSpPr>
            <a:spLocks noChangeShapeType="1"/>
          </p:cNvSpPr>
          <p:nvPr/>
        </p:nvSpPr>
        <p:spPr bwMode="auto">
          <a:xfrm>
            <a:off x="5019676" y="5042799"/>
            <a:ext cx="792162" cy="0"/>
          </a:xfrm>
          <a:prstGeom prst="line">
            <a:avLst/>
          </a:prstGeom>
          <a:noFill/>
          <a:ln w="76200">
            <a:solidFill>
              <a:srgbClr val="00CC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 name="Object 84"/>
          <p:cNvGraphicFramePr>
            <a:graphicFrameLocks noChangeAspect="1"/>
          </p:cNvGraphicFramePr>
          <p:nvPr/>
        </p:nvGraphicFramePr>
        <p:xfrm>
          <a:off x="4965701" y="5562125"/>
          <a:ext cx="3586162" cy="474662"/>
        </p:xfrm>
        <a:graphic>
          <a:graphicData uri="http://schemas.openxmlformats.org/presentationml/2006/ole">
            <mc:AlternateContent xmlns:mc="http://schemas.openxmlformats.org/markup-compatibility/2006">
              <mc:Choice xmlns:v="urn:schemas-microsoft-com:vml" Requires="v">
                <p:oleObj spid="_x0000_s42117" name="公式" r:id="rId6" imgW="1609090" imgH="207645" progId="Equation.3">
                  <p:embed/>
                </p:oleObj>
              </mc:Choice>
              <mc:Fallback>
                <p:oleObj name="公式" r:id="rId6" imgW="1609090" imgH="207645" progId="Equation.3">
                  <p:embed/>
                  <p:pic>
                    <p:nvPicPr>
                      <p:cNvPr id="0" name="Object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5701" y="5562125"/>
                        <a:ext cx="3586162"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248"/>
          <p:cNvGrpSpPr/>
          <p:nvPr/>
        </p:nvGrpSpPr>
        <p:grpSpPr bwMode="auto">
          <a:xfrm>
            <a:off x="3819527" y="1167055"/>
            <a:ext cx="5149850" cy="1655762"/>
            <a:chOff x="2336" y="1525"/>
            <a:chExt cx="3244" cy="1043"/>
          </a:xfrm>
        </p:grpSpPr>
        <p:sp>
          <p:nvSpPr>
            <p:cNvPr id="24" name="Line 129"/>
            <p:cNvSpPr>
              <a:spLocks noChangeShapeType="1"/>
            </p:cNvSpPr>
            <p:nvPr/>
          </p:nvSpPr>
          <p:spPr bwMode="auto">
            <a:xfrm>
              <a:off x="5148" y="1752"/>
              <a:ext cx="0" cy="717"/>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130"/>
            <p:cNvSpPr>
              <a:spLocks noChangeShapeType="1"/>
            </p:cNvSpPr>
            <p:nvPr/>
          </p:nvSpPr>
          <p:spPr bwMode="auto">
            <a:xfrm>
              <a:off x="3559" y="1879"/>
              <a:ext cx="0" cy="59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131"/>
            <p:cNvSpPr>
              <a:spLocks noChangeShapeType="1"/>
            </p:cNvSpPr>
            <p:nvPr/>
          </p:nvSpPr>
          <p:spPr bwMode="auto">
            <a:xfrm>
              <a:off x="2971" y="1697"/>
              <a:ext cx="31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132"/>
            <p:cNvSpPr>
              <a:spLocks noChangeShapeType="1"/>
            </p:cNvSpPr>
            <p:nvPr/>
          </p:nvSpPr>
          <p:spPr bwMode="auto">
            <a:xfrm>
              <a:off x="2926" y="2468"/>
              <a:ext cx="2222"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Oval 133" descr="花束"/>
            <p:cNvSpPr>
              <a:spLocks noChangeArrowheads="1"/>
            </p:cNvSpPr>
            <p:nvPr/>
          </p:nvSpPr>
          <p:spPr bwMode="auto">
            <a:xfrm>
              <a:off x="3379" y="2014"/>
              <a:ext cx="318" cy="318"/>
            </a:xfrm>
            <a:prstGeom prst="ellipse">
              <a:avLst/>
            </a:prstGeom>
            <a:blipFill dpi="0" rotWithShape="1">
              <a:blip r:embed="rId1"/>
              <a:srcRect/>
              <a:tile tx="0" ty="0" sx="100000" sy="100000" flip="none" algn="tl"/>
            </a:blip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dirty="0">
                  <a:solidFill>
                    <a:srgbClr val="000000"/>
                  </a:solidFill>
                  <a:ea typeface="仿宋_GB2312" pitchFamily="49" charset="-122"/>
                </a:rPr>
                <a:t>A</a:t>
              </a:r>
              <a:endParaRPr lang="en-US" altLang="zh-CN" sz="2800" b="0" dirty="0">
                <a:solidFill>
                  <a:srgbClr val="000000"/>
                </a:solidFill>
                <a:ea typeface="仿宋_GB2312" pitchFamily="49" charset="-122"/>
              </a:endParaRPr>
            </a:p>
          </p:txBody>
        </p:sp>
        <p:sp>
          <p:nvSpPr>
            <p:cNvPr id="29" name="Line 134"/>
            <p:cNvSpPr>
              <a:spLocks noChangeShapeType="1"/>
            </p:cNvSpPr>
            <p:nvPr/>
          </p:nvSpPr>
          <p:spPr bwMode="auto">
            <a:xfrm>
              <a:off x="4104" y="1878"/>
              <a:ext cx="0" cy="59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0" name="Oval 135" descr="花束"/>
            <p:cNvSpPr>
              <a:spLocks noChangeArrowheads="1"/>
            </p:cNvSpPr>
            <p:nvPr/>
          </p:nvSpPr>
          <p:spPr bwMode="auto">
            <a:xfrm>
              <a:off x="3923" y="2014"/>
              <a:ext cx="318" cy="318"/>
            </a:xfrm>
            <a:prstGeom prst="ellipse">
              <a:avLst/>
            </a:prstGeom>
            <a:blipFill dpi="0" rotWithShape="1">
              <a:blip r:embed="rId1"/>
              <a:srcRect/>
              <a:tile tx="0" ty="0" sx="100000" sy="100000" flip="none" algn="tl"/>
            </a:blip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dirty="0">
                  <a:solidFill>
                    <a:srgbClr val="000000"/>
                  </a:solidFill>
                  <a:ea typeface="仿宋_GB2312" pitchFamily="49" charset="-122"/>
                </a:rPr>
                <a:t>V</a:t>
              </a:r>
              <a:endParaRPr lang="en-US" altLang="zh-CN" sz="2800" b="0" dirty="0">
                <a:solidFill>
                  <a:srgbClr val="000000"/>
                </a:solidFill>
                <a:ea typeface="仿宋_GB2312" pitchFamily="49" charset="-122"/>
              </a:endParaRPr>
            </a:p>
          </p:txBody>
        </p:sp>
        <p:sp>
          <p:nvSpPr>
            <p:cNvPr id="31" name="Text Box 136"/>
            <p:cNvSpPr txBox="1">
              <a:spLocks noChangeArrowheads="1"/>
            </p:cNvSpPr>
            <p:nvPr/>
          </p:nvSpPr>
          <p:spPr bwMode="auto">
            <a:xfrm>
              <a:off x="4377" y="2060"/>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5</a:t>
              </a:r>
              <a:r>
                <a:rPr lang="en-US" altLang="zh-CN" sz="2800" b="0">
                  <a:solidFill>
                    <a:srgbClr val="FFFFFF"/>
                  </a:solidFill>
                  <a:ea typeface="仿宋_GB2312" pitchFamily="49" charset="-122"/>
                  <a:sym typeface="Symbol" panose="05050102010706020507" pitchFamily="18" charset="2"/>
                </a:rPr>
                <a:t></a:t>
              </a:r>
              <a:endParaRPr lang="en-US" altLang="zh-CN" sz="2800" b="0">
                <a:solidFill>
                  <a:srgbClr val="FFFFFF"/>
                </a:solidFill>
                <a:ea typeface="仿宋_GB2312" pitchFamily="49" charset="-122"/>
                <a:sym typeface="Symbol" panose="05050102010706020507" pitchFamily="18" charset="2"/>
              </a:endParaRPr>
            </a:p>
          </p:txBody>
        </p:sp>
        <p:sp>
          <p:nvSpPr>
            <p:cNvPr id="32" name="Text Box 137"/>
            <p:cNvSpPr txBox="1">
              <a:spLocks noChangeArrowheads="1"/>
            </p:cNvSpPr>
            <p:nvPr/>
          </p:nvSpPr>
          <p:spPr bwMode="auto">
            <a:xfrm>
              <a:off x="5330" y="1969"/>
              <a:ext cx="2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rgbClr val="FFFFFF"/>
                  </a:solidFill>
                  <a:ea typeface="仿宋_GB2312" pitchFamily="49" charset="-122"/>
                </a:rPr>
                <a:t>U</a:t>
              </a:r>
              <a:endParaRPr lang="en-US" altLang="zh-CN" sz="2800" b="0" i="1">
                <a:solidFill>
                  <a:srgbClr val="FFFFFF"/>
                </a:solidFill>
                <a:ea typeface="仿宋_GB2312" pitchFamily="49" charset="-122"/>
              </a:endParaRPr>
            </a:p>
          </p:txBody>
        </p:sp>
        <p:sp>
          <p:nvSpPr>
            <p:cNvPr id="33" name="Text Box 138"/>
            <p:cNvSpPr txBox="1">
              <a:spLocks noChangeArrowheads="1"/>
            </p:cNvSpPr>
            <p:nvPr/>
          </p:nvSpPr>
          <p:spPr bwMode="auto">
            <a:xfrm>
              <a:off x="5239" y="1697"/>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a:t>
              </a:r>
              <a:endParaRPr lang="en-US" altLang="zh-CN" sz="2800" b="0">
                <a:solidFill>
                  <a:srgbClr val="FFFFFF"/>
                </a:solidFill>
                <a:ea typeface="仿宋_GB2312" pitchFamily="49" charset="-122"/>
              </a:endParaRPr>
            </a:p>
          </p:txBody>
        </p:sp>
        <p:sp>
          <p:nvSpPr>
            <p:cNvPr id="34" name="Text Box 139"/>
            <p:cNvSpPr txBox="1">
              <a:spLocks noChangeArrowheads="1"/>
            </p:cNvSpPr>
            <p:nvPr/>
          </p:nvSpPr>
          <p:spPr bwMode="auto">
            <a:xfrm>
              <a:off x="5194" y="2241"/>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35" name="Text Box 140"/>
            <p:cNvSpPr txBox="1">
              <a:spLocks noChangeArrowheads="1"/>
            </p:cNvSpPr>
            <p:nvPr/>
          </p:nvSpPr>
          <p:spPr bwMode="auto">
            <a:xfrm>
              <a:off x="3016" y="1651"/>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S</a:t>
              </a:r>
              <a:endParaRPr lang="en-US" altLang="zh-CN" sz="2800" b="0">
                <a:solidFill>
                  <a:srgbClr val="FFFFFF"/>
                </a:solidFill>
                <a:ea typeface="仿宋_GB2312" pitchFamily="49" charset="-122"/>
              </a:endParaRPr>
            </a:p>
          </p:txBody>
        </p:sp>
        <p:sp>
          <p:nvSpPr>
            <p:cNvPr id="36" name="Text Box 141"/>
            <p:cNvSpPr txBox="1">
              <a:spLocks noChangeArrowheads="1"/>
            </p:cNvSpPr>
            <p:nvPr/>
          </p:nvSpPr>
          <p:spPr bwMode="auto">
            <a:xfrm>
              <a:off x="3334" y="1742"/>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1</a:t>
              </a:r>
              <a:endParaRPr lang="en-US" altLang="zh-CN" sz="2800" b="0">
                <a:solidFill>
                  <a:srgbClr val="FFFFFF"/>
                </a:solidFill>
                <a:ea typeface="仿宋_GB2312" pitchFamily="49" charset="-122"/>
              </a:endParaRPr>
            </a:p>
          </p:txBody>
        </p:sp>
        <p:sp>
          <p:nvSpPr>
            <p:cNvPr id="37" name="Text Box 142"/>
            <p:cNvSpPr txBox="1">
              <a:spLocks noChangeArrowheads="1"/>
            </p:cNvSpPr>
            <p:nvPr/>
          </p:nvSpPr>
          <p:spPr bwMode="auto">
            <a:xfrm>
              <a:off x="5148" y="1525"/>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3</a:t>
              </a:r>
              <a:endParaRPr lang="en-US" altLang="zh-CN" sz="2800" b="0">
                <a:solidFill>
                  <a:srgbClr val="FFFFFF"/>
                </a:solidFill>
                <a:ea typeface="仿宋_GB2312" pitchFamily="49" charset="-122"/>
              </a:endParaRPr>
            </a:p>
          </p:txBody>
        </p:sp>
        <p:sp>
          <p:nvSpPr>
            <p:cNvPr id="38" name="Text Box 143"/>
            <p:cNvSpPr txBox="1">
              <a:spLocks noChangeArrowheads="1"/>
            </p:cNvSpPr>
            <p:nvPr/>
          </p:nvSpPr>
          <p:spPr bwMode="auto">
            <a:xfrm>
              <a:off x="3877" y="1742"/>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2</a:t>
              </a:r>
              <a:endParaRPr lang="en-US" altLang="zh-CN" sz="2800" b="0">
                <a:solidFill>
                  <a:srgbClr val="FFFFFF"/>
                </a:solidFill>
                <a:ea typeface="仿宋_GB2312" pitchFamily="49" charset="-122"/>
              </a:endParaRPr>
            </a:p>
          </p:txBody>
        </p:sp>
        <p:sp>
          <p:nvSpPr>
            <p:cNvPr id="39" name="Line 144"/>
            <p:cNvSpPr>
              <a:spLocks noChangeShapeType="1"/>
            </p:cNvSpPr>
            <p:nvPr/>
          </p:nvSpPr>
          <p:spPr bwMode="auto">
            <a:xfrm flipV="1">
              <a:off x="5148" y="1842"/>
              <a:ext cx="0" cy="27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Text Box 145"/>
            <p:cNvSpPr txBox="1">
              <a:spLocks noChangeArrowheads="1"/>
            </p:cNvSpPr>
            <p:nvPr/>
          </p:nvSpPr>
          <p:spPr bwMode="auto">
            <a:xfrm>
              <a:off x="4784" y="1742"/>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1A</a:t>
              </a:r>
              <a:endParaRPr lang="en-US" altLang="zh-CN" sz="2800" b="0">
                <a:solidFill>
                  <a:srgbClr val="FFFFFF"/>
                </a:solidFill>
                <a:ea typeface="仿宋_GB2312" pitchFamily="49" charset="-122"/>
              </a:endParaRPr>
            </a:p>
          </p:txBody>
        </p:sp>
        <p:sp>
          <p:nvSpPr>
            <p:cNvPr id="41" name="Rectangle 146"/>
            <p:cNvSpPr>
              <a:spLocks noChangeArrowheads="1"/>
            </p:cNvSpPr>
            <p:nvPr/>
          </p:nvSpPr>
          <p:spPr bwMode="auto">
            <a:xfrm>
              <a:off x="2336" y="1606"/>
              <a:ext cx="635" cy="953"/>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a:solidFill>
                    <a:srgbClr val="FFFFFF"/>
                  </a:solidFill>
                  <a:latin typeface="Arial" panose="020B0604020202020204" pitchFamily="34" charset="0"/>
                </a:rPr>
                <a:t>线性</a:t>
              </a:r>
              <a:endParaRPr lang="zh-CN" altLang="en-US">
                <a:solidFill>
                  <a:srgbClr val="FFFFFF"/>
                </a:solidFill>
                <a:latin typeface="Arial" panose="020B0604020202020204" pitchFamily="34" charset="0"/>
              </a:endParaRPr>
            </a:p>
            <a:p>
              <a:pPr algn="ctr" eaLnBrk="1" hangingPunct="1"/>
              <a:r>
                <a:rPr lang="zh-CN" altLang="en-US">
                  <a:solidFill>
                    <a:srgbClr val="FFFFFF"/>
                  </a:solidFill>
                  <a:latin typeface="Arial" panose="020B0604020202020204" pitchFamily="34" charset="0"/>
                </a:rPr>
                <a:t>含源</a:t>
              </a:r>
              <a:endParaRPr lang="zh-CN" altLang="en-US">
                <a:solidFill>
                  <a:srgbClr val="FFFFFF"/>
                </a:solidFill>
                <a:latin typeface="Arial" panose="020B0604020202020204" pitchFamily="34" charset="0"/>
              </a:endParaRPr>
            </a:p>
            <a:p>
              <a:pPr algn="ctr" eaLnBrk="1" hangingPunct="1"/>
              <a:r>
                <a:rPr lang="zh-CN" altLang="en-US">
                  <a:solidFill>
                    <a:srgbClr val="FFFFFF"/>
                  </a:solidFill>
                  <a:latin typeface="Arial" panose="020B0604020202020204" pitchFamily="34" charset="0"/>
                </a:rPr>
                <a:t>网络</a:t>
              </a:r>
              <a:endParaRPr lang="zh-CN" altLang="en-US">
                <a:solidFill>
                  <a:srgbClr val="FFFFFF"/>
                </a:solidFill>
                <a:latin typeface="Arial" panose="020B0604020202020204" pitchFamily="34" charset="0"/>
              </a:endParaRPr>
            </a:p>
          </p:txBody>
        </p:sp>
        <p:sp>
          <p:nvSpPr>
            <p:cNvPr id="42" name="Rectangle 147"/>
            <p:cNvSpPr>
              <a:spLocks noChangeArrowheads="1"/>
            </p:cNvSpPr>
            <p:nvPr/>
          </p:nvSpPr>
          <p:spPr bwMode="auto">
            <a:xfrm>
              <a:off x="4422" y="2377"/>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43" name="Group 148"/>
            <p:cNvGrpSpPr/>
            <p:nvPr/>
          </p:nvGrpSpPr>
          <p:grpSpPr bwMode="auto">
            <a:xfrm>
              <a:off x="4967" y="2024"/>
              <a:ext cx="363" cy="363"/>
              <a:chOff x="4785" y="709"/>
              <a:chExt cx="363" cy="363"/>
            </a:xfrm>
          </p:grpSpPr>
          <p:sp>
            <p:nvSpPr>
              <p:cNvPr id="47" name="Oval 149"/>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48" name="Line 150"/>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 name="Group 221"/>
            <p:cNvGrpSpPr/>
            <p:nvPr/>
          </p:nvGrpSpPr>
          <p:grpSpPr bwMode="auto">
            <a:xfrm>
              <a:off x="4105" y="1752"/>
              <a:ext cx="317" cy="780"/>
              <a:chOff x="4105" y="1752"/>
              <a:chExt cx="317" cy="780"/>
            </a:xfrm>
          </p:grpSpPr>
          <p:sp>
            <p:nvSpPr>
              <p:cNvPr id="45" name="Text Box 219"/>
              <p:cNvSpPr txBox="1">
                <a:spLocks noChangeArrowheads="1"/>
              </p:cNvSpPr>
              <p:nvPr/>
            </p:nvSpPr>
            <p:spPr bwMode="auto">
              <a:xfrm>
                <a:off x="4105" y="175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a:t>
                </a:r>
                <a:endParaRPr lang="en-US" altLang="zh-CN" sz="2800" b="0">
                  <a:solidFill>
                    <a:srgbClr val="FFFFFF"/>
                  </a:solidFill>
                  <a:ea typeface="仿宋_GB2312" pitchFamily="49" charset="-122"/>
                </a:endParaRPr>
              </a:p>
            </p:txBody>
          </p:sp>
          <p:sp>
            <p:nvSpPr>
              <p:cNvPr id="46" name="Text Box 220"/>
              <p:cNvSpPr txBox="1">
                <a:spLocks noChangeArrowheads="1"/>
              </p:cNvSpPr>
              <p:nvPr/>
            </p:nvSpPr>
            <p:spPr bwMode="auto">
              <a:xfrm>
                <a:off x="4105" y="220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rgbClr val="FFFFFF"/>
                    </a:solidFill>
                    <a:latin typeface="宋体" panose="02010600030101010101" pitchFamily="2" charset="-122"/>
                    <a:ea typeface="宋体" panose="02010600030101010101" pitchFamily="2" charset="-122"/>
                  </a:rPr>
                  <a:t>-</a:t>
                </a:r>
                <a:endParaRPr lang="en-US" altLang="zh-CN" sz="2800" b="0" dirty="0">
                  <a:solidFill>
                    <a:srgbClr val="FFFFFF"/>
                  </a:solidFill>
                  <a:latin typeface="宋体" panose="02010600030101010101" pitchFamily="2" charset="-122"/>
                  <a:ea typeface="宋体" panose="02010600030101010101" pitchFamily="2" charset="-122"/>
                </a:endParaRPr>
              </a:p>
            </p:txBody>
          </p:sp>
        </p:grpSp>
      </p:grpSp>
      <p:grpSp>
        <p:nvGrpSpPr>
          <p:cNvPr id="49" name="Group 250"/>
          <p:cNvGrpSpPr/>
          <p:nvPr/>
        </p:nvGrpSpPr>
        <p:grpSpPr bwMode="auto">
          <a:xfrm>
            <a:off x="574675" y="4407221"/>
            <a:ext cx="3997325" cy="1477965"/>
            <a:chOff x="3107" y="421"/>
            <a:chExt cx="2518" cy="931"/>
          </a:xfrm>
        </p:grpSpPr>
        <p:sp>
          <p:nvSpPr>
            <p:cNvPr id="51" name="Oval 199"/>
            <p:cNvSpPr>
              <a:spLocks noChangeArrowheads="1"/>
            </p:cNvSpPr>
            <p:nvPr/>
          </p:nvSpPr>
          <p:spPr bwMode="auto">
            <a:xfrm>
              <a:off x="3107" y="66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52" name="Line 200"/>
            <p:cNvSpPr>
              <a:spLocks noChangeShapeType="1"/>
            </p:cNvSpPr>
            <p:nvPr/>
          </p:nvSpPr>
          <p:spPr bwMode="auto">
            <a:xfrm>
              <a:off x="5193" y="481"/>
              <a:ext cx="0" cy="772"/>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 name="Line 201"/>
            <p:cNvSpPr>
              <a:spLocks noChangeShapeType="1"/>
            </p:cNvSpPr>
            <p:nvPr/>
          </p:nvSpPr>
          <p:spPr bwMode="auto">
            <a:xfrm>
              <a:off x="3288" y="481"/>
              <a:ext cx="1905"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 name="Line 202"/>
            <p:cNvSpPr>
              <a:spLocks noChangeShapeType="1"/>
            </p:cNvSpPr>
            <p:nvPr/>
          </p:nvSpPr>
          <p:spPr bwMode="auto">
            <a:xfrm>
              <a:off x="3288" y="1252"/>
              <a:ext cx="1905"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 name="Text Box 203"/>
            <p:cNvSpPr txBox="1">
              <a:spLocks noChangeArrowheads="1"/>
            </p:cNvSpPr>
            <p:nvPr/>
          </p:nvSpPr>
          <p:spPr bwMode="auto">
            <a:xfrm>
              <a:off x="4105" y="844"/>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dirty="0">
                  <a:solidFill>
                    <a:srgbClr val="FFFFFF"/>
                  </a:solidFill>
                  <a:ea typeface="仿宋_GB2312" pitchFamily="49" charset="-122"/>
                </a:rPr>
                <a:t>5</a:t>
              </a:r>
              <a:r>
                <a:rPr lang="en-US" altLang="zh-CN" sz="2800" b="0" dirty="0">
                  <a:solidFill>
                    <a:srgbClr val="FFFFFF"/>
                  </a:solidFill>
                  <a:ea typeface="仿宋_GB2312" pitchFamily="49" charset="-122"/>
                  <a:sym typeface="Symbol" panose="05050102010706020507" pitchFamily="18" charset="2"/>
                </a:rPr>
                <a:t></a:t>
              </a:r>
              <a:endParaRPr lang="en-US" altLang="zh-CN" sz="2800" b="0" dirty="0">
                <a:solidFill>
                  <a:srgbClr val="FFFFFF"/>
                </a:solidFill>
                <a:ea typeface="仿宋_GB2312" pitchFamily="49" charset="-122"/>
                <a:sym typeface="Symbol" panose="05050102010706020507" pitchFamily="18" charset="2"/>
              </a:endParaRPr>
            </a:p>
          </p:txBody>
        </p:sp>
        <p:sp>
          <p:nvSpPr>
            <p:cNvPr id="56" name="Text Box 204"/>
            <p:cNvSpPr txBox="1">
              <a:spLocks noChangeArrowheads="1"/>
            </p:cNvSpPr>
            <p:nvPr/>
          </p:nvSpPr>
          <p:spPr bwMode="auto">
            <a:xfrm>
              <a:off x="5375" y="753"/>
              <a:ext cx="2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rgbClr val="FFFFFF"/>
                  </a:solidFill>
                  <a:ea typeface="仿宋_GB2312" pitchFamily="49" charset="-122"/>
                </a:rPr>
                <a:t>U</a:t>
              </a:r>
              <a:endParaRPr lang="en-US" altLang="zh-CN" sz="2800" b="0" i="1" dirty="0">
                <a:solidFill>
                  <a:srgbClr val="FFFFFF"/>
                </a:solidFill>
                <a:ea typeface="仿宋_GB2312" pitchFamily="49" charset="-122"/>
              </a:endParaRPr>
            </a:p>
          </p:txBody>
        </p:sp>
        <p:sp>
          <p:nvSpPr>
            <p:cNvPr id="57" name="Text Box 205"/>
            <p:cNvSpPr txBox="1">
              <a:spLocks noChangeArrowheads="1"/>
            </p:cNvSpPr>
            <p:nvPr/>
          </p:nvSpPr>
          <p:spPr bwMode="auto">
            <a:xfrm>
              <a:off x="5239" y="481"/>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a:t>
              </a:r>
              <a:endParaRPr lang="en-US" altLang="zh-CN" sz="2800" b="0">
                <a:solidFill>
                  <a:srgbClr val="FFFFFF"/>
                </a:solidFill>
                <a:ea typeface="仿宋_GB2312" pitchFamily="49" charset="-122"/>
              </a:endParaRPr>
            </a:p>
          </p:txBody>
        </p:sp>
        <p:sp>
          <p:nvSpPr>
            <p:cNvPr id="58" name="Text Box 206"/>
            <p:cNvSpPr txBox="1">
              <a:spLocks noChangeArrowheads="1"/>
            </p:cNvSpPr>
            <p:nvPr/>
          </p:nvSpPr>
          <p:spPr bwMode="auto">
            <a:xfrm>
              <a:off x="5239" y="1025"/>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59" name="Line 207"/>
            <p:cNvSpPr>
              <a:spLocks noChangeShapeType="1"/>
            </p:cNvSpPr>
            <p:nvPr/>
          </p:nvSpPr>
          <p:spPr bwMode="auto">
            <a:xfrm flipV="1">
              <a:off x="5193" y="527"/>
              <a:ext cx="0" cy="27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Text Box 208"/>
            <p:cNvSpPr txBox="1">
              <a:spLocks noChangeArrowheads="1"/>
            </p:cNvSpPr>
            <p:nvPr/>
          </p:nvSpPr>
          <p:spPr bwMode="auto">
            <a:xfrm>
              <a:off x="4830" y="436"/>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1A</a:t>
              </a:r>
              <a:endParaRPr lang="en-US" altLang="zh-CN" sz="2800" b="0">
                <a:solidFill>
                  <a:srgbClr val="FFFFFF"/>
                </a:solidFill>
                <a:ea typeface="仿宋_GB2312" pitchFamily="49" charset="-122"/>
              </a:endParaRPr>
            </a:p>
          </p:txBody>
        </p:sp>
        <p:sp>
          <p:nvSpPr>
            <p:cNvPr id="61" name="Rectangle 209"/>
            <p:cNvSpPr>
              <a:spLocks noChangeArrowheads="1"/>
            </p:cNvSpPr>
            <p:nvPr/>
          </p:nvSpPr>
          <p:spPr bwMode="auto">
            <a:xfrm>
              <a:off x="4150" y="1183"/>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62" name="Group 210"/>
            <p:cNvGrpSpPr/>
            <p:nvPr/>
          </p:nvGrpSpPr>
          <p:grpSpPr bwMode="auto">
            <a:xfrm>
              <a:off x="5012" y="754"/>
              <a:ext cx="363" cy="363"/>
              <a:chOff x="4785" y="709"/>
              <a:chExt cx="363" cy="363"/>
            </a:xfrm>
          </p:grpSpPr>
          <p:sp>
            <p:nvSpPr>
              <p:cNvPr id="69" name="Oval 211"/>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70" name="Line 212"/>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 name="Line 213"/>
            <p:cNvSpPr>
              <a:spLocks noChangeShapeType="1"/>
            </p:cNvSpPr>
            <p:nvPr/>
          </p:nvSpPr>
          <p:spPr bwMode="auto">
            <a:xfrm>
              <a:off x="3288" y="481"/>
              <a:ext cx="0" cy="77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 name="Rectangle 214"/>
            <p:cNvSpPr>
              <a:spLocks noChangeArrowheads="1"/>
            </p:cNvSpPr>
            <p:nvPr/>
          </p:nvSpPr>
          <p:spPr bwMode="auto">
            <a:xfrm>
              <a:off x="4059" y="42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65" name="Text Box 215"/>
            <p:cNvSpPr txBox="1">
              <a:spLocks noChangeArrowheads="1"/>
            </p:cNvSpPr>
            <p:nvPr/>
          </p:nvSpPr>
          <p:spPr bwMode="auto">
            <a:xfrm>
              <a:off x="4014" y="481"/>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2</a:t>
              </a:r>
              <a:r>
                <a:rPr lang="en-US" altLang="zh-CN" sz="2800" b="0">
                  <a:solidFill>
                    <a:srgbClr val="FFFFFF"/>
                  </a:solidFill>
                  <a:ea typeface="仿宋_GB2312" pitchFamily="49" charset="-122"/>
                  <a:sym typeface="Symbol" panose="05050102010706020507" pitchFamily="18" charset="2"/>
                </a:rPr>
                <a:t></a:t>
              </a:r>
              <a:endParaRPr lang="en-US" altLang="zh-CN" sz="2800" b="0">
                <a:solidFill>
                  <a:srgbClr val="FFFFFF"/>
                </a:solidFill>
                <a:ea typeface="仿宋_GB2312" pitchFamily="49" charset="-122"/>
                <a:sym typeface="Symbol" panose="05050102010706020507" pitchFamily="18" charset="2"/>
              </a:endParaRPr>
            </a:p>
          </p:txBody>
        </p:sp>
        <p:sp>
          <p:nvSpPr>
            <p:cNvPr id="66" name="Text Box 216"/>
            <p:cNvSpPr txBox="1">
              <a:spLocks noChangeArrowheads="1"/>
            </p:cNvSpPr>
            <p:nvPr/>
          </p:nvSpPr>
          <p:spPr bwMode="auto">
            <a:xfrm>
              <a:off x="3470" y="708"/>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rgbClr val="FFFFFF"/>
                  </a:solidFill>
                  <a:ea typeface="仿宋_GB2312" pitchFamily="49" charset="-122"/>
                </a:rPr>
                <a:t>4V</a:t>
              </a:r>
              <a:endParaRPr lang="en-US" altLang="zh-CN" sz="2800" b="0" dirty="0">
                <a:solidFill>
                  <a:srgbClr val="FFFFFF"/>
                </a:solidFill>
                <a:ea typeface="仿宋_GB2312" pitchFamily="49" charset="-122"/>
                <a:sym typeface="Symbol" panose="05050102010706020507" pitchFamily="18" charset="2"/>
              </a:endParaRPr>
            </a:p>
          </p:txBody>
        </p:sp>
        <p:sp>
          <p:nvSpPr>
            <p:cNvPr id="67" name="Text Box 217"/>
            <p:cNvSpPr txBox="1">
              <a:spLocks noChangeArrowheads="1"/>
            </p:cNvSpPr>
            <p:nvPr/>
          </p:nvSpPr>
          <p:spPr bwMode="auto">
            <a:xfrm>
              <a:off x="3379" y="436"/>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a:t>
              </a:r>
              <a:endParaRPr lang="en-US" altLang="zh-CN" sz="2800" b="0">
                <a:solidFill>
                  <a:srgbClr val="FFFFFF"/>
                </a:solidFill>
                <a:ea typeface="仿宋_GB2312" pitchFamily="49" charset="-122"/>
              </a:endParaRPr>
            </a:p>
          </p:txBody>
        </p:sp>
        <p:sp>
          <p:nvSpPr>
            <p:cNvPr id="68" name="Text Box 218"/>
            <p:cNvSpPr txBox="1">
              <a:spLocks noChangeArrowheads="1"/>
            </p:cNvSpPr>
            <p:nvPr/>
          </p:nvSpPr>
          <p:spPr bwMode="auto">
            <a:xfrm>
              <a:off x="3288" y="980"/>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grpSp>
      <p:sp>
        <p:nvSpPr>
          <p:cNvPr id="72" name="Text Box 4"/>
          <p:cNvSpPr txBox="1">
            <a:spLocks noChangeArrowheads="1"/>
          </p:cNvSpPr>
          <p:nvPr/>
        </p:nvSpPr>
        <p:spPr bwMode="auto">
          <a:xfrm>
            <a:off x="0" y="0"/>
            <a:ext cx="602615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71" name="矩形 70"/>
          <p:cNvSpPr/>
          <p:nvPr/>
        </p:nvSpPr>
        <p:spPr>
          <a:xfrm>
            <a:off x="5687697" y="6324660"/>
            <a:ext cx="2954655" cy="369332"/>
          </a:xfrm>
          <a:prstGeom prst="rect">
            <a:avLst/>
          </a:prstGeom>
        </p:spPr>
        <p:txBody>
          <a:bodyPr wrap="none">
            <a:spAutoFit/>
          </a:bodyPr>
          <a:lstStyle/>
          <a:p>
            <a:r>
              <a:rPr lang="zh-CN" altLang="en-US" b="1" dirty="0">
                <a:solidFill>
                  <a:srgbClr val="FFFF00"/>
                </a:solidFill>
              </a:rPr>
              <a:t>工程实验过程中如何判断？</a:t>
            </a:r>
            <a:endParaRPr lang="en-US" altLang="zh-CN" b="1" dirty="0">
              <a:solidFill>
                <a:srgbClr val="FFFF00"/>
              </a:solidFill>
            </a:endParaRPr>
          </a:p>
        </p:txBody>
      </p:sp>
      <p:sp>
        <p:nvSpPr>
          <p:cNvPr id="73" name="矩形 72"/>
          <p:cNvSpPr/>
          <p:nvPr/>
        </p:nvSpPr>
        <p:spPr>
          <a:xfrm>
            <a:off x="6557963" y="42836"/>
            <a:ext cx="2492990" cy="1200329"/>
          </a:xfrm>
          <a:prstGeom prst="rect">
            <a:avLst/>
          </a:prstGeom>
          <a:ln w="12700">
            <a:solidFill>
              <a:srgbClr val="FF3300"/>
            </a:solidFill>
            <a:prstDash val="sysDash"/>
          </a:ln>
        </p:spPr>
        <p:txBody>
          <a:bodyPr wrap="none">
            <a:spAutoFit/>
          </a:bodyPr>
          <a:lstStyle/>
          <a:p>
            <a:pPr algn="ctr"/>
            <a:r>
              <a:rPr lang="zh-CN" altLang="en-US" b="1" dirty="0">
                <a:solidFill>
                  <a:srgbClr val="FFFF00"/>
                </a:solidFill>
              </a:rPr>
              <a:t>理想电流表内阻为</a:t>
            </a:r>
            <a:r>
              <a:rPr lang="en-US" altLang="zh-CN" b="1" dirty="0">
                <a:solidFill>
                  <a:srgbClr val="FFFF00"/>
                </a:solidFill>
              </a:rPr>
              <a:t>0</a:t>
            </a:r>
            <a:endParaRPr lang="en-US" altLang="zh-CN" b="1" dirty="0">
              <a:solidFill>
                <a:srgbClr val="FFFF00"/>
              </a:solidFill>
            </a:endParaRPr>
          </a:p>
          <a:p>
            <a:pPr algn="ctr"/>
            <a:r>
              <a:rPr lang="zh-CN" altLang="en-US" b="1" dirty="0">
                <a:solidFill>
                  <a:srgbClr val="FFFF00"/>
                </a:solidFill>
              </a:rPr>
              <a:t>理想电压表内阻无穷大</a:t>
            </a:r>
            <a:endParaRPr lang="en-US" altLang="zh-CN" b="1" dirty="0">
              <a:solidFill>
                <a:srgbClr val="FFFF00"/>
              </a:solidFill>
            </a:endParaRPr>
          </a:p>
          <a:p>
            <a:pPr algn="ctr"/>
            <a:r>
              <a:rPr lang="zh-CN" altLang="en-US" b="1" dirty="0">
                <a:solidFill>
                  <a:srgbClr val="FFFF00"/>
                </a:solidFill>
              </a:rPr>
              <a:t>理想电流源内阻无穷大</a:t>
            </a:r>
            <a:endParaRPr lang="en-US" altLang="zh-CN" b="1" dirty="0">
              <a:solidFill>
                <a:srgbClr val="FFFF00"/>
              </a:solidFill>
            </a:endParaRPr>
          </a:p>
          <a:p>
            <a:pPr algn="ctr"/>
            <a:r>
              <a:rPr lang="zh-CN" altLang="en-US" b="1" dirty="0">
                <a:solidFill>
                  <a:srgbClr val="FFFF00"/>
                </a:solidFill>
              </a:rPr>
              <a:t>理想电压源内阻为</a:t>
            </a:r>
            <a:r>
              <a:rPr lang="en-US" altLang="zh-CN" b="1" dirty="0">
                <a:solidFill>
                  <a:srgbClr val="FFFF00"/>
                </a:solidFill>
              </a:rPr>
              <a:t>0</a:t>
            </a:r>
            <a:endParaRPr lang="en-US" altLang="zh-CN" b="1" dirty="0">
              <a:solidFill>
                <a:srgbClr val="FFFF0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ext Box 4"/>
          <p:cNvSpPr txBox="1">
            <a:spLocks noChangeArrowheads="1"/>
          </p:cNvSpPr>
          <p:nvPr/>
        </p:nvSpPr>
        <p:spPr bwMode="auto">
          <a:xfrm>
            <a:off x="637540" y="1577330"/>
            <a:ext cx="7910513" cy="108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10000"/>
              </a:lnSpc>
            </a:pPr>
            <a:r>
              <a:rPr kumimoji="1" lang="zh-CN" altLang="en-US" sz="2000" dirty="0">
                <a:latin typeface="楷体_GB2312" pitchFamily="49" charset="-122"/>
              </a:rPr>
              <a:t>任何一个含源线性一端口电路，对外电路来说，可以用一个电流源和电阻的并联组合来等效置换；电流源的电流等于该一端口的</a:t>
            </a:r>
            <a:r>
              <a:rPr kumimoji="1" lang="zh-CN" altLang="en-US" sz="2000" dirty="0">
                <a:solidFill>
                  <a:schemeClr val="tx1"/>
                </a:solidFill>
                <a:latin typeface="楷体_GB2312" pitchFamily="49" charset="-122"/>
              </a:rPr>
              <a:t>短路电流</a:t>
            </a:r>
            <a:r>
              <a:rPr kumimoji="1" lang="zh-CN" altLang="en-US" sz="2000" dirty="0">
                <a:latin typeface="楷体_GB2312" pitchFamily="49" charset="-122"/>
              </a:rPr>
              <a:t>，电阻等于该一端口的</a:t>
            </a:r>
            <a:r>
              <a:rPr kumimoji="1" lang="zh-CN" altLang="en-US" sz="2000" dirty="0">
                <a:solidFill>
                  <a:schemeClr val="tx1"/>
                </a:solidFill>
                <a:latin typeface="楷体_GB2312" pitchFamily="49" charset="-122"/>
              </a:rPr>
              <a:t>输入电阻</a:t>
            </a:r>
            <a:r>
              <a:rPr kumimoji="1" lang="zh-CN" altLang="en-US" sz="2000" dirty="0">
                <a:latin typeface="楷体_GB2312" pitchFamily="49" charset="-122"/>
              </a:rPr>
              <a:t>（等效电阻）。</a:t>
            </a:r>
            <a:endParaRPr kumimoji="1" lang="zh-CN" altLang="en-US" sz="2000" dirty="0">
              <a:latin typeface="楷体_GB2312" pitchFamily="49" charset="-122"/>
            </a:endParaRPr>
          </a:p>
        </p:txBody>
      </p:sp>
      <p:sp>
        <p:nvSpPr>
          <p:cNvPr id="70661" name="Text Box 5"/>
          <p:cNvSpPr txBox="1">
            <a:spLocks noChangeArrowheads="1"/>
          </p:cNvSpPr>
          <p:nvPr/>
        </p:nvSpPr>
        <p:spPr bwMode="auto">
          <a:xfrm>
            <a:off x="457359" y="754280"/>
            <a:ext cx="67675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3200" dirty="0">
                <a:solidFill>
                  <a:srgbClr val="FFFFFF"/>
                </a:solidFill>
                <a:latin typeface="楷体_GB2312" pitchFamily="49" charset="-122"/>
              </a:rPr>
              <a:t>3. </a:t>
            </a:r>
            <a:r>
              <a:rPr kumimoji="1" lang="zh-CN" altLang="en-US" sz="3200" dirty="0">
                <a:solidFill>
                  <a:srgbClr val="FFFFFF"/>
                </a:solidFill>
                <a:latin typeface="楷体_GB2312" pitchFamily="49" charset="-122"/>
              </a:rPr>
              <a:t>诺顿等效电路定理（诺顿定理）</a:t>
            </a:r>
            <a:endParaRPr kumimoji="1" lang="zh-CN" altLang="en-US" sz="3200" dirty="0">
              <a:solidFill>
                <a:srgbClr val="FFFFFF"/>
              </a:solidFill>
              <a:latin typeface="楷体_GB2312" pitchFamily="49" charset="-122"/>
            </a:endParaRPr>
          </a:p>
        </p:txBody>
      </p:sp>
      <p:sp>
        <p:nvSpPr>
          <p:cNvPr id="70663" name="AutoShape 7"/>
          <p:cNvSpPr>
            <a:spLocks noChangeArrowheads="1"/>
          </p:cNvSpPr>
          <p:nvPr/>
        </p:nvSpPr>
        <p:spPr bwMode="auto">
          <a:xfrm>
            <a:off x="4241166" y="3967563"/>
            <a:ext cx="719137" cy="215900"/>
          </a:xfrm>
          <a:prstGeom prst="rightArrow">
            <a:avLst>
              <a:gd name="adj1" fmla="val 50000"/>
              <a:gd name="adj2" fmla="val 83272"/>
            </a:avLst>
          </a:prstGeom>
          <a:solidFill>
            <a:srgbClr val="00CCFF"/>
          </a:solidFill>
          <a:ln w="952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4" name="Group 80"/>
          <p:cNvGrpSpPr/>
          <p:nvPr/>
        </p:nvGrpSpPr>
        <p:grpSpPr bwMode="auto">
          <a:xfrm>
            <a:off x="1793241" y="3210325"/>
            <a:ext cx="2447925" cy="1790700"/>
            <a:chOff x="1429" y="1910"/>
            <a:chExt cx="1542" cy="1128"/>
          </a:xfrm>
        </p:grpSpPr>
        <p:sp>
          <p:nvSpPr>
            <p:cNvPr id="92191" name="Freeform 49"/>
            <p:cNvSpPr/>
            <p:nvPr/>
          </p:nvSpPr>
          <p:spPr bwMode="auto">
            <a:xfrm>
              <a:off x="2109" y="2112"/>
              <a:ext cx="543" cy="1"/>
            </a:xfrm>
            <a:custGeom>
              <a:avLst/>
              <a:gdLst>
                <a:gd name="T0" fmla="*/ 0 w 528"/>
                <a:gd name="T1" fmla="*/ 1 h 1"/>
                <a:gd name="T2" fmla="*/ 698 w 528"/>
                <a:gd name="T3" fmla="*/ 0 h 1"/>
                <a:gd name="T4" fmla="*/ 0 60000 65536"/>
                <a:gd name="T5" fmla="*/ 0 60000 65536"/>
                <a:gd name="T6" fmla="*/ 0 w 528"/>
                <a:gd name="T7" fmla="*/ 0 h 1"/>
                <a:gd name="T8" fmla="*/ 528 w 528"/>
                <a:gd name="T9" fmla="*/ 1 h 1"/>
              </a:gdLst>
              <a:ahLst/>
              <a:cxnLst>
                <a:cxn ang="T4">
                  <a:pos x="T0" y="T1"/>
                </a:cxn>
                <a:cxn ang="T5">
                  <a:pos x="T2" y="T3"/>
                </a:cxn>
              </a:cxnLst>
              <a:rect l="T6" t="T7" r="T8" b="T9"/>
              <a:pathLst>
                <a:path w="528" h="1">
                  <a:moveTo>
                    <a:pt x="0" y="1"/>
                  </a:moveTo>
                  <a:lnTo>
                    <a:pt x="528"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92" name="Freeform 50"/>
            <p:cNvSpPr/>
            <p:nvPr/>
          </p:nvSpPr>
          <p:spPr bwMode="auto">
            <a:xfrm>
              <a:off x="2113" y="2887"/>
              <a:ext cx="530" cy="1"/>
            </a:xfrm>
            <a:custGeom>
              <a:avLst/>
              <a:gdLst>
                <a:gd name="T0" fmla="*/ 0 w 516"/>
                <a:gd name="T1" fmla="*/ 0 h 1"/>
                <a:gd name="T2" fmla="*/ 674 w 516"/>
                <a:gd name="T3" fmla="*/ 0 h 1"/>
                <a:gd name="T4" fmla="*/ 0 60000 65536"/>
                <a:gd name="T5" fmla="*/ 0 60000 65536"/>
                <a:gd name="T6" fmla="*/ 0 w 516"/>
                <a:gd name="T7" fmla="*/ 0 h 1"/>
                <a:gd name="T8" fmla="*/ 516 w 516"/>
                <a:gd name="T9" fmla="*/ 1 h 1"/>
              </a:gdLst>
              <a:ahLst/>
              <a:cxnLst>
                <a:cxn ang="T4">
                  <a:pos x="T0" y="T1"/>
                </a:cxn>
                <a:cxn ang="T5">
                  <a:pos x="T2" y="T3"/>
                </a:cxn>
              </a:cxnLst>
              <a:rect l="T6" t="T7" r="T8" b="T9"/>
              <a:pathLst>
                <a:path w="516" h="1">
                  <a:moveTo>
                    <a:pt x="0" y="0"/>
                  </a:moveTo>
                  <a:lnTo>
                    <a:pt x="516"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93" name="Line 51"/>
            <p:cNvSpPr>
              <a:spLocks noChangeShapeType="1"/>
            </p:cNvSpPr>
            <p:nvPr/>
          </p:nvSpPr>
          <p:spPr bwMode="auto">
            <a:xfrm>
              <a:off x="2200" y="2069"/>
              <a:ext cx="345"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4" name="Oval 52"/>
            <p:cNvSpPr>
              <a:spLocks noChangeArrowheads="1"/>
            </p:cNvSpPr>
            <p:nvPr/>
          </p:nvSpPr>
          <p:spPr bwMode="auto">
            <a:xfrm>
              <a:off x="2650" y="2073"/>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2195" name="Oval 53"/>
            <p:cNvSpPr>
              <a:spLocks noChangeArrowheads="1"/>
            </p:cNvSpPr>
            <p:nvPr/>
          </p:nvSpPr>
          <p:spPr bwMode="auto">
            <a:xfrm>
              <a:off x="2650" y="2851"/>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2196" name="Text Box 54"/>
            <p:cNvSpPr txBox="1">
              <a:spLocks noChangeArrowheads="1"/>
            </p:cNvSpPr>
            <p:nvPr/>
          </p:nvSpPr>
          <p:spPr bwMode="auto">
            <a:xfrm>
              <a:off x="2744" y="1910"/>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92197" name="Text Box 55"/>
            <p:cNvSpPr txBox="1">
              <a:spLocks noChangeArrowheads="1"/>
            </p:cNvSpPr>
            <p:nvPr/>
          </p:nvSpPr>
          <p:spPr bwMode="auto">
            <a:xfrm>
              <a:off x="2743" y="27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92198" name="Text Box 56"/>
            <p:cNvSpPr txBox="1">
              <a:spLocks noChangeArrowheads="1"/>
            </p:cNvSpPr>
            <p:nvPr/>
          </p:nvSpPr>
          <p:spPr bwMode="auto">
            <a:xfrm>
              <a:off x="2245" y="2069"/>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dirty="0" err="1">
                  <a:solidFill>
                    <a:srgbClr val="FFFFFF"/>
                  </a:solidFill>
                  <a:ea typeface="宋体" panose="02010600030101010101" pitchFamily="2" charset="-122"/>
                </a:rPr>
                <a:t>i</a:t>
              </a:r>
              <a:endParaRPr kumimoji="1" lang="en-US" altLang="zh-CN" sz="2800" b="0" dirty="0">
                <a:solidFill>
                  <a:srgbClr val="FFFFFF"/>
                </a:solidFill>
                <a:ea typeface="宋体" panose="02010600030101010101" pitchFamily="2" charset="-122"/>
              </a:endParaRPr>
            </a:p>
          </p:txBody>
        </p:sp>
        <p:sp>
          <p:nvSpPr>
            <p:cNvPr id="92199" name="Text Box 57"/>
            <p:cNvSpPr txBox="1">
              <a:spLocks noChangeArrowheads="1"/>
            </p:cNvSpPr>
            <p:nvPr/>
          </p:nvSpPr>
          <p:spPr bwMode="auto">
            <a:xfrm>
              <a:off x="2469" y="239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i="1">
                  <a:solidFill>
                    <a:srgbClr val="FFFFFF"/>
                  </a:solidFill>
                  <a:ea typeface="宋体" panose="02010600030101010101" pitchFamily="2" charset="-122"/>
                  <a:sym typeface="Symbol" panose="05050102010706020507" pitchFamily="18" charset="2"/>
                </a:rPr>
                <a:t>u</a:t>
              </a:r>
              <a:endParaRPr kumimoji="1" lang="en-US" altLang="zh-CN" sz="2800" b="0" i="1">
                <a:solidFill>
                  <a:srgbClr val="FFFFFF"/>
                </a:solidFill>
                <a:ea typeface="宋体" panose="02010600030101010101" pitchFamily="2" charset="-122"/>
                <a:sym typeface="Symbol" panose="05050102010706020507" pitchFamily="18" charset="2"/>
              </a:endParaRPr>
            </a:p>
          </p:txBody>
        </p:sp>
        <p:sp>
          <p:nvSpPr>
            <p:cNvPr id="92200" name="Text Box 58"/>
            <p:cNvSpPr txBox="1">
              <a:spLocks noChangeArrowheads="1"/>
            </p:cNvSpPr>
            <p:nvPr/>
          </p:nvSpPr>
          <p:spPr bwMode="auto">
            <a:xfrm>
              <a:off x="2517" y="2124"/>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2201" name="Text Box 59"/>
            <p:cNvSpPr txBox="1">
              <a:spLocks noChangeArrowheads="1"/>
            </p:cNvSpPr>
            <p:nvPr/>
          </p:nvSpPr>
          <p:spPr bwMode="auto">
            <a:xfrm>
              <a:off x="2472" y="257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endParaRPr kumimoji="1" lang="en-US" altLang="zh-CN" sz="2800" b="0">
                <a:solidFill>
                  <a:srgbClr val="FFFFFF"/>
                </a:solidFill>
                <a:latin typeface="宋体" panose="02010600030101010101" pitchFamily="2" charset="-122"/>
                <a:ea typeface="宋体" panose="02010600030101010101" pitchFamily="2" charset="-122"/>
              </a:endParaRPr>
            </a:p>
          </p:txBody>
        </p:sp>
        <p:sp>
          <p:nvSpPr>
            <p:cNvPr id="70716" name="Rectangle 60"/>
            <p:cNvSpPr>
              <a:spLocks noChangeArrowheads="1"/>
            </p:cNvSpPr>
            <p:nvPr/>
          </p:nvSpPr>
          <p:spPr bwMode="auto">
            <a:xfrm>
              <a:off x="1429" y="1988"/>
              <a:ext cx="680" cy="1030"/>
            </a:xfrm>
            <a:prstGeom prst="rect">
              <a:avLst/>
            </a:prstGeom>
            <a:gradFill rotWithShape="1">
              <a:gsLst>
                <a:gs pos="0">
                  <a:schemeClr val="hlink"/>
                </a:gs>
                <a:gs pos="100000">
                  <a:schemeClr val="hlink">
                    <a:gamma/>
                    <a:shade val="46275"/>
                    <a:invGamma/>
                  </a:schemeClr>
                </a:gs>
              </a:gsLst>
              <a:path path="shape">
                <a:fillToRect l="50000" t="50000" r="50000" b="50000"/>
              </a:path>
            </a:gradFill>
            <a:ln w="28575">
              <a:noFill/>
              <a:miter lim="800000"/>
            </a:ln>
            <a:effectLst/>
          </p:spPr>
          <p:txBody>
            <a:bodyPr wrap="none" anchor="ctr"/>
            <a:lstStyle>
              <a:lvl1pPr eaLnBrk="0" hangingPunct="0">
                <a:defRPr sz="2400" b="1">
                  <a:solidFill>
                    <a:srgbClr val="FFFF00"/>
                  </a:solidFill>
                  <a:latin typeface="Times New Roman" panose="02020603050405020304" pitchFamily="18" charset="0"/>
                  <a:ea typeface="楷体_GB2312" pitchFamily="49" charset="-122"/>
                </a:defRPr>
              </a:lvl1pPr>
              <a:lvl2pPr marL="742950" indent="-285750" eaLnBrk="0" hangingPunct="0">
                <a:defRPr sz="2400" b="1">
                  <a:solidFill>
                    <a:srgbClr val="FFFF00"/>
                  </a:solidFill>
                  <a:latin typeface="Times New Roman" panose="02020603050405020304" pitchFamily="18" charset="0"/>
                  <a:ea typeface="楷体_GB2312" pitchFamily="49" charset="-122"/>
                </a:defRPr>
              </a:lvl2pPr>
              <a:lvl3pPr marL="1143000" indent="-228600" eaLnBrk="0" hangingPunct="0">
                <a:defRPr sz="2400" b="1">
                  <a:solidFill>
                    <a:srgbClr val="FFFF00"/>
                  </a:solidFill>
                  <a:latin typeface="Times New Roman" panose="02020603050405020304" pitchFamily="18" charset="0"/>
                  <a:ea typeface="楷体_GB2312" pitchFamily="49" charset="-122"/>
                </a:defRPr>
              </a:lvl3pPr>
              <a:lvl4pPr marL="1600200" indent="-228600" eaLnBrk="0" hangingPunct="0">
                <a:defRPr sz="2400" b="1">
                  <a:solidFill>
                    <a:srgbClr val="FFFF00"/>
                  </a:solidFill>
                  <a:latin typeface="Times New Roman" panose="02020603050405020304" pitchFamily="18" charset="0"/>
                  <a:ea typeface="楷体_GB2312" pitchFamily="49" charset="-122"/>
                </a:defRPr>
              </a:lvl4pPr>
              <a:lvl5pPr marL="2057400" indent="-228600" eaLnBrk="0" hangingPunct="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defRPr/>
              </a:pPr>
              <a:r>
                <a:rPr lang="en-US" altLang="zh-CN" sz="4400" b="0">
                  <a:solidFill>
                    <a:srgbClr val="FFFFFF"/>
                  </a:solidFill>
                  <a:ea typeface="仿宋_GB2312" pitchFamily="49" charset="-122"/>
                </a:rPr>
                <a:t>A</a:t>
              </a:r>
              <a:endParaRPr lang="en-US" altLang="zh-CN" sz="4400" b="0">
                <a:solidFill>
                  <a:srgbClr val="FFFFFF"/>
                </a:solidFill>
                <a:ea typeface="仿宋_GB2312" pitchFamily="49" charset="-122"/>
              </a:endParaRPr>
            </a:p>
          </p:txBody>
        </p:sp>
      </p:grpSp>
      <p:grpSp>
        <p:nvGrpSpPr>
          <p:cNvPr id="5" name="Group 84"/>
          <p:cNvGrpSpPr/>
          <p:nvPr/>
        </p:nvGrpSpPr>
        <p:grpSpPr bwMode="auto">
          <a:xfrm>
            <a:off x="5033328" y="3175400"/>
            <a:ext cx="3040063" cy="1743075"/>
            <a:chOff x="3470" y="1888"/>
            <a:chExt cx="1915" cy="1098"/>
          </a:xfrm>
        </p:grpSpPr>
        <p:sp>
          <p:nvSpPr>
            <p:cNvPr id="92176" name="Line 69"/>
            <p:cNvSpPr>
              <a:spLocks noChangeShapeType="1"/>
            </p:cNvSpPr>
            <p:nvPr/>
          </p:nvSpPr>
          <p:spPr bwMode="auto">
            <a:xfrm>
              <a:off x="3787" y="2024"/>
              <a:ext cx="0" cy="8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77" name="Text Box 62"/>
            <p:cNvSpPr txBox="1">
              <a:spLocks noChangeArrowheads="1"/>
            </p:cNvSpPr>
            <p:nvPr/>
          </p:nvSpPr>
          <p:spPr bwMode="auto">
            <a:xfrm>
              <a:off x="4984" y="1888"/>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92178" name="Text Box 63"/>
            <p:cNvSpPr txBox="1">
              <a:spLocks noChangeArrowheads="1"/>
            </p:cNvSpPr>
            <p:nvPr/>
          </p:nvSpPr>
          <p:spPr bwMode="auto">
            <a:xfrm>
              <a:off x="4984" y="2659"/>
              <a:ext cx="2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92179" name="Text Box 64"/>
            <p:cNvSpPr txBox="1">
              <a:spLocks noChangeArrowheads="1"/>
            </p:cNvSpPr>
            <p:nvPr/>
          </p:nvSpPr>
          <p:spPr bwMode="auto">
            <a:xfrm>
              <a:off x="4348" y="2251"/>
              <a:ext cx="8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92180" name="Text Box 65"/>
            <p:cNvSpPr txBox="1">
              <a:spLocks noChangeArrowheads="1"/>
            </p:cNvSpPr>
            <p:nvPr/>
          </p:nvSpPr>
          <p:spPr bwMode="auto">
            <a:xfrm>
              <a:off x="3470" y="1969"/>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sc</a:t>
              </a:r>
              <a:endParaRPr kumimoji="1" lang="en-US" altLang="zh-CN" sz="2800" b="0">
                <a:solidFill>
                  <a:srgbClr val="FFFFFF"/>
                </a:solidFill>
                <a:ea typeface="宋体" panose="02010600030101010101" pitchFamily="2" charset="-122"/>
              </a:endParaRPr>
            </a:p>
          </p:txBody>
        </p:sp>
        <p:sp>
          <p:nvSpPr>
            <p:cNvPr id="92181" name="Line 66"/>
            <p:cNvSpPr>
              <a:spLocks noChangeShapeType="1"/>
            </p:cNvSpPr>
            <p:nvPr/>
          </p:nvSpPr>
          <p:spPr bwMode="auto">
            <a:xfrm flipV="1">
              <a:off x="3787" y="2051"/>
              <a:ext cx="0" cy="29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82" name="Line 67"/>
            <p:cNvSpPr>
              <a:spLocks noChangeShapeType="1"/>
            </p:cNvSpPr>
            <p:nvPr/>
          </p:nvSpPr>
          <p:spPr bwMode="auto">
            <a:xfrm>
              <a:off x="3787" y="2024"/>
              <a:ext cx="110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83" name="Line 68"/>
            <p:cNvSpPr>
              <a:spLocks noChangeShapeType="1"/>
            </p:cNvSpPr>
            <p:nvPr/>
          </p:nvSpPr>
          <p:spPr bwMode="auto">
            <a:xfrm>
              <a:off x="4348" y="2024"/>
              <a:ext cx="0" cy="8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84" name="Line 70"/>
            <p:cNvSpPr>
              <a:spLocks noChangeShapeType="1"/>
            </p:cNvSpPr>
            <p:nvPr/>
          </p:nvSpPr>
          <p:spPr bwMode="auto">
            <a:xfrm>
              <a:off x="3787" y="2840"/>
              <a:ext cx="1106"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2185" name="Group 71"/>
            <p:cNvGrpSpPr/>
            <p:nvPr/>
          </p:nvGrpSpPr>
          <p:grpSpPr bwMode="auto">
            <a:xfrm>
              <a:off x="3606" y="2341"/>
              <a:ext cx="363" cy="363"/>
              <a:chOff x="4785" y="709"/>
              <a:chExt cx="363" cy="363"/>
            </a:xfrm>
          </p:grpSpPr>
          <p:sp>
            <p:nvSpPr>
              <p:cNvPr id="92189" name="Oval 72"/>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2190" name="Line 73"/>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186" name="Rectangle 74"/>
            <p:cNvSpPr>
              <a:spLocks noChangeArrowheads="1"/>
            </p:cNvSpPr>
            <p:nvPr/>
          </p:nvSpPr>
          <p:spPr bwMode="auto">
            <a:xfrm>
              <a:off x="4294" y="225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2187" name="Oval 75"/>
            <p:cNvSpPr>
              <a:spLocks noChangeArrowheads="1"/>
            </p:cNvSpPr>
            <p:nvPr/>
          </p:nvSpPr>
          <p:spPr bwMode="auto">
            <a:xfrm>
              <a:off x="4893" y="2796"/>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2188" name="Oval 76"/>
            <p:cNvSpPr>
              <a:spLocks noChangeArrowheads="1"/>
            </p:cNvSpPr>
            <p:nvPr/>
          </p:nvSpPr>
          <p:spPr bwMode="auto">
            <a:xfrm>
              <a:off x="4893" y="1979"/>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38"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 name="矩形 1"/>
          <p:cNvSpPr/>
          <p:nvPr/>
        </p:nvSpPr>
        <p:spPr>
          <a:xfrm>
            <a:off x="1212216" y="5269383"/>
            <a:ext cx="6777036" cy="707886"/>
          </a:xfrm>
          <a:prstGeom prst="rect">
            <a:avLst/>
          </a:prstGeom>
        </p:spPr>
        <p:txBody>
          <a:bodyPr wrap="square">
            <a:spAutoFit/>
          </a:bodyPr>
          <a:lstStyle/>
          <a:p>
            <a:r>
              <a:rPr lang="zh-CN" altLang="en-US" sz="2000" dirty="0">
                <a:solidFill>
                  <a:srgbClr val="FFFF00"/>
                </a:solidFill>
              </a:rPr>
              <a:t>一般情况下，戴维南等效电路和诺顿等效电路可互换，电路参数间的关系为</a:t>
            </a:r>
            <a:endParaRPr lang="en-US" altLang="zh-CN" sz="2000" dirty="0">
              <a:solidFill>
                <a:srgbClr val="FFFF00"/>
              </a:solidFill>
            </a:endParaRPr>
          </a:p>
        </p:txBody>
      </p:sp>
      <mc:AlternateContent xmlns:mc="http://schemas.openxmlformats.org/markup-compatibility/2006">
        <mc:Choice xmlns:a14="http://schemas.microsoft.com/office/drawing/2010/main" Requires="a14">
          <p:sp>
            <p:nvSpPr>
              <p:cNvPr id="43" name="Object 160"/>
              <p:cNvSpPr txBox="1"/>
              <p:nvPr/>
            </p:nvSpPr>
            <p:spPr bwMode="auto">
              <a:xfrm>
                <a:off x="3520441" y="5764611"/>
                <a:ext cx="1749425" cy="501650"/>
              </a:xfrm>
              <a:prstGeom prst="rect">
                <a:avLst/>
              </a:prstGeom>
              <a:noFill/>
              <a:ln>
                <a:noFill/>
              </a:ln>
              <a:effectLst/>
            </p:spPr>
            <p:txBody>
              <a:bodyPr>
                <a:normAutofit/>
              </a:bodyPr>
              <a:lstStyle/>
              <a:p>
                <a14:m>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𝑈</m:t>
                        </m:r>
                      </m:e>
                      <m:sub>
                        <m:r>
                          <m:rPr>
                            <m:nor/>
                          </m:rPr>
                          <a:rPr lang="zh-CN" altLang="en-US" sz="2000" i="0">
                            <a:solidFill>
                              <a:schemeClr val="tx1"/>
                            </a:solidFill>
                            <a:latin typeface="Cambria Math" panose="02040503050406030204" pitchFamily="18" charset="0"/>
                          </a:rPr>
                          <m:t>oc</m:t>
                        </m:r>
                      </m:sub>
                    </m:sSub>
                    <m:r>
                      <a:rPr lang="zh-CN" altLang="en-US" sz="2000" i="1">
                        <a:solidFill>
                          <a:schemeClr val="tx1"/>
                        </a:solidFill>
                        <a:latin typeface="Cambria Math" panose="02040503050406030204" pitchFamily="18" charset="0"/>
                      </a:rPr>
                      <m:t>=</m:t>
                    </m:r>
                  </m:oMath>
                </a14:m>
                <a:r>
                  <a:rPr lang="zh-CN" altLang="en-US" sz="2000" dirty="0">
                    <a:solidFill>
                      <a:schemeClr val="tx1"/>
                    </a:solidFill>
                  </a:rPr>
                  <a:t> </a:t>
                </a:r>
                <a14:m>
                  <m:oMath xmlns:m="http://schemas.openxmlformats.org/officeDocument/2006/math">
                    <m:sSub>
                      <m:sSubPr>
                        <m:ctrlPr>
                          <a:rPr lang="zh-CN" altLang="en-US" sz="2000" i="1">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𝑅</m:t>
                        </m:r>
                      </m:e>
                      <m:sub>
                        <m:r>
                          <m:rPr>
                            <m:sty m:val="p"/>
                          </m:rPr>
                          <a:rPr lang="en-US" altLang="zh-CN" sz="2000" i="1">
                            <a:solidFill>
                              <a:schemeClr val="tx1"/>
                            </a:solidFill>
                            <a:latin typeface="Cambria Math" panose="02040503050406030204" pitchFamily="18" charset="0"/>
                          </a:rPr>
                          <m:t>eq</m:t>
                        </m:r>
                      </m:sub>
                    </m:sSub>
                  </m:oMath>
                </a14:m>
                <a:r>
                  <a:rPr lang="zh-CN" altLang="en-US" sz="2000" dirty="0">
                    <a:solidFill>
                      <a:schemeClr val="tx1"/>
                    </a:solidFill>
                  </a:rPr>
                  <a:t> </a:t>
                </a:r>
                <a14:m>
                  <m:oMath xmlns:m="http://schemas.openxmlformats.org/officeDocument/2006/math">
                    <m:sSub>
                      <m:sSubPr>
                        <m:ctrlPr>
                          <a:rPr lang="zh-CN" altLang="en-US" sz="2000" i="1">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𝑖</m:t>
                        </m:r>
                      </m:e>
                      <m:sub>
                        <m:r>
                          <a:rPr lang="en-US" altLang="zh-CN" sz="2000" b="0" i="1" smtClean="0">
                            <a:solidFill>
                              <a:schemeClr val="tx1"/>
                            </a:solidFill>
                            <a:latin typeface="Cambria Math" panose="02040503050406030204" pitchFamily="18" charset="0"/>
                          </a:rPr>
                          <m:t>𝑆𝐶</m:t>
                        </m:r>
                      </m:sub>
                    </m:sSub>
                  </m:oMath>
                </a14:m>
                <a:endParaRPr lang="zh-CN" altLang="en-US" sz="2000" dirty="0">
                  <a:solidFill>
                    <a:schemeClr val="tx1"/>
                  </a:solidFill>
                </a:endParaRPr>
              </a:p>
            </p:txBody>
          </p:sp>
        </mc:Choice>
        <mc:Fallback>
          <p:sp>
            <p:nvSpPr>
              <p:cNvPr id="43" name="Object 160"/>
              <p:cNvSpPr txBox="1">
                <a:spLocks noRot="1" noChangeAspect="1" noMove="1" noResize="1" noEditPoints="1" noAdjustHandles="1" noChangeArrowheads="1" noChangeShapeType="1" noTextEdit="1"/>
              </p:cNvSpPr>
              <p:nvPr/>
            </p:nvSpPr>
            <p:spPr bwMode="auto">
              <a:xfrm>
                <a:off x="3520441" y="5764611"/>
                <a:ext cx="1749425" cy="501650"/>
              </a:xfrm>
              <a:prstGeom prst="rect">
                <a:avLst/>
              </a:prstGeom>
              <a:blipFill rotWithShape="1">
                <a:blip r:embed="rId1"/>
                <a:stretch>
                  <a:fillRect t="-16" b="16"/>
                </a:stretch>
              </a:blipFill>
              <a:ln>
                <a:noFill/>
              </a:ln>
              <a:effectLst/>
            </p:spPr>
            <p:txBody>
              <a:bodyPr/>
              <a:lstStyle/>
              <a:p>
                <a:r>
                  <a:rPr lang="zh-CN" altLang="en-US">
                    <a:noFill/>
                  </a:rPr>
                  <a:t> </a:t>
                </a:r>
              </a:p>
            </p:txBody>
          </p:sp>
        </mc:Fallback>
      </mc:AlternateContent>
      <p:sp>
        <p:nvSpPr>
          <p:cNvPr id="8" name="矩形 7"/>
          <p:cNvSpPr/>
          <p:nvPr/>
        </p:nvSpPr>
        <p:spPr>
          <a:xfrm>
            <a:off x="2018943" y="6313210"/>
            <a:ext cx="4801314" cy="369332"/>
          </a:xfrm>
          <a:prstGeom prst="rect">
            <a:avLst/>
          </a:prstGeom>
        </p:spPr>
        <p:txBody>
          <a:bodyPr wrap="none">
            <a:spAutoFit/>
          </a:bodyPr>
          <a:lstStyle/>
          <a:p>
            <a:r>
              <a:rPr lang="zh-CN" altLang="en-US" dirty="0"/>
              <a:t>诺顿等效电路与戴维南定理一样可严格证明。</a:t>
            </a:r>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456248" y="895033"/>
            <a:ext cx="86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zh-CN" altLang="en-US" sz="3200">
                <a:solidFill>
                  <a:srgbClr val="FFFFFF"/>
                </a:solidFill>
                <a:ea typeface="宋体" panose="02010600030101010101" pitchFamily="2" charset="-122"/>
              </a:rPr>
              <a:t>例</a:t>
            </a:r>
            <a:r>
              <a:rPr kumimoji="1" lang="en-US" altLang="zh-CN" sz="3200" b="0">
                <a:solidFill>
                  <a:srgbClr val="FFFFFF"/>
                </a:solidFill>
                <a:ea typeface="宋体" panose="02010600030101010101" pitchFamily="2" charset="-122"/>
              </a:rPr>
              <a:t>1</a:t>
            </a:r>
            <a:endParaRPr kumimoji="1" lang="en-US" altLang="zh-CN" sz="3200" b="0">
              <a:solidFill>
                <a:srgbClr val="FFFFFF"/>
              </a:solidFill>
              <a:ea typeface="宋体" panose="02010600030101010101" pitchFamily="2" charset="-122"/>
            </a:endParaRPr>
          </a:p>
        </p:txBody>
      </p:sp>
      <p:sp>
        <p:nvSpPr>
          <p:cNvPr id="32772" name="Text Box 4"/>
          <p:cNvSpPr txBox="1">
            <a:spLocks noChangeArrowheads="1"/>
          </p:cNvSpPr>
          <p:nvPr/>
        </p:nvSpPr>
        <p:spPr bwMode="auto">
          <a:xfrm>
            <a:off x="1032510" y="925195"/>
            <a:ext cx="2217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zh-CN" altLang="en-US" sz="2800">
                <a:latin typeface="楷体_GB2312" pitchFamily="49" charset="-122"/>
              </a:rPr>
              <a:t>求电流</a:t>
            </a:r>
            <a:r>
              <a:rPr kumimoji="1" lang="en-US" altLang="zh-CN" sz="2800" b="0" i="1">
                <a:solidFill>
                  <a:srgbClr val="FFFFFF"/>
                </a:solidFill>
                <a:ea typeface="仿宋_GB2312" pitchFamily="49" charset="-122"/>
              </a:rPr>
              <a:t>I</a:t>
            </a:r>
            <a:endParaRPr kumimoji="1" lang="en-US" altLang="zh-CN" sz="2800">
              <a:latin typeface="仿宋_GB2312" pitchFamily="49" charset="-122"/>
              <a:ea typeface="仿宋_GB2312" pitchFamily="49" charset="-122"/>
            </a:endParaRPr>
          </a:p>
        </p:txBody>
      </p:sp>
      <p:sp>
        <p:nvSpPr>
          <p:cNvPr id="32830" name="Text Box 62"/>
          <p:cNvSpPr txBox="1">
            <a:spLocks noChangeArrowheads="1"/>
          </p:cNvSpPr>
          <p:nvPr/>
        </p:nvSpPr>
        <p:spPr bwMode="auto">
          <a:xfrm>
            <a:off x="1418653" y="4860898"/>
            <a:ext cx="22304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3200" b="0" i="1" dirty="0">
                <a:solidFill>
                  <a:srgbClr val="FFFFFF"/>
                </a:solidFill>
                <a:ea typeface="宋体" panose="02010600030101010101" pitchFamily="2" charset="-122"/>
              </a:rPr>
              <a:t>I</a:t>
            </a:r>
            <a:r>
              <a:rPr kumimoji="1" lang="en-US" altLang="zh-CN" sz="3200" b="0" baseline="-25000" dirty="0">
                <a:solidFill>
                  <a:srgbClr val="FFFFFF"/>
                </a:solidFill>
                <a:ea typeface="宋体" panose="02010600030101010101" pitchFamily="2" charset="-122"/>
              </a:rPr>
              <a:t>1</a:t>
            </a:r>
            <a:r>
              <a:rPr kumimoji="1" lang="en-US" altLang="zh-CN" sz="3200" b="0" dirty="0">
                <a:solidFill>
                  <a:srgbClr val="FFFFFF"/>
                </a:solidFill>
                <a:ea typeface="宋体" panose="02010600030101010101" pitchFamily="2" charset="-122"/>
              </a:rPr>
              <a:t> =12/2=6A</a:t>
            </a:r>
            <a:endParaRPr kumimoji="1" lang="en-US" altLang="zh-CN" sz="3200" b="0" dirty="0">
              <a:solidFill>
                <a:srgbClr val="FFFFFF"/>
              </a:solidFill>
              <a:ea typeface="宋体" panose="02010600030101010101" pitchFamily="2" charset="-122"/>
            </a:endParaRPr>
          </a:p>
        </p:txBody>
      </p:sp>
      <p:sp>
        <p:nvSpPr>
          <p:cNvPr id="32831" name="Text Box 63"/>
          <p:cNvSpPr txBox="1">
            <a:spLocks noChangeArrowheads="1"/>
          </p:cNvSpPr>
          <p:nvPr/>
        </p:nvSpPr>
        <p:spPr bwMode="auto">
          <a:xfrm>
            <a:off x="615393" y="5530301"/>
            <a:ext cx="3643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3200" b="0" dirty="0">
                <a:solidFill>
                  <a:srgbClr val="FFFFFF"/>
                </a:solidFill>
                <a:ea typeface="宋体" panose="02010600030101010101" pitchFamily="2" charset="-122"/>
              </a:rPr>
              <a:t> </a:t>
            </a:r>
            <a:r>
              <a:rPr kumimoji="1" lang="en-US" altLang="zh-CN" sz="3200" b="0" i="1" dirty="0">
                <a:solidFill>
                  <a:srgbClr val="FFFFFF"/>
                </a:solidFill>
                <a:ea typeface="宋体" panose="02010600030101010101" pitchFamily="2" charset="-122"/>
              </a:rPr>
              <a:t>I</a:t>
            </a:r>
            <a:r>
              <a:rPr kumimoji="1" lang="en-US" altLang="zh-CN" sz="3200" b="0" baseline="-25000" dirty="0">
                <a:solidFill>
                  <a:srgbClr val="FFFFFF"/>
                </a:solidFill>
                <a:ea typeface="宋体" panose="02010600030101010101" pitchFamily="2" charset="-122"/>
              </a:rPr>
              <a:t>2</a:t>
            </a:r>
            <a:r>
              <a:rPr kumimoji="1" lang="en-US" altLang="zh-CN" sz="3200" b="0" dirty="0">
                <a:solidFill>
                  <a:srgbClr val="FFFFFF"/>
                </a:solidFill>
                <a:ea typeface="宋体" panose="02010600030101010101" pitchFamily="2" charset="-122"/>
              </a:rPr>
              <a:t>=(24+12)/10=3.6A</a:t>
            </a:r>
            <a:endParaRPr kumimoji="1" lang="en-US" altLang="zh-CN" sz="3200" b="0" baseline="-25000" dirty="0">
              <a:solidFill>
                <a:srgbClr val="FFFFFF"/>
              </a:solidFill>
              <a:ea typeface="宋体" panose="02010600030101010101" pitchFamily="2" charset="-122"/>
            </a:endParaRPr>
          </a:p>
        </p:txBody>
      </p:sp>
      <p:sp>
        <p:nvSpPr>
          <p:cNvPr id="32832" name="Text Box 64"/>
          <p:cNvSpPr txBox="1">
            <a:spLocks noChangeArrowheads="1"/>
          </p:cNvSpPr>
          <p:nvPr/>
        </p:nvSpPr>
        <p:spPr bwMode="auto">
          <a:xfrm>
            <a:off x="351046" y="6168753"/>
            <a:ext cx="47513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3200" b="0" i="1" dirty="0" err="1">
                <a:solidFill>
                  <a:srgbClr val="FFFFFF"/>
                </a:solidFill>
                <a:ea typeface="宋体" panose="02010600030101010101" pitchFamily="2" charset="-122"/>
              </a:rPr>
              <a:t>I</a:t>
            </a:r>
            <a:r>
              <a:rPr kumimoji="1" lang="en-US" altLang="zh-CN" sz="3200" b="0" baseline="-25000" dirty="0" err="1">
                <a:solidFill>
                  <a:srgbClr val="FFFFFF"/>
                </a:solidFill>
                <a:ea typeface="宋体" panose="02010600030101010101" pitchFamily="2" charset="-122"/>
              </a:rPr>
              <a:t>sc</a:t>
            </a:r>
            <a:r>
              <a:rPr kumimoji="1" lang="en-US" altLang="zh-CN" sz="3200" b="0" dirty="0">
                <a:solidFill>
                  <a:srgbClr val="FFFFFF"/>
                </a:solidFill>
                <a:ea typeface="宋体" panose="02010600030101010101" pitchFamily="2" charset="-122"/>
              </a:rPr>
              <a:t>=</a:t>
            </a:r>
            <a:r>
              <a:rPr kumimoji="1" lang="en-US" altLang="zh-CN" sz="3200" b="0" dirty="0">
                <a:solidFill>
                  <a:srgbClr val="FFFFFF"/>
                </a:solidFill>
                <a:latin typeface="宋体" panose="02010600030101010101" pitchFamily="2" charset="-122"/>
                <a:ea typeface="宋体" panose="02010600030101010101" pitchFamily="2" charset="-122"/>
              </a:rPr>
              <a:t>-</a:t>
            </a:r>
            <a:r>
              <a:rPr kumimoji="1" lang="en-US" altLang="zh-CN" sz="3200" b="0" i="1" dirty="0">
                <a:solidFill>
                  <a:srgbClr val="FFFFFF"/>
                </a:solidFill>
                <a:ea typeface="宋体" panose="02010600030101010101" pitchFamily="2" charset="-122"/>
              </a:rPr>
              <a:t>I</a:t>
            </a:r>
            <a:r>
              <a:rPr kumimoji="1" lang="en-US" altLang="zh-CN" sz="3200" b="0" baseline="-25000" dirty="0">
                <a:solidFill>
                  <a:srgbClr val="FFFFFF"/>
                </a:solidFill>
                <a:ea typeface="宋体" panose="02010600030101010101" pitchFamily="2" charset="-122"/>
              </a:rPr>
              <a:t>1</a:t>
            </a:r>
            <a:r>
              <a:rPr kumimoji="1" lang="en-US" altLang="zh-CN" sz="3200" b="0" dirty="0">
                <a:solidFill>
                  <a:srgbClr val="FFFFFF"/>
                </a:solidFill>
                <a:latin typeface="宋体" panose="02010600030101010101" pitchFamily="2" charset="-122"/>
                <a:ea typeface="宋体" panose="02010600030101010101" pitchFamily="2" charset="-122"/>
              </a:rPr>
              <a:t>-</a:t>
            </a:r>
            <a:r>
              <a:rPr kumimoji="1" lang="en-US" altLang="zh-CN" sz="3200" b="0" i="1" dirty="0">
                <a:solidFill>
                  <a:srgbClr val="FFFFFF"/>
                </a:solidFill>
                <a:ea typeface="宋体" panose="02010600030101010101" pitchFamily="2" charset="-122"/>
              </a:rPr>
              <a:t>I</a:t>
            </a:r>
            <a:r>
              <a:rPr kumimoji="1" lang="en-US" altLang="zh-CN" sz="3200" b="0" baseline="-25000" dirty="0">
                <a:solidFill>
                  <a:srgbClr val="FFFFFF"/>
                </a:solidFill>
                <a:ea typeface="宋体" panose="02010600030101010101" pitchFamily="2" charset="-122"/>
              </a:rPr>
              <a:t>2</a:t>
            </a:r>
            <a:r>
              <a:rPr kumimoji="1" lang="en-US" altLang="zh-CN" sz="3200" b="0" dirty="0">
                <a:solidFill>
                  <a:srgbClr val="FFFFFF"/>
                </a:solidFill>
                <a:ea typeface="宋体" panose="02010600030101010101" pitchFamily="2" charset="-122"/>
              </a:rPr>
              <a:t>=</a:t>
            </a:r>
            <a:r>
              <a:rPr kumimoji="1" lang="en-US" altLang="zh-CN" sz="3200" b="0" dirty="0">
                <a:solidFill>
                  <a:srgbClr val="FFFFFF"/>
                </a:solidFill>
                <a:latin typeface="宋体" panose="02010600030101010101" pitchFamily="2" charset="-122"/>
                <a:ea typeface="宋体" panose="02010600030101010101" pitchFamily="2" charset="-122"/>
              </a:rPr>
              <a:t>-</a:t>
            </a:r>
            <a:r>
              <a:rPr kumimoji="1" lang="en-US" altLang="zh-CN" sz="3200" b="0" dirty="0">
                <a:solidFill>
                  <a:srgbClr val="FFFFFF"/>
                </a:solidFill>
                <a:ea typeface="宋体" panose="02010600030101010101" pitchFamily="2" charset="-122"/>
              </a:rPr>
              <a:t> 3.6</a:t>
            </a:r>
            <a:r>
              <a:rPr kumimoji="1" lang="en-US" altLang="zh-CN" sz="3200" b="0" dirty="0">
                <a:solidFill>
                  <a:srgbClr val="FFFFFF"/>
                </a:solidFill>
                <a:latin typeface="宋体" panose="02010600030101010101" pitchFamily="2" charset="-122"/>
                <a:ea typeface="宋体" panose="02010600030101010101" pitchFamily="2" charset="-122"/>
              </a:rPr>
              <a:t>-</a:t>
            </a:r>
            <a:r>
              <a:rPr kumimoji="1" lang="en-US" altLang="zh-CN" sz="3200" b="0" dirty="0">
                <a:solidFill>
                  <a:srgbClr val="FFFFFF"/>
                </a:solidFill>
                <a:ea typeface="宋体" panose="02010600030101010101" pitchFamily="2" charset="-122"/>
              </a:rPr>
              <a:t>6=</a:t>
            </a:r>
            <a:r>
              <a:rPr kumimoji="1" lang="en-US" altLang="zh-CN" sz="3200" b="0" dirty="0">
                <a:solidFill>
                  <a:srgbClr val="FFFFFF"/>
                </a:solidFill>
                <a:latin typeface="宋体" panose="02010600030101010101" pitchFamily="2" charset="-122"/>
                <a:ea typeface="宋体" panose="02010600030101010101" pitchFamily="2" charset="-122"/>
              </a:rPr>
              <a:t>-</a:t>
            </a:r>
            <a:r>
              <a:rPr kumimoji="1" lang="en-US" altLang="zh-CN" sz="3200" b="0" dirty="0">
                <a:solidFill>
                  <a:srgbClr val="FFFFFF"/>
                </a:solidFill>
                <a:ea typeface="宋体" panose="02010600030101010101" pitchFamily="2" charset="-122"/>
              </a:rPr>
              <a:t>9.6A</a:t>
            </a:r>
            <a:endParaRPr kumimoji="1" lang="en-US" altLang="zh-CN" sz="3200" b="0" dirty="0">
              <a:solidFill>
                <a:srgbClr val="FFFFFF"/>
              </a:solidFill>
              <a:ea typeface="宋体" panose="02010600030101010101" pitchFamily="2" charset="-122"/>
            </a:endParaRPr>
          </a:p>
        </p:txBody>
      </p:sp>
      <p:grpSp>
        <p:nvGrpSpPr>
          <p:cNvPr id="4" name="Group 156"/>
          <p:cNvGrpSpPr/>
          <p:nvPr/>
        </p:nvGrpSpPr>
        <p:grpSpPr bwMode="auto">
          <a:xfrm>
            <a:off x="179387" y="1868066"/>
            <a:ext cx="4392613" cy="2016125"/>
            <a:chOff x="2925" y="482"/>
            <a:chExt cx="2767" cy="1270"/>
          </a:xfrm>
        </p:grpSpPr>
        <p:sp>
          <p:nvSpPr>
            <p:cNvPr id="93255" name="Oval 157"/>
            <p:cNvSpPr>
              <a:spLocks noChangeArrowheads="1"/>
            </p:cNvSpPr>
            <p:nvPr/>
          </p:nvSpPr>
          <p:spPr bwMode="auto">
            <a:xfrm>
              <a:off x="3515" y="138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3256" name="Oval 158"/>
            <p:cNvSpPr>
              <a:spLocks noChangeArrowheads="1"/>
            </p:cNvSpPr>
            <p:nvPr/>
          </p:nvSpPr>
          <p:spPr bwMode="auto">
            <a:xfrm>
              <a:off x="4830" y="845"/>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3257" name="Text Box 159"/>
            <p:cNvSpPr txBox="1">
              <a:spLocks noChangeArrowheads="1"/>
            </p:cNvSpPr>
            <p:nvPr/>
          </p:nvSpPr>
          <p:spPr bwMode="auto">
            <a:xfrm>
              <a:off x="3379" y="1117"/>
              <a:ext cx="6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12V</a:t>
              </a:r>
              <a:endParaRPr kumimoji="1" lang="en-US" altLang="zh-CN" sz="2800" b="0" dirty="0">
                <a:solidFill>
                  <a:srgbClr val="FFFFFF"/>
                </a:solidFill>
                <a:ea typeface="宋体" panose="02010600030101010101" pitchFamily="2" charset="-122"/>
              </a:endParaRPr>
            </a:p>
          </p:txBody>
        </p:sp>
        <p:sp>
          <p:nvSpPr>
            <p:cNvPr id="93258" name="Text Box 160"/>
            <p:cNvSpPr txBox="1">
              <a:spLocks noChangeArrowheads="1"/>
            </p:cNvSpPr>
            <p:nvPr/>
          </p:nvSpPr>
          <p:spPr bwMode="auto">
            <a:xfrm>
              <a:off x="3742" y="754"/>
              <a:ext cx="6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2</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93259" name="Text Box 161"/>
            <p:cNvSpPr txBox="1">
              <a:spLocks noChangeArrowheads="1"/>
            </p:cNvSpPr>
            <p:nvPr/>
          </p:nvSpPr>
          <p:spPr bwMode="auto">
            <a:xfrm>
              <a:off x="4332" y="572"/>
              <a:ext cx="6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93260" name="Text Box 162"/>
            <p:cNvSpPr txBox="1">
              <a:spLocks noChangeArrowheads="1"/>
            </p:cNvSpPr>
            <p:nvPr/>
          </p:nvSpPr>
          <p:spPr bwMode="auto">
            <a:xfrm>
              <a:off x="5057" y="1207"/>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3261" name="Text Box 163"/>
            <p:cNvSpPr txBox="1">
              <a:spLocks noChangeArrowheads="1"/>
            </p:cNvSpPr>
            <p:nvPr/>
          </p:nvSpPr>
          <p:spPr bwMode="auto">
            <a:xfrm>
              <a:off x="5012" y="527"/>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3262" name="Text Box 164"/>
            <p:cNvSpPr txBox="1">
              <a:spLocks noChangeArrowheads="1"/>
            </p:cNvSpPr>
            <p:nvPr/>
          </p:nvSpPr>
          <p:spPr bwMode="auto">
            <a:xfrm>
              <a:off x="5157" y="845"/>
              <a:ext cx="5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24V</a:t>
              </a:r>
              <a:endParaRPr kumimoji="1" lang="en-US" altLang="zh-CN" sz="2800" b="0">
                <a:solidFill>
                  <a:srgbClr val="FFFFFF"/>
                </a:solidFill>
                <a:ea typeface="宋体" panose="02010600030101010101" pitchFamily="2" charset="-122"/>
              </a:endParaRPr>
            </a:p>
          </p:txBody>
        </p:sp>
        <p:sp>
          <p:nvSpPr>
            <p:cNvPr id="93263" name="Text Box 165"/>
            <p:cNvSpPr txBox="1">
              <a:spLocks noChangeArrowheads="1"/>
            </p:cNvSpPr>
            <p:nvPr/>
          </p:nvSpPr>
          <p:spPr bwMode="auto">
            <a:xfrm>
              <a:off x="3152" y="754"/>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4</a:t>
              </a:r>
              <a:r>
                <a:rPr kumimoji="1" lang="en-US" altLang="zh-CN" sz="2800" b="0" dirty="0">
                  <a:solidFill>
                    <a:srgbClr val="FFFFFF"/>
                  </a:solidFill>
                  <a:ea typeface="宋体" panose="02010600030101010101" pitchFamily="2" charset="-122"/>
                  <a:sym typeface="Symbol" panose="05050102010706020507" pitchFamily="18" charset="2"/>
                </a:rPr>
                <a:t></a:t>
              </a:r>
              <a:endParaRPr kumimoji="1" lang="en-US" altLang="zh-CN" sz="2800" b="0" dirty="0">
                <a:solidFill>
                  <a:srgbClr val="FFFFFF"/>
                </a:solidFill>
                <a:ea typeface="宋体" panose="02010600030101010101" pitchFamily="2" charset="-122"/>
                <a:sym typeface="Symbol" panose="05050102010706020507" pitchFamily="18" charset="2"/>
              </a:endParaRPr>
            </a:p>
          </p:txBody>
        </p:sp>
        <p:sp>
          <p:nvSpPr>
            <p:cNvPr id="93264" name="Text Box 166"/>
            <p:cNvSpPr txBox="1">
              <a:spLocks noChangeArrowheads="1"/>
            </p:cNvSpPr>
            <p:nvPr/>
          </p:nvSpPr>
          <p:spPr bwMode="auto">
            <a:xfrm>
              <a:off x="2925" y="1117"/>
              <a:ext cx="1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93265" name="Text Box 167"/>
            <p:cNvSpPr txBox="1">
              <a:spLocks noChangeArrowheads="1"/>
            </p:cNvSpPr>
            <p:nvPr/>
          </p:nvSpPr>
          <p:spPr bwMode="auto">
            <a:xfrm>
              <a:off x="3288" y="1298"/>
              <a:ext cx="1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3266" name="Line 168"/>
            <p:cNvSpPr>
              <a:spLocks noChangeShapeType="1"/>
            </p:cNvSpPr>
            <p:nvPr/>
          </p:nvSpPr>
          <p:spPr bwMode="auto">
            <a:xfrm flipV="1">
              <a:off x="3198" y="1117"/>
              <a:ext cx="0" cy="336"/>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67" name="Text Box 169"/>
            <p:cNvSpPr txBox="1">
              <a:spLocks noChangeArrowheads="1"/>
            </p:cNvSpPr>
            <p:nvPr/>
          </p:nvSpPr>
          <p:spPr bwMode="auto">
            <a:xfrm>
              <a:off x="3878" y="1253"/>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3268" name="Line 170"/>
            <p:cNvSpPr>
              <a:spLocks noChangeShapeType="1"/>
            </p:cNvSpPr>
            <p:nvPr/>
          </p:nvSpPr>
          <p:spPr bwMode="auto">
            <a:xfrm>
              <a:off x="4195" y="527"/>
              <a:ext cx="0" cy="10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69" name="Rectangle 171"/>
            <p:cNvSpPr>
              <a:spLocks noChangeArrowheads="1"/>
            </p:cNvSpPr>
            <p:nvPr/>
          </p:nvSpPr>
          <p:spPr bwMode="auto">
            <a:xfrm>
              <a:off x="3152" y="527"/>
              <a:ext cx="1860" cy="1043"/>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3270" name="Rectangle 172"/>
            <p:cNvSpPr>
              <a:spLocks noChangeArrowheads="1"/>
            </p:cNvSpPr>
            <p:nvPr/>
          </p:nvSpPr>
          <p:spPr bwMode="auto">
            <a:xfrm>
              <a:off x="4468" y="482"/>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3271" name="Rectangle 173"/>
            <p:cNvSpPr>
              <a:spLocks noChangeArrowheads="1"/>
            </p:cNvSpPr>
            <p:nvPr/>
          </p:nvSpPr>
          <p:spPr bwMode="auto">
            <a:xfrm>
              <a:off x="3081" y="75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3272" name="Rectangle 174"/>
            <p:cNvSpPr>
              <a:spLocks noChangeArrowheads="1"/>
            </p:cNvSpPr>
            <p:nvPr/>
          </p:nvSpPr>
          <p:spPr bwMode="auto">
            <a:xfrm>
              <a:off x="4114" y="75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grpSp>
        <p:nvGrpSpPr>
          <p:cNvPr id="5" name="Group 175"/>
          <p:cNvGrpSpPr/>
          <p:nvPr/>
        </p:nvGrpSpPr>
        <p:grpSpPr bwMode="auto">
          <a:xfrm>
            <a:off x="4953000" y="1701245"/>
            <a:ext cx="4248150" cy="2232025"/>
            <a:chOff x="3016" y="391"/>
            <a:chExt cx="2676" cy="1406"/>
          </a:xfrm>
        </p:grpSpPr>
        <p:sp>
          <p:nvSpPr>
            <p:cNvPr id="93238" name="Rectangle 176"/>
            <p:cNvSpPr>
              <a:spLocks noChangeArrowheads="1"/>
            </p:cNvSpPr>
            <p:nvPr/>
          </p:nvSpPr>
          <p:spPr bwMode="auto">
            <a:xfrm>
              <a:off x="3016" y="391"/>
              <a:ext cx="2631" cy="140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3239" name="Text Box 177"/>
            <p:cNvSpPr txBox="1">
              <a:spLocks noChangeArrowheads="1"/>
            </p:cNvSpPr>
            <p:nvPr/>
          </p:nvSpPr>
          <p:spPr bwMode="auto">
            <a:xfrm>
              <a:off x="3198" y="709"/>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sc</a:t>
              </a:r>
              <a:endParaRPr kumimoji="1" lang="en-US" altLang="zh-CN" sz="2800" b="0">
                <a:solidFill>
                  <a:srgbClr val="FFFFFF"/>
                </a:solidFill>
                <a:ea typeface="宋体" panose="02010600030101010101" pitchFamily="2" charset="-122"/>
              </a:endParaRPr>
            </a:p>
          </p:txBody>
        </p:sp>
        <p:sp>
          <p:nvSpPr>
            <p:cNvPr id="93240" name="Oval 178"/>
            <p:cNvSpPr>
              <a:spLocks noChangeArrowheads="1"/>
            </p:cNvSpPr>
            <p:nvPr/>
          </p:nvSpPr>
          <p:spPr bwMode="auto">
            <a:xfrm>
              <a:off x="3515" y="138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3241" name="Oval 179"/>
            <p:cNvSpPr>
              <a:spLocks noChangeArrowheads="1"/>
            </p:cNvSpPr>
            <p:nvPr/>
          </p:nvSpPr>
          <p:spPr bwMode="auto">
            <a:xfrm>
              <a:off x="4830" y="845"/>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3242" name="Text Box 180"/>
            <p:cNvSpPr txBox="1">
              <a:spLocks noChangeArrowheads="1"/>
            </p:cNvSpPr>
            <p:nvPr/>
          </p:nvSpPr>
          <p:spPr bwMode="auto">
            <a:xfrm>
              <a:off x="3379" y="1117"/>
              <a:ext cx="6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12V</a:t>
              </a:r>
              <a:endParaRPr kumimoji="1" lang="en-US" altLang="zh-CN" sz="2800" b="0">
                <a:solidFill>
                  <a:srgbClr val="FFFFFF"/>
                </a:solidFill>
                <a:ea typeface="宋体" panose="02010600030101010101" pitchFamily="2" charset="-122"/>
              </a:endParaRPr>
            </a:p>
          </p:txBody>
        </p:sp>
        <p:sp>
          <p:nvSpPr>
            <p:cNvPr id="93243" name="Text Box 181"/>
            <p:cNvSpPr txBox="1">
              <a:spLocks noChangeArrowheads="1"/>
            </p:cNvSpPr>
            <p:nvPr/>
          </p:nvSpPr>
          <p:spPr bwMode="auto">
            <a:xfrm>
              <a:off x="3742" y="754"/>
              <a:ext cx="6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2</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93244" name="Text Box 182"/>
            <p:cNvSpPr txBox="1">
              <a:spLocks noChangeArrowheads="1"/>
            </p:cNvSpPr>
            <p:nvPr/>
          </p:nvSpPr>
          <p:spPr bwMode="auto">
            <a:xfrm>
              <a:off x="4332" y="572"/>
              <a:ext cx="6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93245" name="Text Box 183"/>
            <p:cNvSpPr txBox="1">
              <a:spLocks noChangeArrowheads="1"/>
            </p:cNvSpPr>
            <p:nvPr/>
          </p:nvSpPr>
          <p:spPr bwMode="auto">
            <a:xfrm>
              <a:off x="5057" y="1207"/>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3246" name="Text Box 184"/>
            <p:cNvSpPr txBox="1">
              <a:spLocks noChangeArrowheads="1"/>
            </p:cNvSpPr>
            <p:nvPr/>
          </p:nvSpPr>
          <p:spPr bwMode="auto">
            <a:xfrm>
              <a:off x="5012" y="527"/>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3247" name="Text Box 185"/>
            <p:cNvSpPr txBox="1">
              <a:spLocks noChangeArrowheads="1"/>
            </p:cNvSpPr>
            <p:nvPr/>
          </p:nvSpPr>
          <p:spPr bwMode="auto">
            <a:xfrm>
              <a:off x="5157" y="845"/>
              <a:ext cx="5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24V</a:t>
              </a:r>
              <a:endParaRPr kumimoji="1" lang="en-US" altLang="zh-CN" sz="2800" b="0">
                <a:solidFill>
                  <a:srgbClr val="FFFFFF"/>
                </a:solidFill>
                <a:ea typeface="宋体" panose="02010600030101010101" pitchFamily="2" charset="-122"/>
              </a:endParaRPr>
            </a:p>
          </p:txBody>
        </p:sp>
        <p:sp>
          <p:nvSpPr>
            <p:cNvPr id="93248" name="Text Box 186"/>
            <p:cNvSpPr txBox="1">
              <a:spLocks noChangeArrowheads="1"/>
            </p:cNvSpPr>
            <p:nvPr/>
          </p:nvSpPr>
          <p:spPr bwMode="auto">
            <a:xfrm>
              <a:off x="3288" y="1298"/>
              <a:ext cx="1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93249" name="Line 187"/>
            <p:cNvSpPr>
              <a:spLocks noChangeShapeType="1"/>
            </p:cNvSpPr>
            <p:nvPr/>
          </p:nvSpPr>
          <p:spPr bwMode="auto">
            <a:xfrm flipV="1">
              <a:off x="3198" y="709"/>
              <a:ext cx="0" cy="336"/>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50" name="Text Box 188"/>
            <p:cNvSpPr txBox="1">
              <a:spLocks noChangeArrowheads="1"/>
            </p:cNvSpPr>
            <p:nvPr/>
          </p:nvSpPr>
          <p:spPr bwMode="auto">
            <a:xfrm>
              <a:off x="3878" y="1253"/>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3251" name="Line 189"/>
            <p:cNvSpPr>
              <a:spLocks noChangeShapeType="1"/>
            </p:cNvSpPr>
            <p:nvPr/>
          </p:nvSpPr>
          <p:spPr bwMode="auto">
            <a:xfrm>
              <a:off x="4195" y="527"/>
              <a:ext cx="0" cy="10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52" name="Rectangle 190"/>
            <p:cNvSpPr>
              <a:spLocks noChangeArrowheads="1"/>
            </p:cNvSpPr>
            <p:nvPr/>
          </p:nvSpPr>
          <p:spPr bwMode="auto">
            <a:xfrm>
              <a:off x="3152" y="527"/>
              <a:ext cx="1860" cy="1043"/>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3253" name="Rectangle 191"/>
            <p:cNvSpPr>
              <a:spLocks noChangeArrowheads="1"/>
            </p:cNvSpPr>
            <p:nvPr/>
          </p:nvSpPr>
          <p:spPr bwMode="auto">
            <a:xfrm>
              <a:off x="4468" y="482"/>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3254" name="Rectangle 192"/>
            <p:cNvSpPr>
              <a:spLocks noChangeArrowheads="1"/>
            </p:cNvSpPr>
            <p:nvPr/>
          </p:nvSpPr>
          <p:spPr bwMode="auto">
            <a:xfrm>
              <a:off x="4126" y="75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grpSp>
        <p:nvGrpSpPr>
          <p:cNvPr id="7" name="Group 219"/>
          <p:cNvGrpSpPr/>
          <p:nvPr/>
        </p:nvGrpSpPr>
        <p:grpSpPr bwMode="auto">
          <a:xfrm>
            <a:off x="2195512" y="3020591"/>
            <a:ext cx="485775" cy="519112"/>
            <a:chOff x="1746" y="780"/>
            <a:chExt cx="306" cy="327"/>
          </a:xfrm>
        </p:grpSpPr>
        <p:sp>
          <p:nvSpPr>
            <p:cNvPr id="93225" name="Line 220"/>
            <p:cNvSpPr>
              <a:spLocks noChangeShapeType="1"/>
            </p:cNvSpPr>
            <p:nvPr/>
          </p:nvSpPr>
          <p:spPr bwMode="auto">
            <a:xfrm>
              <a:off x="1746" y="799"/>
              <a:ext cx="0" cy="22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6" name="Text Box 221"/>
            <p:cNvSpPr txBox="1">
              <a:spLocks noChangeArrowheads="1"/>
            </p:cNvSpPr>
            <p:nvPr/>
          </p:nvSpPr>
          <p:spPr bwMode="auto">
            <a:xfrm>
              <a:off x="1785" y="780"/>
              <a:ext cx="2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1</a:t>
              </a:r>
              <a:endParaRPr kumimoji="1" lang="en-US" altLang="zh-CN" sz="2800" b="0">
                <a:solidFill>
                  <a:srgbClr val="FFFFFF"/>
                </a:solidFill>
                <a:ea typeface="宋体" panose="02010600030101010101" pitchFamily="2" charset="-122"/>
              </a:endParaRPr>
            </a:p>
          </p:txBody>
        </p:sp>
      </p:grpSp>
      <p:grpSp>
        <p:nvGrpSpPr>
          <p:cNvPr id="8" name="Group 222"/>
          <p:cNvGrpSpPr/>
          <p:nvPr/>
        </p:nvGrpSpPr>
        <p:grpSpPr bwMode="auto">
          <a:xfrm>
            <a:off x="2700337" y="3092028"/>
            <a:ext cx="512763" cy="519113"/>
            <a:chOff x="4331" y="1661"/>
            <a:chExt cx="323" cy="327"/>
          </a:xfrm>
        </p:grpSpPr>
        <p:sp>
          <p:nvSpPr>
            <p:cNvPr id="93223" name="Text Box 223"/>
            <p:cNvSpPr txBox="1">
              <a:spLocks noChangeArrowheads="1"/>
            </p:cNvSpPr>
            <p:nvPr/>
          </p:nvSpPr>
          <p:spPr bwMode="auto">
            <a:xfrm>
              <a:off x="4331" y="1661"/>
              <a:ext cx="32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 </a:t>
              </a: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2</a:t>
              </a:r>
              <a:endParaRPr kumimoji="1" lang="en-US" altLang="zh-CN" sz="2800" b="0" baseline="-25000">
                <a:solidFill>
                  <a:srgbClr val="FFFFFF"/>
                </a:solidFill>
                <a:ea typeface="宋体" panose="02010600030101010101" pitchFamily="2" charset="-122"/>
              </a:endParaRPr>
            </a:p>
          </p:txBody>
        </p:sp>
        <p:sp>
          <p:nvSpPr>
            <p:cNvPr id="93224" name="Line 224"/>
            <p:cNvSpPr>
              <a:spLocks noChangeShapeType="1"/>
            </p:cNvSpPr>
            <p:nvPr/>
          </p:nvSpPr>
          <p:spPr bwMode="auto">
            <a:xfrm flipH="1">
              <a:off x="4332" y="1979"/>
              <a:ext cx="31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4"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85" name="AutoShape 169"/>
          <p:cNvSpPr>
            <a:spLocks noChangeArrowheads="1"/>
          </p:cNvSpPr>
          <p:nvPr/>
        </p:nvSpPr>
        <p:spPr bwMode="auto">
          <a:xfrm rot="16200000">
            <a:off x="4659313" y="2587998"/>
            <a:ext cx="215900" cy="504825"/>
          </a:xfrm>
          <a:prstGeom prst="downArrow">
            <a:avLst>
              <a:gd name="adj1" fmla="val 50000"/>
              <a:gd name="adj2" fmla="val 58456"/>
            </a:avLst>
          </a:prstGeom>
          <a:solidFill>
            <a:srgbClr val="00CCFF"/>
          </a:solidFill>
          <a:ln w="9525">
            <a:solidFill>
              <a:srgbClr val="00CCFF"/>
            </a:solidFill>
            <a:miter lim="800000"/>
          </a:ln>
        </p:spPr>
        <p:txBody>
          <a:bodyPr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6" name="矩形 85"/>
          <p:cNvSpPr/>
          <p:nvPr/>
        </p:nvSpPr>
        <p:spPr>
          <a:xfrm>
            <a:off x="201612" y="1723603"/>
            <a:ext cx="817561" cy="208756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219"/>
          <p:cNvGrpSpPr/>
          <p:nvPr/>
        </p:nvGrpSpPr>
        <p:grpSpPr bwMode="auto">
          <a:xfrm>
            <a:off x="6823394" y="2955365"/>
            <a:ext cx="485775" cy="519112"/>
            <a:chOff x="1746" y="780"/>
            <a:chExt cx="306" cy="327"/>
          </a:xfrm>
        </p:grpSpPr>
        <p:sp>
          <p:nvSpPr>
            <p:cNvPr id="88" name="Line 220"/>
            <p:cNvSpPr>
              <a:spLocks noChangeShapeType="1"/>
            </p:cNvSpPr>
            <p:nvPr/>
          </p:nvSpPr>
          <p:spPr bwMode="auto">
            <a:xfrm>
              <a:off x="1746" y="799"/>
              <a:ext cx="0" cy="22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Text Box 221"/>
            <p:cNvSpPr txBox="1">
              <a:spLocks noChangeArrowheads="1"/>
            </p:cNvSpPr>
            <p:nvPr/>
          </p:nvSpPr>
          <p:spPr bwMode="auto">
            <a:xfrm>
              <a:off x="1785" y="780"/>
              <a:ext cx="2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1</a:t>
              </a:r>
              <a:endParaRPr kumimoji="1" lang="en-US" altLang="zh-CN" sz="2800" b="0">
                <a:solidFill>
                  <a:srgbClr val="FFFFFF"/>
                </a:solidFill>
                <a:ea typeface="宋体" panose="02010600030101010101" pitchFamily="2" charset="-122"/>
              </a:endParaRPr>
            </a:p>
          </p:txBody>
        </p:sp>
      </p:grpSp>
      <p:grpSp>
        <p:nvGrpSpPr>
          <p:cNvPr id="90" name="Group 222"/>
          <p:cNvGrpSpPr/>
          <p:nvPr/>
        </p:nvGrpSpPr>
        <p:grpSpPr bwMode="auto">
          <a:xfrm>
            <a:off x="7410450" y="3072695"/>
            <a:ext cx="512763" cy="519113"/>
            <a:chOff x="4331" y="1661"/>
            <a:chExt cx="323" cy="327"/>
          </a:xfrm>
        </p:grpSpPr>
        <p:sp>
          <p:nvSpPr>
            <p:cNvPr id="91" name="Text Box 223"/>
            <p:cNvSpPr txBox="1">
              <a:spLocks noChangeArrowheads="1"/>
            </p:cNvSpPr>
            <p:nvPr/>
          </p:nvSpPr>
          <p:spPr bwMode="auto">
            <a:xfrm>
              <a:off x="4331" y="1661"/>
              <a:ext cx="32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 </a:t>
              </a: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2</a:t>
              </a:r>
              <a:endParaRPr kumimoji="1" lang="en-US" altLang="zh-CN" sz="2800" b="0" baseline="-25000">
                <a:solidFill>
                  <a:srgbClr val="FFFFFF"/>
                </a:solidFill>
                <a:ea typeface="宋体" panose="02010600030101010101" pitchFamily="2" charset="-122"/>
              </a:endParaRPr>
            </a:p>
          </p:txBody>
        </p:sp>
        <p:sp>
          <p:nvSpPr>
            <p:cNvPr id="92" name="Line 224"/>
            <p:cNvSpPr>
              <a:spLocks noChangeShapeType="1"/>
            </p:cNvSpPr>
            <p:nvPr/>
          </p:nvSpPr>
          <p:spPr bwMode="auto">
            <a:xfrm flipH="1">
              <a:off x="4332" y="1979"/>
              <a:ext cx="31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5" name="Text Box 61"/>
          <p:cNvSpPr txBox="1">
            <a:spLocks noChangeArrowheads="1"/>
          </p:cNvSpPr>
          <p:nvPr/>
        </p:nvSpPr>
        <p:spPr bwMode="auto">
          <a:xfrm>
            <a:off x="332010" y="4140173"/>
            <a:ext cx="3095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kumimoji="1" lang="zh-CN" altLang="en-US" sz="2800" dirty="0">
                <a:latin typeface="楷体_GB2312" pitchFamily="49" charset="-122"/>
              </a:rPr>
              <a:t>求短路电流</a:t>
            </a:r>
            <a:r>
              <a:rPr kumimoji="1" lang="en-US" altLang="zh-CN" sz="2800" b="0" i="1" dirty="0" err="1">
                <a:solidFill>
                  <a:srgbClr val="FFFFFF"/>
                </a:solidFill>
                <a:ea typeface="宋体" panose="02010600030101010101" pitchFamily="2" charset="-122"/>
              </a:rPr>
              <a:t>I</a:t>
            </a:r>
            <a:r>
              <a:rPr kumimoji="1" lang="en-US" altLang="zh-CN" sz="2800" b="0" baseline="-25000" dirty="0" err="1">
                <a:solidFill>
                  <a:srgbClr val="FFFFFF"/>
                </a:solidFill>
                <a:ea typeface="宋体" panose="02010600030101010101" pitchFamily="2" charset="-122"/>
              </a:rPr>
              <a:t>sc</a:t>
            </a:r>
            <a:endParaRPr kumimoji="1" lang="en-US" altLang="zh-CN" sz="2800" b="0" dirty="0">
              <a:solidFill>
                <a:srgbClr val="FFFFFF"/>
              </a:solidFill>
              <a:ea typeface="宋体" panose="02010600030101010101" pitchFamily="2" charset="-122"/>
            </a:endParaRPr>
          </a:p>
        </p:txBody>
      </p:sp>
      <p:sp>
        <p:nvSpPr>
          <p:cNvPr id="128" name="Text Box 61"/>
          <p:cNvSpPr txBox="1">
            <a:spLocks noChangeArrowheads="1"/>
          </p:cNvSpPr>
          <p:nvPr/>
        </p:nvSpPr>
        <p:spPr bwMode="auto">
          <a:xfrm>
            <a:off x="5141912" y="4117277"/>
            <a:ext cx="38188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a:spcBef>
                <a:spcPct val="50000"/>
              </a:spcBef>
            </a:pPr>
            <a:r>
              <a:rPr kumimoji="1" lang="zh-CN" altLang="en-US" sz="2800" dirty="0">
                <a:ea typeface="宋体" panose="02010600030101010101" pitchFamily="2" charset="-122"/>
              </a:rPr>
              <a:t>注意</a:t>
            </a:r>
            <a:r>
              <a:rPr kumimoji="1" lang="en-US" altLang="zh-CN" sz="2800" i="1" dirty="0" err="1">
                <a:ea typeface="宋体" panose="02010600030101010101" pitchFamily="2" charset="-122"/>
              </a:rPr>
              <a:t>I</a:t>
            </a:r>
            <a:r>
              <a:rPr kumimoji="1" lang="en-US" altLang="zh-CN" sz="2800" baseline="-25000" dirty="0" err="1">
                <a:ea typeface="宋体" panose="02010600030101010101" pitchFamily="2" charset="-122"/>
              </a:rPr>
              <a:t>sc</a:t>
            </a:r>
            <a:r>
              <a:rPr kumimoji="1" lang="zh-CN" altLang="en-US" sz="2800" dirty="0">
                <a:ea typeface="宋体" panose="02010600030101010101" pitchFamily="2" charset="-122"/>
              </a:rPr>
              <a:t>方向：从上而下</a:t>
            </a:r>
            <a:endParaRPr kumimoji="1" lang="en-US" altLang="zh-CN" sz="2800" dirty="0">
              <a:ea typeface="宋体" panose="02010600030101010101" pitchFamily="2" charset="-122"/>
            </a:endParaRPr>
          </a:p>
        </p:txBody>
      </p:sp>
      <p:sp>
        <p:nvSpPr>
          <p:cNvPr id="129" name="Line 4"/>
          <p:cNvSpPr>
            <a:spLocks noChangeShapeType="1"/>
          </p:cNvSpPr>
          <p:nvPr/>
        </p:nvSpPr>
        <p:spPr bwMode="auto">
          <a:xfrm>
            <a:off x="7597489" y="5050072"/>
            <a:ext cx="7937" cy="125436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dirty="0"/>
          </a:p>
        </p:txBody>
      </p:sp>
      <p:sp>
        <p:nvSpPr>
          <p:cNvPr id="130" name="Line 51"/>
          <p:cNvSpPr>
            <a:spLocks noChangeShapeType="1"/>
          </p:cNvSpPr>
          <p:nvPr/>
        </p:nvSpPr>
        <p:spPr bwMode="auto">
          <a:xfrm>
            <a:off x="7598445" y="5315976"/>
            <a:ext cx="1268" cy="519114"/>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1" name="Group 84"/>
          <p:cNvGrpSpPr/>
          <p:nvPr/>
        </p:nvGrpSpPr>
        <p:grpSpPr bwMode="auto">
          <a:xfrm>
            <a:off x="5265134" y="4791309"/>
            <a:ext cx="3040063" cy="1743075"/>
            <a:chOff x="3470" y="1888"/>
            <a:chExt cx="1915" cy="1098"/>
          </a:xfrm>
        </p:grpSpPr>
        <p:sp>
          <p:nvSpPr>
            <p:cNvPr id="132" name="Line 69"/>
            <p:cNvSpPr>
              <a:spLocks noChangeShapeType="1"/>
            </p:cNvSpPr>
            <p:nvPr/>
          </p:nvSpPr>
          <p:spPr bwMode="auto">
            <a:xfrm>
              <a:off x="3787" y="2024"/>
              <a:ext cx="0" cy="8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 name="Text Box 62"/>
            <p:cNvSpPr txBox="1">
              <a:spLocks noChangeArrowheads="1"/>
            </p:cNvSpPr>
            <p:nvPr/>
          </p:nvSpPr>
          <p:spPr bwMode="auto">
            <a:xfrm>
              <a:off x="4984" y="1888"/>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134" name="Text Box 63"/>
            <p:cNvSpPr txBox="1">
              <a:spLocks noChangeArrowheads="1"/>
            </p:cNvSpPr>
            <p:nvPr/>
          </p:nvSpPr>
          <p:spPr bwMode="auto">
            <a:xfrm>
              <a:off x="4984" y="2659"/>
              <a:ext cx="2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135" name="Text Box 64"/>
            <p:cNvSpPr txBox="1">
              <a:spLocks noChangeArrowheads="1"/>
            </p:cNvSpPr>
            <p:nvPr/>
          </p:nvSpPr>
          <p:spPr bwMode="auto">
            <a:xfrm>
              <a:off x="4348" y="2251"/>
              <a:ext cx="8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136" name="Text Box 65"/>
            <p:cNvSpPr txBox="1">
              <a:spLocks noChangeArrowheads="1"/>
            </p:cNvSpPr>
            <p:nvPr/>
          </p:nvSpPr>
          <p:spPr bwMode="auto">
            <a:xfrm>
              <a:off x="3470" y="2009"/>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err="1">
                  <a:solidFill>
                    <a:srgbClr val="FFFFFF"/>
                  </a:solidFill>
                  <a:ea typeface="宋体" panose="02010600030101010101" pitchFamily="2" charset="-122"/>
                </a:rPr>
                <a:t>I</a:t>
              </a:r>
              <a:r>
                <a:rPr kumimoji="1" lang="en-US" altLang="zh-CN" sz="2800" b="0" baseline="-25000" dirty="0" err="1">
                  <a:solidFill>
                    <a:srgbClr val="FFFFFF"/>
                  </a:solidFill>
                  <a:ea typeface="宋体" panose="02010600030101010101" pitchFamily="2" charset="-122"/>
                </a:rPr>
                <a:t>sc</a:t>
              </a:r>
              <a:endParaRPr kumimoji="1" lang="en-US" altLang="zh-CN" sz="2800" b="0" dirty="0">
                <a:solidFill>
                  <a:srgbClr val="FFFFFF"/>
                </a:solidFill>
                <a:ea typeface="宋体" panose="02010600030101010101" pitchFamily="2" charset="-122"/>
              </a:endParaRPr>
            </a:p>
          </p:txBody>
        </p:sp>
        <p:sp>
          <p:nvSpPr>
            <p:cNvPr id="137" name="Line 66"/>
            <p:cNvSpPr>
              <a:spLocks noChangeShapeType="1"/>
            </p:cNvSpPr>
            <p:nvPr/>
          </p:nvSpPr>
          <p:spPr bwMode="auto">
            <a:xfrm flipV="1">
              <a:off x="3787" y="2051"/>
              <a:ext cx="0" cy="29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67"/>
            <p:cNvSpPr>
              <a:spLocks noChangeShapeType="1"/>
            </p:cNvSpPr>
            <p:nvPr/>
          </p:nvSpPr>
          <p:spPr bwMode="auto">
            <a:xfrm>
              <a:off x="3787" y="2024"/>
              <a:ext cx="110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9" name="Line 68"/>
            <p:cNvSpPr>
              <a:spLocks noChangeShapeType="1"/>
            </p:cNvSpPr>
            <p:nvPr/>
          </p:nvSpPr>
          <p:spPr bwMode="auto">
            <a:xfrm>
              <a:off x="4348" y="2024"/>
              <a:ext cx="0" cy="8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0" name="Line 70"/>
            <p:cNvSpPr>
              <a:spLocks noChangeShapeType="1"/>
            </p:cNvSpPr>
            <p:nvPr/>
          </p:nvSpPr>
          <p:spPr bwMode="auto">
            <a:xfrm>
              <a:off x="3787" y="2840"/>
              <a:ext cx="1106"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41" name="Group 71"/>
            <p:cNvGrpSpPr/>
            <p:nvPr/>
          </p:nvGrpSpPr>
          <p:grpSpPr bwMode="auto">
            <a:xfrm>
              <a:off x="3606" y="2341"/>
              <a:ext cx="363" cy="363"/>
              <a:chOff x="4785" y="709"/>
              <a:chExt cx="363" cy="363"/>
            </a:xfrm>
          </p:grpSpPr>
          <p:sp>
            <p:nvSpPr>
              <p:cNvPr id="145" name="Oval 72"/>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46" name="Line 73"/>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2" name="Rectangle 74"/>
            <p:cNvSpPr>
              <a:spLocks noChangeArrowheads="1"/>
            </p:cNvSpPr>
            <p:nvPr/>
          </p:nvSpPr>
          <p:spPr bwMode="auto">
            <a:xfrm>
              <a:off x="4294" y="225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43" name="Oval 75"/>
            <p:cNvSpPr>
              <a:spLocks noChangeArrowheads="1"/>
            </p:cNvSpPr>
            <p:nvPr/>
          </p:nvSpPr>
          <p:spPr bwMode="auto">
            <a:xfrm>
              <a:off x="4893" y="2796"/>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44" name="Oval 76"/>
            <p:cNvSpPr>
              <a:spLocks noChangeArrowheads="1"/>
            </p:cNvSpPr>
            <p:nvPr/>
          </p:nvSpPr>
          <p:spPr bwMode="auto">
            <a:xfrm>
              <a:off x="4893" y="1979"/>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163" name="Text Box 65"/>
          <p:cNvSpPr txBox="1">
            <a:spLocks noChangeArrowheads="1"/>
          </p:cNvSpPr>
          <p:nvPr/>
        </p:nvSpPr>
        <p:spPr bwMode="auto">
          <a:xfrm>
            <a:off x="7647654" y="5265972"/>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err="1">
                <a:solidFill>
                  <a:srgbClr val="FFFFFF"/>
                </a:solidFill>
                <a:ea typeface="宋体" panose="02010600030101010101" pitchFamily="2" charset="-122"/>
              </a:rPr>
              <a:t>I</a:t>
            </a:r>
            <a:r>
              <a:rPr kumimoji="1" lang="en-US" altLang="zh-CN" sz="2800" b="0" baseline="-25000" dirty="0" err="1">
                <a:solidFill>
                  <a:srgbClr val="FFFFFF"/>
                </a:solidFill>
                <a:ea typeface="宋体" panose="02010600030101010101" pitchFamily="2" charset="-122"/>
              </a:rPr>
              <a:t>sc</a:t>
            </a:r>
            <a:endParaRPr kumimoji="1" lang="en-US" altLang="zh-CN" sz="2800" b="0" dirty="0">
              <a:solidFill>
                <a:srgbClr val="FFFFFF"/>
              </a:solidFill>
              <a:ea typeface="宋体" panose="02010600030101010101" pitchFamily="2" charset="-122"/>
            </a:endParaRPr>
          </a:p>
        </p:txBody>
      </p:sp>
      <p:sp>
        <p:nvSpPr>
          <p:cNvPr id="164" name="矩形 163"/>
          <p:cNvSpPr/>
          <p:nvPr/>
        </p:nvSpPr>
        <p:spPr>
          <a:xfrm>
            <a:off x="5224038" y="4791308"/>
            <a:ext cx="2085132" cy="167934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173561" y="1710149"/>
            <a:ext cx="351379" cy="369332"/>
          </a:xfrm>
          <a:prstGeom prst="rect">
            <a:avLst/>
          </a:prstGeom>
        </p:spPr>
        <p:txBody>
          <a:bodyPr wrap="none">
            <a:spAutoFit/>
          </a:bodyPr>
          <a:lstStyle/>
          <a:p>
            <a:pPr algn="ctr">
              <a:spcBef>
                <a:spcPct val="0"/>
              </a:spcBef>
            </a:pPr>
            <a:r>
              <a:rPr lang="en-US" altLang="zh-CN" b="1" dirty="0">
                <a:solidFill>
                  <a:srgbClr val="FF3300"/>
                </a:solidFill>
                <a:latin typeface="Times New Roman" panose="02020603050405020304" pitchFamily="18" charset="0"/>
                <a:ea typeface="仿宋_GB2312" pitchFamily="49" charset="-122"/>
              </a:rPr>
              <a:t>N</a:t>
            </a:r>
            <a:endParaRPr lang="en-US" altLang="zh-CN" b="1" dirty="0">
              <a:solidFill>
                <a:srgbClr val="FF3300"/>
              </a:solidFill>
              <a:latin typeface="Times New Roman" panose="02020603050405020304" pitchFamily="18" charset="0"/>
              <a:ea typeface="仿宋_GB2312" pitchFamily="49" charset="-122"/>
            </a:endParaRPr>
          </a:p>
        </p:txBody>
      </p:sp>
      <p:sp>
        <p:nvSpPr>
          <p:cNvPr id="166" name="矩形 165"/>
          <p:cNvSpPr/>
          <p:nvPr/>
        </p:nvSpPr>
        <p:spPr>
          <a:xfrm>
            <a:off x="5201951" y="4784064"/>
            <a:ext cx="351379" cy="369332"/>
          </a:xfrm>
          <a:prstGeom prst="rect">
            <a:avLst/>
          </a:prstGeom>
        </p:spPr>
        <p:txBody>
          <a:bodyPr wrap="none">
            <a:spAutoFit/>
          </a:bodyPr>
          <a:lstStyle/>
          <a:p>
            <a:pPr algn="ctr">
              <a:spcBef>
                <a:spcPct val="0"/>
              </a:spcBef>
            </a:pPr>
            <a:r>
              <a:rPr lang="en-US" altLang="zh-CN" b="1" dirty="0">
                <a:solidFill>
                  <a:srgbClr val="FF3300"/>
                </a:solidFill>
                <a:latin typeface="Times New Roman" panose="02020603050405020304" pitchFamily="18" charset="0"/>
                <a:ea typeface="仿宋_GB2312" pitchFamily="49" charset="-122"/>
              </a:rPr>
              <a:t>A</a:t>
            </a:r>
            <a:endParaRPr lang="en-US" altLang="zh-CN" b="1" dirty="0">
              <a:solidFill>
                <a:srgbClr val="FF3300"/>
              </a:solidFill>
              <a:latin typeface="Times New Roman" panose="02020603050405020304" pitchFamily="18" charset="0"/>
              <a:ea typeface="仿宋_GB2312" pitchFamily="49" charset="-122"/>
            </a:endParaRPr>
          </a:p>
        </p:txBody>
      </p:sp>
      <p:sp>
        <p:nvSpPr>
          <p:cNvPr id="167" name="矩形 166"/>
          <p:cNvSpPr/>
          <p:nvPr/>
        </p:nvSpPr>
        <p:spPr>
          <a:xfrm>
            <a:off x="1090615" y="1723172"/>
            <a:ext cx="3308347" cy="208756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a:off x="4033614" y="1721243"/>
            <a:ext cx="351379" cy="369332"/>
          </a:xfrm>
          <a:prstGeom prst="rect">
            <a:avLst/>
          </a:prstGeom>
        </p:spPr>
        <p:txBody>
          <a:bodyPr wrap="none">
            <a:spAutoFit/>
          </a:bodyPr>
          <a:lstStyle/>
          <a:p>
            <a:pPr algn="ctr">
              <a:spcBef>
                <a:spcPct val="0"/>
              </a:spcBef>
            </a:pPr>
            <a:r>
              <a:rPr lang="en-US" altLang="zh-CN" b="1" dirty="0">
                <a:solidFill>
                  <a:srgbClr val="FF3300"/>
                </a:solidFill>
                <a:latin typeface="Times New Roman" panose="02020603050405020304" pitchFamily="18" charset="0"/>
                <a:ea typeface="仿宋_GB2312" pitchFamily="49" charset="-122"/>
              </a:rPr>
              <a:t>A</a:t>
            </a:r>
            <a:endParaRPr lang="en-US" altLang="zh-CN" b="1" dirty="0">
              <a:solidFill>
                <a:srgbClr val="FF3300"/>
              </a:solidFill>
              <a:latin typeface="Times New Roman" panose="02020603050405020304" pitchFamily="18" charset="0"/>
              <a:ea typeface="仿宋_GB2312" pitchFamily="49" charset="-122"/>
            </a:endParaRPr>
          </a:p>
        </p:txBody>
      </p:sp>
      <p:sp>
        <p:nvSpPr>
          <p:cNvPr id="169" name="Text Box 186"/>
          <p:cNvSpPr txBox="1">
            <a:spLocks noChangeArrowheads="1"/>
          </p:cNvSpPr>
          <p:nvPr/>
        </p:nvSpPr>
        <p:spPr bwMode="auto">
          <a:xfrm>
            <a:off x="7900384" y="4730881"/>
            <a:ext cx="244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171" name="Text Box 184"/>
          <p:cNvSpPr txBox="1">
            <a:spLocks noChangeArrowheads="1"/>
          </p:cNvSpPr>
          <p:nvPr/>
        </p:nvSpPr>
        <p:spPr bwMode="auto">
          <a:xfrm>
            <a:off x="7893745" y="6043052"/>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3" name="Text Box 114"/>
          <p:cNvSpPr txBox="1">
            <a:spLocks noChangeArrowheads="1"/>
          </p:cNvSpPr>
          <p:nvPr/>
        </p:nvSpPr>
        <p:spPr bwMode="auto">
          <a:xfrm>
            <a:off x="656273" y="949276"/>
            <a:ext cx="2771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FontTx/>
              <a:buAutoNum type="circleNumDbPlain" startAt="2"/>
            </a:pPr>
            <a:r>
              <a:rPr kumimoji="1" lang="zh-CN" altLang="en-US" sz="2800">
                <a:latin typeface="楷体_GB2312" pitchFamily="49" charset="-122"/>
              </a:rPr>
              <a:t>求等效电阻</a:t>
            </a:r>
            <a:r>
              <a:rPr kumimoji="1" lang="en-US" altLang="zh-CN" sz="2800" b="0" i="1">
                <a:solidFill>
                  <a:srgbClr val="FFFFFF"/>
                </a:solidFill>
              </a:rPr>
              <a:t>R</a:t>
            </a:r>
            <a:r>
              <a:rPr kumimoji="1" lang="en-US" altLang="zh-CN" sz="2800" b="0" baseline="-25000">
                <a:solidFill>
                  <a:srgbClr val="FFFFFF"/>
                </a:solidFill>
              </a:rPr>
              <a:t>eq</a:t>
            </a:r>
            <a:endParaRPr kumimoji="1" lang="en-US" altLang="zh-CN" sz="2800" b="0">
              <a:solidFill>
                <a:srgbClr val="FFFFFF"/>
              </a:solidFill>
            </a:endParaRPr>
          </a:p>
        </p:txBody>
      </p:sp>
      <p:sp>
        <p:nvSpPr>
          <p:cNvPr id="4" name="Text Box 116"/>
          <p:cNvSpPr txBox="1">
            <a:spLocks noChangeArrowheads="1"/>
          </p:cNvSpPr>
          <p:nvPr/>
        </p:nvSpPr>
        <p:spPr bwMode="auto">
          <a:xfrm>
            <a:off x="618891" y="3917901"/>
            <a:ext cx="2863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FontTx/>
              <a:buAutoNum type="circleNumDbPlain" startAt="3"/>
            </a:pPr>
            <a:r>
              <a:rPr kumimoji="1" lang="zh-CN" altLang="en-US" sz="2800">
                <a:latin typeface="楷体_GB2312" pitchFamily="49" charset="-122"/>
              </a:rPr>
              <a:t>诺顿等效电路</a:t>
            </a:r>
            <a:r>
              <a:rPr kumimoji="1" lang="en-US" altLang="zh-CN" sz="2800">
                <a:latin typeface="楷体_GB2312" pitchFamily="49" charset="-122"/>
              </a:rPr>
              <a:t>:</a:t>
            </a:r>
            <a:endParaRPr kumimoji="1" lang="en-US" altLang="zh-CN" sz="2800">
              <a:latin typeface="楷体_GB2312" pitchFamily="49" charset="-122"/>
            </a:endParaRPr>
          </a:p>
        </p:txBody>
      </p:sp>
      <p:sp>
        <p:nvSpPr>
          <p:cNvPr id="5" name="Text Box 138"/>
          <p:cNvSpPr txBox="1">
            <a:spLocks noChangeArrowheads="1"/>
          </p:cNvSpPr>
          <p:nvPr/>
        </p:nvSpPr>
        <p:spPr bwMode="auto">
          <a:xfrm>
            <a:off x="4923477" y="4225217"/>
            <a:ext cx="2500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spcBef>
                <a:spcPct val="50000"/>
              </a:spcBef>
            </a:pPr>
            <a:r>
              <a:rPr kumimoji="1" lang="zh-CN" altLang="en-US" sz="2800" dirty="0"/>
              <a:t>应用分流公式</a:t>
            </a:r>
            <a:endParaRPr kumimoji="1" lang="zh-CN" altLang="en-US" sz="2800" dirty="0">
              <a:solidFill>
                <a:srgbClr val="FFFFFF"/>
              </a:solidFill>
            </a:endParaRPr>
          </a:p>
        </p:txBody>
      </p:sp>
      <p:sp>
        <p:nvSpPr>
          <p:cNvPr id="6" name="Text Box 141"/>
          <p:cNvSpPr txBox="1">
            <a:spLocks noChangeArrowheads="1"/>
          </p:cNvSpPr>
          <p:nvPr/>
        </p:nvSpPr>
        <p:spPr bwMode="auto">
          <a:xfrm>
            <a:off x="5392103" y="5156945"/>
            <a:ext cx="27352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spcBef>
                <a:spcPct val="50000"/>
              </a:spcBef>
            </a:pPr>
            <a:r>
              <a:rPr kumimoji="1" lang="en-US" altLang="zh-CN" sz="3200" b="0" i="1">
                <a:solidFill>
                  <a:srgbClr val="FFFFFF"/>
                </a:solidFill>
                <a:ea typeface="宋体" panose="02010600030101010101" pitchFamily="2" charset="-122"/>
              </a:rPr>
              <a:t>I</a:t>
            </a:r>
            <a:r>
              <a:rPr kumimoji="1" lang="en-US" altLang="zh-CN" sz="3200" b="0">
                <a:solidFill>
                  <a:srgbClr val="FFFFFF"/>
                </a:solidFill>
                <a:ea typeface="宋体" panose="02010600030101010101" pitchFamily="2" charset="-122"/>
              </a:rPr>
              <a:t> =2.83A</a:t>
            </a:r>
            <a:endParaRPr kumimoji="1" lang="en-US" altLang="zh-CN" sz="3200" b="0">
              <a:solidFill>
                <a:srgbClr val="FFFFFF"/>
              </a:solidFill>
              <a:ea typeface="宋体" panose="02010600030101010101" pitchFamily="2" charset="-122"/>
            </a:endParaRPr>
          </a:p>
        </p:txBody>
      </p:sp>
      <p:grpSp>
        <p:nvGrpSpPr>
          <p:cNvPr id="7" name="Group 193"/>
          <p:cNvGrpSpPr/>
          <p:nvPr/>
        </p:nvGrpSpPr>
        <p:grpSpPr bwMode="auto">
          <a:xfrm>
            <a:off x="799148" y="1598563"/>
            <a:ext cx="2303462" cy="1801813"/>
            <a:chOff x="3334" y="436"/>
            <a:chExt cx="1451" cy="1135"/>
          </a:xfrm>
        </p:grpSpPr>
        <p:sp>
          <p:nvSpPr>
            <p:cNvPr id="8" name="AutoShape 194"/>
            <p:cNvSpPr>
              <a:spLocks noChangeArrowheads="1"/>
            </p:cNvSpPr>
            <p:nvPr/>
          </p:nvSpPr>
          <p:spPr bwMode="auto">
            <a:xfrm>
              <a:off x="3334" y="1071"/>
              <a:ext cx="419" cy="90"/>
            </a:xfrm>
            <a:prstGeom prst="rightArrow">
              <a:avLst>
                <a:gd name="adj1" fmla="val 50000"/>
                <a:gd name="adj2" fmla="val 116389"/>
              </a:avLst>
            </a:prstGeom>
            <a:solidFill>
              <a:srgbClr val="00CCFF"/>
            </a:solidFill>
            <a:ln w="2857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 name="Text Box 195"/>
            <p:cNvSpPr txBox="1">
              <a:spLocks noChangeArrowheads="1"/>
            </p:cNvSpPr>
            <p:nvPr/>
          </p:nvSpPr>
          <p:spPr bwMode="auto">
            <a:xfrm>
              <a:off x="3334" y="709"/>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baseline="-25000">
                <a:solidFill>
                  <a:srgbClr val="FFFFFF"/>
                </a:solidFill>
                <a:ea typeface="宋体" panose="02010600030101010101" pitchFamily="2" charset="-122"/>
              </a:endParaRPr>
            </a:p>
          </p:txBody>
        </p:sp>
        <p:sp>
          <p:nvSpPr>
            <p:cNvPr id="10" name="Line 196"/>
            <p:cNvSpPr>
              <a:spLocks noChangeShapeType="1"/>
            </p:cNvSpPr>
            <p:nvPr/>
          </p:nvSpPr>
          <p:spPr bwMode="auto">
            <a:xfrm>
              <a:off x="3606" y="482"/>
              <a:ext cx="362"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Line 197"/>
            <p:cNvSpPr>
              <a:spLocks noChangeShapeType="1"/>
            </p:cNvSpPr>
            <p:nvPr/>
          </p:nvSpPr>
          <p:spPr bwMode="auto">
            <a:xfrm flipV="1">
              <a:off x="3651" y="1525"/>
              <a:ext cx="31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Text Box 198"/>
            <p:cNvSpPr txBox="1">
              <a:spLocks noChangeArrowheads="1"/>
            </p:cNvSpPr>
            <p:nvPr/>
          </p:nvSpPr>
          <p:spPr bwMode="auto">
            <a:xfrm>
              <a:off x="4014" y="799"/>
              <a:ext cx="6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2</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13" name="Text Box 199"/>
            <p:cNvSpPr txBox="1">
              <a:spLocks noChangeArrowheads="1"/>
            </p:cNvSpPr>
            <p:nvPr/>
          </p:nvSpPr>
          <p:spPr bwMode="auto">
            <a:xfrm>
              <a:off x="4105" y="527"/>
              <a:ext cx="6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10</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14" name="Rectangle 200"/>
            <p:cNvSpPr>
              <a:spLocks noChangeArrowheads="1"/>
            </p:cNvSpPr>
            <p:nvPr/>
          </p:nvSpPr>
          <p:spPr bwMode="auto">
            <a:xfrm>
              <a:off x="3969" y="482"/>
              <a:ext cx="816" cy="1043"/>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5" name="Rectangle 201"/>
            <p:cNvSpPr>
              <a:spLocks noChangeArrowheads="1"/>
            </p:cNvSpPr>
            <p:nvPr/>
          </p:nvSpPr>
          <p:spPr bwMode="auto">
            <a:xfrm>
              <a:off x="4241" y="437"/>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6" name="Rectangle 202"/>
            <p:cNvSpPr>
              <a:spLocks noChangeArrowheads="1"/>
            </p:cNvSpPr>
            <p:nvPr/>
          </p:nvSpPr>
          <p:spPr bwMode="auto">
            <a:xfrm>
              <a:off x="3923" y="7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7" name="Oval 203"/>
            <p:cNvSpPr>
              <a:spLocks noChangeArrowheads="1"/>
            </p:cNvSpPr>
            <p:nvPr/>
          </p:nvSpPr>
          <p:spPr bwMode="auto">
            <a:xfrm>
              <a:off x="3515" y="436"/>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8" name="Oval 204"/>
            <p:cNvSpPr>
              <a:spLocks noChangeArrowheads="1"/>
            </p:cNvSpPr>
            <p:nvPr/>
          </p:nvSpPr>
          <p:spPr bwMode="auto">
            <a:xfrm>
              <a:off x="3560" y="1480"/>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grpSp>
        <p:nvGrpSpPr>
          <p:cNvPr id="19" name="Group 228"/>
          <p:cNvGrpSpPr/>
          <p:nvPr/>
        </p:nvGrpSpPr>
        <p:grpSpPr bwMode="auto">
          <a:xfrm>
            <a:off x="826928" y="4885481"/>
            <a:ext cx="3095625" cy="1439863"/>
            <a:chOff x="3379" y="2614"/>
            <a:chExt cx="1950" cy="907"/>
          </a:xfrm>
        </p:grpSpPr>
        <p:sp>
          <p:nvSpPr>
            <p:cNvPr id="20" name="Line 206"/>
            <p:cNvSpPr>
              <a:spLocks noChangeShapeType="1"/>
            </p:cNvSpPr>
            <p:nvPr/>
          </p:nvSpPr>
          <p:spPr bwMode="auto">
            <a:xfrm>
              <a:off x="4286" y="2614"/>
              <a:ext cx="0" cy="907"/>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1" name="Rectangle 207"/>
            <p:cNvSpPr>
              <a:spLocks noChangeArrowheads="1"/>
            </p:cNvSpPr>
            <p:nvPr/>
          </p:nvSpPr>
          <p:spPr bwMode="auto">
            <a:xfrm>
              <a:off x="4220" y="288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22" name="Text Box 208"/>
            <p:cNvSpPr txBox="1">
              <a:spLocks noChangeArrowheads="1"/>
            </p:cNvSpPr>
            <p:nvPr/>
          </p:nvSpPr>
          <p:spPr bwMode="auto">
            <a:xfrm>
              <a:off x="3469" y="2841"/>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23" name="Text Box 209"/>
            <p:cNvSpPr txBox="1">
              <a:spLocks noChangeArrowheads="1"/>
            </p:cNvSpPr>
            <p:nvPr/>
          </p:nvSpPr>
          <p:spPr bwMode="auto">
            <a:xfrm>
              <a:off x="3515" y="3158"/>
              <a:ext cx="2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24" name="Line 210"/>
            <p:cNvSpPr>
              <a:spLocks noChangeShapeType="1"/>
            </p:cNvSpPr>
            <p:nvPr/>
          </p:nvSpPr>
          <p:spPr bwMode="auto">
            <a:xfrm flipV="1">
              <a:off x="3515" y="3204"/>
              <a:ext cx="0" cy="23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Text Box 211"/>
            <p:cNvSpPr txBox="1">
              <a:spLocks noChangeArrowheads="1"/>
            </p:cNvSpPr>
            <p:nvPr/>
          </p:nvSpPr>
          <p:spPr bwMode="auto">
            <a:xfrm flipH="1">
              <a:off x="4513" y="2614"/>
              <a:ext cx="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r>
                <a:rPr kumimoji="1" lang="en-US" altLang="zh-CN" sz="2800" b="0">
                  <a:solidFill>
                    <a:srgbClr val="FFFFFF"/>
                  </a:solidFill>
                  <a:ea typeface="宋体" panose="02010600030101010101" pitchFamily="2" charset="-122"/>
                </a:rPr>
                <a:t>9.6A</a:t>
              </a:r>
              <a:endParaRPr kumimoji="1" lang="en-US" altLang="zh-CN" sz="2800" b="0">
                <a:solidFill>
                  <a:srgbClr val="FFFFFF"/>
                </a:solidFill>
                <a:ea typeface="宋体" panose="02010600030101010101" pitchFamily="2" charset="-122"/>
              </a:endParaRPr>
            </a:p>
          </p:txBody>
        </p:sp>
        <p:sp>
          <p:nvSpPr>
            <p:cNvPr id="26" name="Text Box 213"/>
            <p:cNvSpPr txBox="1">
              <a:spLocks noChangeArrowheads="1"/>
            </p:cNvSpPr>
            <p:nvPr/>
          </p:nvSpPr>
          <p:spPr bwMode="auto">
            <a:xfrm>
              <a:off x="4286" y="2932"/>
              <a:ext cx="7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1.67</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27" name="Rectangle 214"/>
            <p:cNvSpPr>
              <a:spLocks noChangeArrowheads="1"/>
            </p:cNvSpPr>
            <p:nvPr/>
          </p:nvSpPr>
          <p:spPr bwMode="auto">
            <a:xfrm>
              <a:off x="3469" y="2614"/>
              <a:ext cx="1679" cy="907"/>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28" name="Rectangle 218"/>
            <p:cNvSpPr>
              <a:spLocks noChangeArrowheads="1"/>
            </p:cNvSpPr>
            <p:nvPr/>
          </p:nvSpPr>
          <p:spPr bwMode="auto">
            <a:xfrm>
              <a:off x="3379" y="288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29" name="Line 212"/>
            <p:cNvSpPr>
              <a:spLocks noChangeShapeType="1"/>
            </p:cNvSpPr>
            <p:nvPr/>
          </p:nvSpPr>
          <p:spPr bwMode="auto">
            <a:xfrm flipH="1" flipV="1">
              <a:off x="5148" y="2671"/>
              <a:ext cx="0" cy="305"/>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0" name="Group 215"/>
            <p:cNvGrpSpPr/>
            <p:nvPr/>
          </p:nvGrpSpPr>
          <p:grpSpPr bwMode="auto">
            <a:xfrm>
              <a:off x="4966" y="2976"/>
              <a:ext cx="363" cy="363"/>
              <a:chOff x="4785" y="709"/>
              <a:chExt cx="363" cy="363"/>
            </a:xfrm>
          </p:grpSpPr>
          <p:sp>
            <p:nvSpPr>
              <p:cNvPr id="31" name="Oval 216"/>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32" name="Line 217"/>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3" name="Text Box 115"/>
          <p:cNvSpPr txBox="1">
            <a:spLocks noChangeArrowheads="1"/>
          </p:cNvSpPr>
          <p:nvPr/>
        </p:nvSpPr>
        <p:spPr bwMode="auto">
          <a:xfrm>
            <a:off x="4572000" y="2174826"/>
            <a:ext cx="32035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3200" b="0" i="1" dirty="0">
                <a:solidFill>
                  <a:srgbClr val="FFFFFF"/>
                </a:solidFill>
                <a:ea typeface="宋体" panose="02010600030101010101" pitchFamily="2" charset="-122"/>
              </a:rPr>
              <a:t>R</a:t>
            </a:r>
            <a:r>
              <a:rPr kumimoji="1" lang="en-US" altLang="zh-CN" sz="3200" b="0" baseline="-25000" dirty="0">
                <a:solidFill>
                  <a:srgbClr val="FFFFFF"/>
                </a:solidFill>
                <a:ea typeface="宋体" panose="02010600030101010101" pitchFamily="2" charset="-122"/>
              </a:rPr>
              <a:t>eq</a:t>
            </a:r>
            <a:r>
              <a:rPr kumimoji="1" lang="en-US" altLang="zh-CN" sz="3200" b="0" dirty="0">
                <a:solidFill>
                  <a:srgbClr val="FFFFFF"/>
                </a:solidFill>
                <a:ea typeface="宋体" panose="02010600030101010101" pitchFamily="2" charset="-122"/>
              </a:rPr>
              <a:t> =10//2=1.67 </a:t>
            </a:r>
            <a:r>
              <a:rPr kumimoji="1" lang="en-US" altLang="zh-CN" sz="3200" b="0" dirty="0">
                <a:solidFill>
                  <a:srgbClr val="FFFFFF"/>
                </a:solidFill>
                <a:ea typeface="宋体" panose="02010600030101010101" pitchFamily="2" charset="-122"/>
                <a:sym typeface="Symbol" panose="05050102010706020507" pitchFamily="18" charset="2"/>
              </a:rPr>
              <a:t></a:t>
            </a:r>
            <a:endParaRPr kumimoji="1" lang="en-US" altLang="zh-CN" sz="3200" b="0" dirty="0">
              <a:solidFill>
                <a:srgbClr val="FFFFFF"/>
              </a:solidFill>
              <a:ea typeface="宋体" panose="02010600030101010101" pitchFamily="2" charset="-122"/>
              <a:sym typeface="Symbol" panose="05050102010706020507" pitchFamily="18" charset="2"/>
            </a:endParaRPr>
          </a:p>
        </p:txBody>
      </p:sp>
      <p:sp>
        <p:nvSpPr>
          <p:cNvPr id="34" name="矩形 33"/>
          <p:cNvSpPr/>
          <p:nvPr/>
        </p:nvSpPr>
        <p:spPr>
          <a:xfrm>
            <a:off x="4332022" y="1436589"/>
            <a:ext cx="3868367" cy="523220"/>
          </a:xfrm>
          <a:prstGeom prst="rect">
            <a:avLst/>
          </a:prstGeom>
        </p:spPr>
        <p:txBody>
          <a:bodyPr wrap="none">
            <a:spAutoFit/>
          </a:bodyPr>
          <a:lstStyle/>
          <a:p>
            <a:r>
              <a:rPr kumimoji="1" lang="zh-CN" altLang="en-US" sz="2800" b="1" dirty="0">
                <a:solidFill>
                  <a:srgbClr val="FFFF00"/>
                </a:solidFill>
              </a:rPr>
              <a:t>外加电源法</a:t>
            </a:r>
            <a:r>
              <a:rPr kumimoji="1" lang="en-US" altLang="zh-CN" sz="2800" b="1" dirty="0">
                <a:solidFill>
                  <a:srgbClr val="FFFF00"/>
                </a:solidFill>
              </a:rPr>
              <a:t>,</a:t>
            </a:r>
            <a:r>
              <a:rPr kumimoji="1" lang="zh-CN" altLang="en-US" sz="2800" b="1" dirty="0">
                <a:solidFill>
                  <a:srgbClr val="FFFF00"/>
                </a:solidFill>
              </a:rPr>
              <a:t>独立源置零</a:t>
            </a:r>
            <a:endParaRPr lang="zh-CN" altLang="en-US" sz="2800" b="1" dirty="0">
              <a:solidFill>
                <a:srgbClr val="FFFF00"/>
              </a:solidFill>
            </a:endParaRPr>
          </a:p>
        </p:txBody>
      </p:sp>
      <p:sp>
        <p:nvSpPr>
          <p:cNvPr id="35" name="矩形 34"/>
          <p:cNvSpPr/>
          <p:nvPr/>
        </p:nvSpPr>
        <p:spPr>
          <a:xfrm>
            <a:off x="1846790" y="4748437"/>
            <a:ext cx="2085132" cy="167934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593926" y="4728309"/>
            <a:ext cx="351379" cy="369332"/>
          </a:xfrm>
          <a:prstGeom prst="rect">
            <a:avLst/>
          </a:prstGeom>
        </p:spPr>
        <p:txBody>
          <a:bodyPr wrap="none">
            <a:spAutoFit/>
          </a:bodyPr>
          <a:lstStyle/>
          <a:p>
            <a:pPr algn="ctr">
              <a:spcBef>
                <a:spcPct val="0"/>
              </a:spcBef>
            </a:pPr>
            <a:r>
              <a:rPr lang="en-US" altLang="zh-CN" b="1" dirty="0">
                <a:solidFill>
                  <a:srgbClr val="FF3300"/>
                </a:solidFill>
                <a:latin typeface="Times New Roman" panose="02020603050405020304" pitchFamily="18" charset="0"/>
                <a:ea typeface="仿宋_GB2312" pitchFamily="49" charset="-122"/>
              </a:rPr>
              <a:t>A</a:t>
            </a:r>
            <a:endParaRPr lang="en-US" altLang="zh-CN" b="1" dirty="0">
              <a:solidFill>
                <a:srgbClr val="FF3300"/>
              </a:solidFill>
              <a:latin typeface="Times New Roman" panose="02020603050405020304" pitchFamily="18" charset="0"/>
              <a:ea typeface="仿宋_GB2312" pitchFamily="49"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372745" y="710248"/>
            <a:ext cx="86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zh-CN" altLang="en-US" sz="3200">
                <a:solidFill>
                  <a:srgbClr val="FFFFFF"/>
                </a:solidFill>
                <a:ea typeface="宋体" panose="02010600030101010101" pitchFamily="2" charset="-122"/>
              </a:rPr>
              <a:t>例</a:t>
            </a:r>
            <a:r>
              <a:rPr kumimoji="1" lang="en-US" altLang="zh-CN" sz="3200" b="0">
                <a:solidFill>
                  <a:srgbClr val="FFFFFF"/>
                </a:solidFill>
                <a:ea typeface="宋体" panose="02010600030101010101" pitchFamily="2" charset="-122"/>
              </a:rPr>
              <a:t>2</a:t>
            </a:r>
            <a:endParaRPr kumimoji="1" lang="en-US" altLang="zh-CN" sz="3200" b="0">
              <a:solidFill>
                <a:srgbClr val="FFFFFF"/>
              </a:solidFill>
              <a:ea typeface="宋体" panose="02010600030101010101" pitchFamily="2" charset="-122"/>
            </a:endParaRPr>
          </a:p>
        </p:txBody>
      </p:sp>
      <p:sp>
        <p:nvSpPr>
          <p:cNvPr id="103427" name="Text Box 3"/>
          <p:cNvSpPr txBox="1">
            <a:spLocks noChangeArrowheads="1"/>
          </p:cNvSpPr>
          <p:nvPr/>
        </p:nvSpPr>
        <p:spPr bwMode="auto">
          <a:xfrm>
            <a:off x="1164908" y="740410"/>
            <a:ext cx="1871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zh-CN" altLang="en-US" sz="2800">
                <a:latin typeface="楷体_GB2312" pitchFamily="49" charset="-122"/>
              </a:rPr>
              <a:t>求电压</a:t>
            </a:r>
            <a:r>
              <a:rPr kumimoji="1" lang="en-US" altLang="zh-CN" sz="2800" i="1">
                <a:solidFill>
                  <a:srgbClr val="FFFFFF"/>
                </a:solidFill>
              </a:rPr>
              <a:t>U</a:t>
            </a:r>
            <a:endParaRPr kumimoji="1" lang="en-US" altLang="zh-CN" sz="2800"/>
          </a:p>
        </p:txBody>
      </p:sp>
      <p:sp>
        <p:nvSpPr>
          <p:cNvPr id="103430" name="Text Box 6"/>
          <p:cNvSpPr txBox="1">
            <a:spLocks noChangeArrowheads="1"/>
          </p:cNvSpPr>
          <p:nvPr/>
        </p:nvSpPr>
        <p:spPr bwMode="auto">
          <a:xfrm>
            <a:off x="814864" y="5089434"/>
            <a:ext cx="7705725" cy="1125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lnSpc>
                <a:spcPct val="120000"/>
              </a:lnSpc>
              <a:spcBef>
                <a:spcPct val="50000"/>
              </a:spcBef>
            </a:pPr>
            <a:r>
              <a:rPr kumimoji="1" lang="zh-CN" altLang="en-US" dirty="0">
                <a:latin typeface="楷体_GB2312" pitchFamily="49" charset="-122"/>
              </a:rPr>
              <a:t>本题用诺顿定理求比较方便。</a:t>
            </a:r>
            <a:endParaRPr kumimoji="1" lang="en-US" altLang="zh-CN" dirty="0">
              <a:latin typeface="楷体_GB2312" pitchFamily="49" charset="-122"/>
            </a:endParaRPr>
          </a:p>
          <a:p>
            <a:pPr algn="ctr" eaLnBrk="1" hangingPunct="1">
              <a:lnSpc>
                <a:spcPct val="120000"/>
              </a:lnSpc>
              <a:spcBef>
                <a:spcPct val="50000"/>
              </a:spcBef>
            </a:pPr>
            <a:r>
              <a:rPr kumimoji="1" lang="zh-CN" altLang="en-US" dirty="0">
                <a:latin typeface="楷体_GB2312" pitchFamily="49" charset="-122"/>
              </a:rPr>
              <a:t>因</a:t>
            </a:r>
            <a:r>
              <a:rPr kumimoji="1" lang="en-US" altLang="zh-CN" b="0" dirty="0"/>
              <a:t>a</a:t>
            </a:r>
            <a:r>
              <a:rPr kumimoji="1" lang="zh-CN" altLang="en-US" b="0" dirty="0"/>
              <a:t>、</a:t>
            </a:r>
            <a:r>
              <a:rPr kumimoji="1" lang="en-US" altLang="zh-CN" b="0" dirty="0"/>
              <a:t>b</a:t>
            </a:r>
            <a:r>
              <a:rPr kumimoji="1" lang="zh-CN" altLang="en-US" dirty="0">
                <a:latin typeface="楷体_GB2312" pitchFamily="49" charset="-122"/>
              </a:rPr>
              <a:t>处的</a:t>
            </a:r>
            <a:r>
              <a:rPr kumimoji="1" lang="zh-CN" altLang="en-US" dirty="0">
                <a:solidFill>
                  <a:schemeClr val="tx1"/>
                </a:solidFill>
                <a:latin typeface="楷体_GB2312" pitchFamily="49" charset="-122"/>
              </a:rPr>
              <a:t>短路电流</a:t>
            </a:r>
            <a:r>
              <a:rPr kumimoji="1" lang="zh-CN" altLang="en-US" dirty="0">
                <a:latin typeface="楷体_GB2312" pitchFamily="49" charset="-122"/>
              </a:rPr>
              <a:t>比</a:t>
            </a:r>
            <a:r>
              <a:rPr kumimoji="1" lang="zh-CN" altLang="en-US" dirty="0">
                <a:solidFill>
                  <a:schemeClr val="tx1"/>
                </a:solidFill>
                <a:latin typeface="楷体_GB2312" pitchFamily="49" charset="-122"/>
              </a:rPr>
              <a:t>开路电压</a:t>
            </a:r>
            <a:r>
              <a:rPr kumimoji="1" lang="zh-CN" altLang="en-US" dirty="0">
                <a:latin typeface="楷体_GB2312" pitchFamily="49" charset="-122"/>
              </a:rPr>
              <a:t>容易求。</a:t>
            </a:r>
            <a:endParaRPr kumimoji="1" lang="zh-CN" altLang="en-US" dirty="0">
              <a:latin typeface="楷体_GB2312" pitchFamily="49" charset="-122"/>
            </a:endParaRPr>
          </a:p>
        </p:txBody>
      </p:sp>
      <p:grpSp>
        <p:nvGrpSpPr>
          <p:cNvPr id="4" name="Group 108"/>
          <p:cNvGrpSpPr/>
          <p:nvPr/>
        </p:nvGrpSpPr>
        <p:grpSpPr bwMode="auto">
          <a:xfrm>
            <a:off x="2100739" y="1511198"/>
            <a:ext cx="5186362" cy="3255963"/>
            <a:chOff x="-3199" y="527"/>
            <a:chExt cx="3267" cy="2051"/>
          </a:xfrm>
        </p:grpSpPr>
        <p:sp>
          <p:nvSpPr>
            <p:cNvPr id="94250" name="Text Box 19"/>
            <p:cNvSpPr txBox="1">
              <a:spLocks noChangeArrowheads="1"/>
            </p:cNvSpPr>
            <p:nvPr/>
          </p:nvSpPr>
          <p:spPr bwMode="auto">
            <a:xfrm>
              <a:off x="-410" y="116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a:t>
              </a:r>
              <a:endParaRPr lang="en-US" altLang="zh-CN" sz="2800" b="0">
                <a:latin typeface="Arial" panose="020B0604020202020204" pitchFamily="34" charset="0"/>
                <a:ea typeface="仿宋_GB2312" pitchFamily="49" charset="-122"/>
              </a:endParaRPr>
            </a:p>
          </p:txBody>
        </p:sp>
        <p:sp>
          <p:nvSpPr>
            <p:cNvPr id="94251" name="Text Box 20"/>
            <p:cNvSpPr txBox="1">
              <a:spLocks noChangeArrowheads="1"/>
            </p:cNvSpPr>
            <p:nvPr/>
          </p:nvSpPr>
          <p:spPr bwMode="auto">
            <a:xfrm>
              <a:off x="-410" y="2251"/>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b</a:t>
              </a:r>
              <a:endParaRPr lang="en-US" altLang="zh-CN" sz="2800" b="0">
                <a:latin typeface="Arial" panose="020B0604020202020204" pitchFamily="34" charset="0"/>
                <a:ea typeface="仿宋_GB2312" pitchFamily="49" charset="-122"/>
              </a:endParaRPr>
            </a:p>
          </p:txBody>
        </p:sp>
        <p:sp>
          <p:nvSpPr>
            <p:cNvPr id="94252" name="Oval 22"/>
            <p:cNvSpPr>
              <a:spLocks noChangeArrowheads="1"/>
            </p:cNvSpPr>
            <p:nvPr/>
          </p:nvSpPr>
          <p:spPr bwMode="auto">
            <a:xfrm>
              <a:off x="-3199" y="1752"/>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4253" name="Rectangle 23"/>
            <p:cNvSpPr>
              <a:spLocks noChangeArrowheads="1"/>
            </p:cNvSpPr>
            <p:nvPr/>
          </p:nvSpPr>
          <p:spPr bwMode="auto">
            <a:xfrm>
              <a:off x="-3017" y="936"/>
              <a:ext cx="2631" cy="1406"/>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4254" name="Line 24"/>
            <p:cNvSpPr>
              <a:spLocks noChangeShapeType="1"/>
            </p:cNvSpPr>
            <p:nvPr/>
          </p:nvSpPr>
          <p:spPr bwMode="auto">
            <a:xfrm>
              <a:off x="-3017" y="1389"/>
              <a:ext cx="2631"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4255" name="Line 25"/>
            <p:cNvSpPr>
              <a:spLocks noChangeShapeType="1"/>
            </p:cNvSpPr>
            <p:nvPr/>
          </p:nvSpPr>
          <p:spPr bwMode="auto">
            <a:xfrm>
              <a:off x="-1816" y="1389"/>
              <a:ext cx="0" cy="95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4256" name="Line 26"/>
            <p:cNvSpPr>
              <a:spLocks noChangeShapeType="1"/>
            </p:cNvSpPr>
            <p:nvPr/>
          </p:nvSpPr>
          <p:spPr bwMode="auto">
            <a:xfrm>
              <a:off x="-1266" y="936"/>
              <a:ext cx="0" cy="140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4257" name="Text Box 27"/>
            <p:cNvSpPr txBox="1">
              <a:spLocks noChangeArrowheads="1"/>
            </p:cNvSpPr>
            <p:nvPr/>
          </p:nvSpPr>
          <p:spPr bwMode="auto">
            <a:xfrm>
              <a:off x="-1680" y="1752"/>
              <a:ext cx="4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3</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4258" name="Text Box 28"/>
            <p:cNvSpPr txBox="1">
              <a:spLocks noChangeArrowheads="1"/>
            </p:cNvSpPr>
            <p:nvPr/>
          </p:nvSpPr>
          <p:spPr bwMode="auto">
            <a:xfrm>
              <a:off x="-2632" y="527"/>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6</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4259" name="Line 29"/>
            <p:cNvSpPr>
              <a:spLocks noChangeShapeType="1"/>
            </p:cNvSpPr>
            <p:nvPr/>
          </p:nvSpPr>
          <p:spPr bwMode="auto">
            <a:xfrm>
              <a:off x="-386" y="1480"/>
              <a:ext cx="0" cy="272"/>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60" name="Text Box 30"/>
            <p:cNvSpPr txBox="1">
              <a:spLocks noChangeArrowheads="1"/>
            </p:cNvSpPr>
            <p:nvPr/>
          </p:nvSpPr>
          <p:spPr bwMode="auto">
            <a:xfrm>
              <a:off x="-2950" y="1525"/>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4261" name="Text Box 31"/>
            <p:cNvSpPr txBox="1">
              <a:spLocks noChangeArrowheads="1"/>
            </p:cNvSpPr>
            <p:nvPr/>
          </p:nvSpPr>
          <p:spPr bwMode="auto">
            <a:xfrm>
              <a:off x="-2950" y="202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4262" name="Text Box 32"/>
            <p:cNvSpPr txBox="1">
              <a:spLocks noChangeArrowheads="1"/>
            </p:cNvSpPr>
            <p:nvPr/>
          </p:nvSpPr>
          <p:spPr bwMode="auto">
            <a:xfrm>
              <a:off x="-2836" y="1797"/>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24V</a:t>
              </a:r>
              <a:endParaRPr lang="en-US" altLang="zh-CN" sz="2800" b="0">
                <a:latin typeface="Arial" panose="020B0604020202020204" pitchFamily="34" charset="0"/>
                <a:ea typeface="仿宋_GB2312" pitchFamily="49" charset="-122"/>
              </a:endParaRPr>
            </a:p>
          </p:txBody>
        </p:sp>
        <p:sp>
          <p:nvSpPr>
            <p:cNvPr id="94263" name="Text Box 33"/>
            <p:cNvSpPr txBox="1">
              <a:spLocks noChangeArrowheads="1"/>
            </p:cNvSpPr>
            <p:nvPr/>
          </p:nvSpPr>
          <p:spPr bwMode="auto">
            <a:xfrm>
              <a:off x="-772" y="1434"/>
              <a:ext cx="4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1A</a:t>
              </a:r>
              <a:endParaRPr lang="en-US" altLang="zh-CN" sz="2800" b="0">
                <a:latin typeface="Arial" panose="020B0604020202020204" pitchFamily="34" charset="0"/>
                <a:ea typeface="仿宋_GB2312" pitchFamily="49" charset="-122"/>
              </a:endParaRPr>
            </a:p>
          </p:txBody>
        </p:sp>
        <p:sp>
          <p:nvSpPr>
            <p:cNvPr id="94264" name="Text Box 34"/>
            <p:cNvSpPr txBox="1">
              <a:spLocks noChangeArrowheads="1"/>
            </p:cNvSpPr>
            <p:nvPr/>
          </p:nvSpPr>
          <p:spPr bwMode="auto">
            <a:xfrm>
              <a:off x="-2632" y="1026"/>
              <a:ext cx="4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3</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4265" name="Text Box 35"/>
            <p:cNvSpPr txBox="1">
              <a:spLocks noChangeArrowheads="1"/>
            </p:cNvSpPr>
            <p:nvPr/>
          </p:nvSpPr>
          <p:spPr bwMode="auto">
            <a:xfrm>
              <a:off x="-341" y="1425"/>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4266" name="Text Box 36"/>
            <p:cNvSpPr txBox="1">
              <a:spLocks noChangeArrowheads="1"/>
            </p:cNvSpPr>
            <p:nvPr/>
          </p:nvSpPr>
          <p:spPr bwMode="auto">
            <a:xfrm>
              <a:off x="-308" y="202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4267" name="Text Box 37"/>
            <p:cNvSpPr txBox="1">
              <a:spLocks noChangeArrowheads="1"/>
            </p:cNvSpPr>
            <p:nvPr/>
          </p:nvSpPr>
          <p:spPr bwMode="auto">
            <a:xfrm>
              <a:off x="-205" y="1752"/>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宋体" panose="02010600030101010101" pitchFamily="2" charset="-122"/>
                </a:rPr>
                <a:t>U</a:t>
              </a:r>
              <a:endParaRPr lang="en-US" altLang="zh-CN" sz="2800" b="0">
                <a:latin typeface="Arial" panose="020B0604020202020204" pitchFamily="34" charset="0"/>
                <a:ea typeface="仿宋_GB2312" pitchFamily="49" charset="-122"/>
              </a:endParaRPr>
            </a:p>
          </p:txBody>
        </p:sp>
        <p:sp>
          <p:nvSpPr>
            <p:cNvPr id="94268" name="Text Box 38"/>
            <p:cNvSpPr txBox="1">
              <a:spLocks noChangeArrowheads="1"/>
            </p:cNvSpPr>
            <p:nvPr/>
          </p:nvSpPr>
          <p:spPr bwMode="auto">
            <a:xfrm>
              <a:off x="-1045" y="572"/>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6</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4269" name="Text Box 39"/>
            <p:cNvSpPr txBox="1">
              <a:spLocks noChangeArrowheads="1"/>
            </p:cNvSpPr>
            <p:nvPr/>
          </p:nvSpPr>
          <p:spPr bwMode="auto">
            <a:xfrm>
              <a:off x="-1045" y="1026"/>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6</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4270" name="Text Box 40"/>
            <p:cNvSpPr txBox="1">
              <a:spLocks noChangeArrowheads="1"/>
            </p:cNvSpPr>
            <p:nvPr/>
          </p:nvSpPr>
          <p:spPr bwMode="auto">
            <a:xfrm>
              <a:off x="-2269" y="1706"/>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6</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4271" name="Rectangle 41"/>
            <p:cNvSpPr>
              <a:spLocks noChangeArrowheads="1"/>
            </p:cNvSpPr>
            <p:nvPr/>
          </p:nvSpPr>
          <p:spPr bwMode="auto">
            <a:xfrm>
              <a:off x="-999" y="89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4272" name="Rectangle 42"/>
            <p:cNvSpPr>
              <a:spLocks noChangeArrowheads="1"/>
            </p:cNvSpPr>
            <p:nvPr/>
          </p:nvSpPr>
          <p:spPr bwMode="auto">
            <a:xfrm>
              <a:off x="-1045" y="1344"/>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4273" name="Rectangle 43"/>
            <p:cNvSpPr>
              <a:spLocks noChangeArrowheads="1"/>
            </p:cNvSpPr>
            <p:nvPr/>
          </p:nvSpPr>
          <p:spPr bwMode="auto">
            <a:xfrm>
              <a:off x="-2587" y="1344"/>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4274" name="Rectangle 44"/>
            <p:cNvSpPr>
              <a:spLocks noChangeArrowheads="1"/>
            </p:cNvSpPr>
            <p:nvPr/>
          </p:nvSpPr>
          <p:spPr bwMode="auto">
            <a:xfrm>
              <a:off x="-2587" y="84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4275" name="Rectangle 45"/>
            <p:cNvSpPr>
              <a:spLocks noChangeArrowheads="1"/>
            </p:cNvSpPr>
            <p:nvPr/>
          </p:nvSpPr>
          <p:spPr bwMode="auto">
            <a:xfrm>
              <a:off x="-1317" y="175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4276" name="Rectangle 46"/>
            <p:cNvSpPr>
              <a:spLocks noChangeArrowheads="1"/>
            </p:cNvSpPr>
            <p:nvPr/>
          </p:nvSpPr>
          <p:spPr bwMode="auto">
            <a:xfrm>
              <a:off x="-1874" y="175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94277" name="Group 47"/>
            <p:cNvGrpSpPr/>
            <p:nvPr/>
          </p:nvGrpSpPr>
          <p:grpSpPr bwMode="auto">
            <a:xfrm>
              <a:off x="-567" y="1752"/>
              <a:ext cx="363" cy="363"/>
              <a:chOff x="4785" y="709"/>
              <a:chExt cx="363" cy="363"/>
            </a:xfrm>
          </p:grpSpPr>
          <p:sp>
            <p:nvSpPr>
              <p:cNvPr id="94278" name="Oval 48"/>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4279" name="Line 49"/>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7"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94" name="矩形 93"/>
          <p:cNvSpPr/>
          <p:nvPr/>
        </p:nvSpPr>
        <p:spPr>
          <a:xfrm>
            <a:off x="1863194" y="1518034"/>
            <a:ext cx="4358695" cy="305396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852818" y="1511198"/>
            <a:ext cx="351379" cy="369332"/>
          </a:xfrm>
          <a:prstGeom prst="rect">
            <a:avLst/>
          </a:prstGeom>
        </p:spPr>
        <p:txBody>
          <a:bodyPr wrap="none">
            <a:spAutoFit/>
          </a:bodyPr>
          <a:lstStyle/>
          <a:p>
            <a:pPr algn="ctr">
              <a:spcBef>
                <a:spcPct val="0"/>
              </a:spcBef>
            </a:pPr>
            <a:r>
              <a:rPr lang="en-US" altLang="zh-CN" b="1" dirty="0">
                <a:solidFill>
                  <a:srgbClr val="FF3300"/>
                </a:solidFill>
                <a:latin typeface="Times New Roman" panose="02020603050405020304" pitchFamily="18" charset="0"/>
                <a:ea typeface="仿宋_GB2312" pitchFamily="49" charset="-122"/>
              </a:rPr>
              <a:t>A</a:t>
            </a:r>
            <a:endParaRPr lang="en-US" altLang="zh-CN" b="1" dirty="0">
              <a:solidFill>
                <a:srgbClr val="FF3300"/>
              </a:solidFill>
              <a:latin typeface="Times New Roman" panose="02020603050405020304" pitchFamily="18" charset="0"/>
              <a:ea typeface="仿宋_GB2312" pitchFamily="49"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8"/>
          <p:cNvSpPr>
            <a:spLocks noChangeArrowheads="1"/>
          </p:cNvSpPr>
          <p:nvPr/>
        </p:nvSpPr>
        <p:spPr bwMode="auto">
          <a:xfrm>
            <a:off x="2051314" y="858474"/>
            <a:ext cx="4612555" cy="289256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zh-CN" altLang="en-US" sz="2800">
              <a:latin typeface="Arial" panose="020B0604020202020204" pitchFamily="34" charset="0"/>
            </a:endParaRPr>
          </a:p>
        </p:txBody>
      </p:sp>
      <p:sp>
        <p:nvSpPr>
          <p:cNvPr id="4" name="Text Box 79"/>
          <p:cNvSpPr txBox="1">
            <a:spLocks noChangeArrowheads="1"/>
          </p:cNvSpPr>
          <p:nvPr/>
        </p:nvSpPr>
        <p:spPr bwMode="auto">
          <a:xfrm>
            <a:off x="5510024" y="2516574"/>
            <a:ext cx="577629" cy="4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sc</a:t>
            </a:r>
            <a:endParaRPr kumimoji="1" lang="en-US" altLang="zh-CN" sz="2800" b="0">
              <a:solidFill>
                <a:srgbClr val="FFFFFF"/>
              </a:solidFill>
              <a:ea typeface="宋体" panose="02010600030101010101" pitchFamily="2" charset="-122"/>
            </a:endParaRPr>
          </a:p>
        </p:txBody>
      </p:sp>
      <p:sp>
        <p:nvSpPr>
          <p:cNvPr id="5" name="Text Box 80"/>
          <p:cNvSpPr txBox="1">
            <a:spLocks noChangeArrowheads="1"/>
          </p:cNvSpPr>
          <p:nvPr/>
        </p:nvSpPr>
        <p:spPr bwMode="auto">
          <a:xfrm>
            <a:off x="6149794" y="1752815"/>
            <a:ext cx="406741" cy="48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a:solidFill>
                  <a:srgbClr val="FFFFFF"/>
                </a:solidFill>
                <a:ea typeface="宋体" panose="02010600030101010101" pitchFamily="2" charset="-122"/>
              </a:rPr>
              <a:t>a</a:t>
            </a:r>
            <a:endParaRPr lang="en-US" altLang="zh-CN" sz="2800" b="0">
              <a:latin typeface="Arial" panose="020B0604020202020204" pitchFamily="34" charset="0"/>
              <a:ea typeface="仿宋_GB2312" pitchFamily="49" charset="-122"/>
            </a:endParaRPr>
          </a:p>
        </p:txBody>
      </p:sp>
      <p:sp>
        <p:nvSpPr>
          <p:cNvPr id="6" name="Text Box 81"/>
          <p:cNvSpPr txBox="1">
            <a:spLocks noChangeArrowheads="1"/>
          </p:cNvSpPr>
          <p:nvPr/>
        </p:nvSpPr>
        <p:spPr bwMode="auto">
          <a:xfrm>
            <a:off x="6151206" y="3199857"/>
            <a:ext cx="271161" cy="4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dirty="0">
                <a:solidFill>
                  <a:srgbClr val="FFFFFF"/>
                </a:solidFill>
                <a:ea typeface="宋体" panose="02010600030101010101" pitchFamily="2" charset="-122"/>
              </a:rPr>
              <a:t>b</a:t>
            </a:r>
            <a:endParaRPr lang="en-US" altLang="zh-CN" sz="2800" b="0" dirty="0">
              <a:latin typeface="Arial" panose="020B0604020202020204" pitchFamily="34" charset="0"/>
              <a:ea typeface="仿宋_GB2312" pitchFamily="49" charset="-122"/>
            </a:endParaRPr>
          </a:p>
        </p:txBody>
      </p:sp>
      <p:sp>
        <p:nvSpPr>
          <p:cNvPr id="7" name="Oval 82"/>
          <p:cNvSpPr>
            <a:spLocks noChangeArrowheads="1"/>
          </p:cNvSpPr>
          <p:nvPr/>
        </p:nvSpPr>
        <p:spPr bwMode="auto">
          <a:xfrm>
            <a:off x="2178421" y="2648676"/>
            <a:ext cx="512663" cy="551182"/>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endParaRPr lang="zh-CN" altLang="zh-CN" b="0">
              <a:latin typeface="Arial" panose="020B0604020202020204" pitchFamily="34" charset="0"/>
              <a:ea typeface="仿宋_GB2312" pitchFamily="49" charset="-122"/>
            </a:endParaRPr>
          </a:p>
        </p:txBody>
      </p:sp>
      <p:sp>
        <p:nvSpPr>
          <p:cNvPr id="8" name="Rectangle 83"/>
          <p:cNvSpPr>
            <a:spLocks noChangeArrowheads="1"/>
          </p:cNvSpPr>
          <p:nvPr/>
        </p:nvSpPr>
        <p:spPr bwMode="auto">
          <a:xfrm>
            <a:off x="2435458" y="1409655"/>
            <a:ext cx="3715748" cy="2134880"/>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zh-CN" altLang="en-US" sz="2800">
              <a:latin typeface="Arial" panose="020B0604020202020204" pitchFamily="34" charset="0"/>
            </a:endParaRPr>
          </a:p>
        </p:txBody>
      </p:sp>
      <p:sp>
        <p:nvSpPr>
          <p:cNvPr id="9" name="Line 84"/>
          <p:cNvSpPr>
            <a:spLocks noChangeShapeType="1"/>
          </p:cNvSpPr>
          <p:nvPr/>
        </p:nvSpPr>
        <p:spPr bwMode="auto">
          <a:xfrm>
            <a:off x="2435458" y="2097494"/>
            <a:ext cx="3715748" cy="0"/>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p>
        </p:txBody>
      </p:sp>
      <p:sp>
        <p:nvSpPr>
          <p:cNvPr id="10" name="Line 85"/>
          <p:cNvSpPr>
            <a:spLocks noChangeShapeType="1"/>
          </p:cNvSpPr>
          <p:nvPr/>
        </p:nvSpPr>
        <p:spPr bwMode="auto">
          <a:xfrm>
            <a:off x="4164107" y="2097494"/>
            <a:ext cx="0" cy="1447042"/>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Line 86"/>
          <p:cNvSpPr>
            <a:spLocks noChangeShapeType="1"/>
          </p:cNvSpPr>
          <p:nvPr/>
        </p:nvSpPr>
        <p:spPr bwMode="auto">
          <a:xfrm>
            <a:off x="4940869" y="1409655"/>
            <a:ext cx="0" cy="213488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Text Box 87"/>
          <p:cNvSpPr txBox="1">
            <a:spLocks noChangeArrowheads="1"/>
          </p:cNvSpPr>
          <p:nvPr/>
        </p:nvSpPr>
        <p:spPr bwMode="auto">
          <a:xfrm>
            <a:off x="4292626" y="2648676"/>
            <a:ext cx="692024" cy="5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dirty="0">
                <a:solidFill>
                  <a:srgbClr val="FFFFFF"/>
                </a:solidFill>
                <a:ea typeface="宋体" panose="02010600030101010101" pitchFamily="2" charset="-122"/>
              </a:rPr>
              <a:t>3</a:t>
            </a:r>
            <a:r>
              <a:rPr lang="en-US" altLang="zh-CN" sz="2800" b="0" dirty="0">
                <a:solidFill>
                  <a:srgbClr val="FFFFFF"/>
                </a:solidFill>
                <a:ea typeface="宋体" panose="02010600030101010101" pitchFamily="2" charset="-122"/>
                <a:sym typeface="Symbol" panose="05050102010706020507" pitchFamily="18" charset="2"/>
              </a:rPr>
              <a:t></a:t>
            </a:r>
            <a:endParaRPr lang="en-US" altLang="zh-CN" sz="2800" b="0" dirty="0">
              <a:latin typeface="Arial" panose="020B0604020202020204" pitchFamily="34" charset="0"/>
              <a:ea typeface="仿宋_GB2312" pitchFamily="49" charset="-122"/>
            </a:endParaRPr>
          </a:p>
        </p:txBody>
      </p:sp>
      <p:sp>
        <p:nvSpPr>
          <p:cNvPr id="13" name="Text Box 88"/>
          <p:cNvSpPr txBox="1">
            <a:spLocks noChangeArrowheads="1"/>
          </p:cNvSpPr>
          <p:nvPr/>
        </p:nvSpPr>
        <p:spPr bwMode="auto">
          <a:xfrm>
            <a:off x="3011675" y="788627"/>
            <a:ext cx="641182" cy="4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a:solidFill>
                  <a:srgbClr val="FFFFFF"/>
                </a:solidFill>
                <a:ea typeface="宋体" panose="02010600030101010101" pitchFamily="2" charset="-122"/>
              </a:rPr>
              <a:t>6</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14" name="Line 89"/>
          <p:cNvSpPr>
            <a:spLocks noChangeShapeType="1"/>
          </p:cNvSpPr>
          <p:nvPr/>
        </p:nvSpPr>
        <p:spPr bwMode="auto">
          <a:xfrm>
            <a:off x="6022687" y="2578829"/>
            <a:ext cx="0" cy="41300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Text Box 90"/>
          <p:cNvSpPr txBox="1">
            <a:spLocks noChangeArrowheads="1"/>
          </p:cNvSpPr>
          <p:nvPr/>
        </p:nvSpPr>
        <p:spPr bwMode="auto">
          <a:xfrm>
            <a:off x="2562565" y="2303997"/>
            <a:ext cx="271161" cy="4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16" name="Text Box 91"/>
          <p:cNvSpPr txBox="1">
            <a:spLocks noChangeArrowheads="1"/>
          </p:cNvSpPr>
          <p:nvPr/>
        </p:nvSpPr>
        <p:spPr bwMode="auto">
          <a:xfrm>
            <a:off x="2562565" y="3061682"/>
            <a:ext cx="338951" cy="4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17" name="Text Box 92"/>
          <p:cNvSpPr txBox="1">
            <a:spLocks noChangeArrowheads="1"/>
          </p:cNvSpPr>
          <p:nvPr/>
        </p:nvSpPr>
        <p:spPr bwMode="auto">
          <a:xfrm>
            <a:off x="2627530" y="2717004"/>
            <a:ext cx="833254" cy="4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a:solidFill>
                  <a:srgbClr val="FFFFFF"/>
                </a:solidFill>
                <a:ea typeface="宋体" panose="02010600030101010101" pitchFamily="2" charset="-122"/>
              </a:rPr>
              <a:t>24V</a:t>
            </a:r>
            <a:endParaRPr lang="en-US" altLang="zh-CN" sz="2800" b="0">
              <a:latin typeface="Arial" panose="020B0604020202020204" pitchFamily="34" charset="0"/>
              <a:ea typeface="仿宋_GB2312" pitchFamily="49" charset="-122"/>
            </a:endParaRPr>
          </a:p>
        </p:txBody>
      </p:sp>
      <p:sp>
        <p:nvSpPr>
          <p:cNvPr id="18" name="Text Box 93"/>
          <p:cNvSpPr txBox="1">
            <a:spLocks noChangeArrowheads="1"/>
          </p:cNvSpPr>
          <p:nvPr/>
        </p:nvSpPr>
        <p:spPr bwMode="auto">
          <a:xfrm>
            <a:off x="3011675" y="1546312"/>
            <a:ext cx="718858" cy="5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dirty="0">
                <a:solidFill>
                  <a:srgbClr val="FFFFFF"/>
                </a:solidFill>
                <a:ea typeface="宋体" panose="02010600030101010101" pitchFamily="2" charset="-122"/>
              </a:rPr>
              <a:t>3</a:t>
            </a:r>
            <a:r>
              <a:rPr lang="en-US" altLang="zh-CN" sz="2800" b="0" dirty="0">
                <a:solidFill>
                  <a:srgbClr val="FFFFFF"/>
                </a:solidFill>
                <a:ea typeface="宋体" panose="02010600030101010101" pitchFamily="2" charset="-122"/>
                <a:sym typeface="Symbol" panose="05050102010706020507" pitchFamily="18" charset="2"/>
              </a:rPr>
              <a:t></a:t>
            </a:r>
            <a:endParaRPr lang="en-US" altLang="zh-CN" sz="2800" b="0" dirty="0">
              <a:latin typeface="Arial" panose="020B0604020202020204" pitchFamily="34" charset="0"/>
              <a:ea typeface="仿宋_GB2312" pitchFamily="49" charset="-122"/>
            </a:endParaRPr>
          </a:p>
        </p:txBody>
      </p:sp>
      <p:sp>
        <p:nvSpPr>
          <p:cNvPr id="19" name="Text Box 94"/>
          <p:cNvSpPr txBox="1">
            <a:spLocks noChangeArrowheads="1"/>
          </p:cNvSpPr>
          <p:nvPr/>
        </p:nvSpPr>
        <p:spPr bwMode="auto">
          <a:xfrm>
            <a:off x="5252986" y="856955"/>
            <a:ext cx="641182" cy="4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a:solidFill>
                  <a:srgbClr val="FFFFFF"/>
                </a:solidFill>
                <a:ea typeface="宋体" panose="02010600030101010101" pitchFamily="2" charset="-122"/>
              </a:rPr>
              <a:t>6</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20" name="Text Box 95"/>
          <p:cNvSpPr txBox="1">
            <a:spLocks noChangeArrowheads="1"/>
          </p:cNvSpPr>
          <p:nvPr/>
        </p:nvSpPr>
        <p:spPr bwMode="auto">
          <a:xfrm>
            <a:off x="5181186" y="1544035"/>
            <a:ext cx="641182" cy="4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dirty="0">
                <a:solidFill>
                  <a:srgbClr val="FFFFFF"/>
                </a:solidFill>
                <a:ea typeface="宋体" panose="02010600030101010101" pitchFamily="2" charset="-122"/>
              </a:rPr>
              <a:t>6</a:t>
            </a:r>
            <a:r>
              <a:rPr lang="en-US" altLang="zh-CN" sz="2800" b="0" dirty="0">
                <a:solidFill>
                  <a:srgbClr val="FFFFFF"/>
                </a:solidFill>
                <a:ea typeface="宋体" panose="02010600030101010101" pitchFamily="2" charset="-122"/>
                <a:sym typeface="Symbol" panose="05050102010706020507" pitchFamily="18" charset="2"/>
              </a:rPr>
              <a:t></a:t>
            </a:r>
            <a:endParaRPr lang="en-US" altLang="zh-CN" sz="2800" b="0" dirty="0">
              <a:latin typeface="Arial" panose="020B0604020202020204" pitchFamily="34" charset="0"/>
              <a:ea typeface="仿宋_GB2312" pitchFamily="49" charset="-122"/>
            </a:endParaRPr>
          </a:p>
        </p:txBody>
      </p:sp>
      <p:sp>
        <p:nvSpPr>
          <p:cNvPr id="21" name="Text Box 96"/>
          <p:cNvSpPr txBox="1">
            <a:spLocks noChangeArrowheads="1"/>
          </p:cNvSpPr>
          <p:nvPr/>
        </p:nvSpPr>
        <p:spPr bwMode="auto">
          <a:xfrm>
            <a:off x="3524338" y="2578829"/>
            <a:ext cx="641182" cy="4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a:solidFill>
                  <a:srgbClr val="FFFFFF"/>
                </a:solidFill>
                <a:ea typeface="宋体" panose="02010600030101010101" pitchFamily="2" charset="-122"/>
              </a:rPr>
              <a:t>6</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22" name="Rectangle 97"/>
          <p:cNvSpPr>
            <a:spLocks noChangeArrowheads="1"/>
          </p:cNvSpPr>
          <p:nvPr/>
        </p:nvSpPr>
        <p:spPr bwMode="auto">
          <a:xfrm>
            <a:off x="5317952" y="1306468"/>
            <a:ext cx="447697" cy="206503"/>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zh-CN" altLang="en-US" sz="2800">
              <a:latin typeface="Arial" panose="020B0604020202020204" pitchFamily="34" charset="0"/>
            </a:endParaRPr>
          </a:p>
        </p:txBody>
      </p:sp>
      <p:sp>
        <p:nvSpPr>
          <p:cNvPr id="23" name="Rectangle 98"/>
          <p:cNvSpPr>
            <a:spLocks noChangeArrowheads="1"/>
          </p:cNvSpPr>
          <p:nvPr/>
        </p:nvSpPr>
        <p:spPr bwMode="auto">
          <a:xfrm>
            <a:off x="5262869" y="1988679"/>
            <a:ext cx="447697" cy="206503"/>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zh-CN" altLang="en-US" sz="2800">
              <a:latin typeface="Arial" panose="020B0604020202020204" pitchFamily="34" charset="0"/>
            </a:endParaRPr>
          </a:p>
        </p:txBody>
      </p:sp>
      <p:sp>
        <p:nvSpPr>
          <p:cNvPr id="24" name="Rectangle 99"/>
          <p:cNvSpPr>
            <a:spLocks noChangeArrowheads="1"/>
          </p:cNvSpPr>
          <p:nvPr/>
        </p:nvSpPr>
        <p:spPr bwMode="auto">
          <a:xfrm>
            <a:off x="3075228" y="1991061"/>
            <a:ext cx="447697" cy="206503"/>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zh-CN" altLang="en-US" sz="2800">
              <a:latin typeface="Arial" panose="020B0604020202020204" pitchFamily="34" charset="0"/>
            </a:endParaRPr>
          </a:p>
        </p:txBody>
      </p:sp>
      <p:sp>
        <p:nvSpPr>
          <p:cNvPr id="25" name="Rectangle 100"/>
          <p:cNvSpPr>
            <a:spLocks noChangeArrowheads="1"/>
          </p:cNvSpPr>
          <p:nvPr/>
        </p:nvSpPr>
        <p:spPr bwMode="auto">
          <a:xfrm>
            <a:off x="3075228" y="1271480"/>
            <a:ext cx="447697" cy="206503"/>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zh-CN" altLang="en-US" sz="2800">
              <a:latin typeface="Arial" panose="020B0604020202020204" pitchFamily="34" charset="0"/>
            </a:endParaRPr>
          </a:p>
        </p:txBody>
      </p:sp>
      <p:sp>
        <p:nvSpPr>
          <p:cNvPr id="26" name="Rectangle 101"/>
          <p:cNvSpPr>
            <a:spLocks noChangeArrowheads="1"/>
          </p:cNvSpPr>
          <p:nvPr/>
        </p:nvSpPr>
        <p:spPr bwMode="auto">
          <a:xfrm>
            <a:off x="4847844" y="2648674"/>
            <a:ext cx="179361" cy="482853"/>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zh-CN" altLang="en-US" sz="2800">
              <a:latin typeface="Arial" panose="020B0604020202020204" pitchFamily="34" charset="0"/>
            </a:endParaRPr>
          </a:p>
        </p:txBody>
      </p:sp>
      <p:sp>
        <p:nvSpPr>
          <p:cNvPr id="27" name="Rectangle 102"/>
          <p:cNvSpPr>
            <a:spLocks noChangeArrowheads="1"/>
          </p:cNvSpPr>
          <p:nvPr/>
        </p:nvSpPr>
        <p:spPr bwMode="auto">
          <a:xfrm>
            <a:off x="4070710" y="2648675"/>
            <a:ext cx="179361" cy="482853"/>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zh-CN" altLang="en-US" sz="2800">
              <a:latin typeface="Arial" panose="020B0604020202020204" pitchFamily="34" charset="0"/>
            </a:endParaRPr>
          </a:p>
        </p:txBody>
      </p:sp>
      <p:sp>
        <p:nvSpPr>
          <p:cNvPr id="28" name="Text Box 4"/>
          <p:cNvSpPr txBox="1">
            <a:spLocks noChangeArrowheads="1"/>
          </p:cNvSpPr>
          <p:nvPr/>
        </p:nvSpPr>
        <p:spPr bwMode="auto">
          <a:xfrm>
            <a:off x="1180221" y="4566855"/>
            <a:ext cx="3673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kumimoji="1" lang="zh-CN" altLang="en-US" sz="2800" dirty="0">
                <a:latin typeface="楷体_GB2312" pitchFamily="49" charset="-122"/>
              </a:rPr>
              <a:t>求短路电流</a:t>
            </a:r>
            <a:r>
              <a:rPr kumimoji="1" lang="en-US" altLang="zh-CN" sz="2800" b="0" i="1" dirty="0" err="1">
                <a:solidFill>
                  <a:srgbClr val="FFFFFF"/>
                </a:solidFill>
              </a:rPr>
              <a:t>I</a:t>
            </a:r>
            <a:r>
              <a:rPr kumimoji="1" lang="en-US" altLang="zh-CN" sz="2800" b="0" baseline="-25000" dirty="0" err="1">
                <a:solidFill>
                  <a:srgbClr val="FFFFFF"/>
                </a:solidFill>
              </a:rPr>
              <a:t>sc</a:t>
            </a:r>
            <a:endParaRPr kumimoji="1" lang="en-US" altLang="zh-CN" sz="2800" b="0" dirty="0">
              <a:solidFill>
                <a:srgbClr val="FFFFFF"/>
              </a:solidFill>
            </a:endParaRPr>
          </a:p>
        </p:txBody>
      </p:sp>
      <p:graphicFrame>
        <p:nvGraphicFramePr>
          <p:cNvPr id="29" name="Object 50"/>
          <p:cNvGraphicFramePr>
            <a:graphicFrameLocks noChangeAspect="1"/>
          </p:cNvGraphicFramePr>
          <p:nvPr/>
        </p:nvGraphicFramePr>
        <p:xfrm>
          <a:off x="1651136" y="5437937"/>
          <a:ext cx="6192837" cy="958850"/>
        </p:xfrm>
        <a:graphic>
          <a:graphicData uri="http://schemas.openxmlformats.org/presentationml/2006/ole">
            <mc:AlternateContent xmlns:mc="http://schemas.openxmlformats.org/markup-compatibility/2006">
              <mc:Choice xmlns:v="urn:schemas-microsoft-com:vml" Requires="v">
                <p:oleObj spid="_x0000_s43053" name="公式" r:id="rId1" imgW="2689860" imgH="421640" progId="Equation.3">
                  <p:embed/>
                </p:oleObj>
              </mc:Choice>
              <mc:Fallback>
                <p:oleObj name="公式" r:id="rId1" imgW="2689860" imgH="421640" progId="Equation.3">
                  <p:embed/>
                  <p:pic>
                    <p:nvPicPr>
                      <p:cNvPr id="0" name="Object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136" y="5437937"/>
                        <a:ext cx="6192837"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5"/>
          <p:cNvSpPr txBox="1">
            <a:spLocks noChangeArrowheads="1"/>
          </p:cNvSpPr>
          <p:nvPr/>
        </p:nvSpPr>
        <p:spPr bwMode="auto">
          <a:xfrm>
            <a:off x="208060" y="4033029"/>
            <a:ext cx="666750" cy="519112"/>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zh-CN" altLang="en-US" sz="2800">
                <a:solidFill>
                  <a:srgbClr val="FFFFFF"/>
                </a:solidFill>
                <a:ea typeface="宋体" panose="02010600030101010101" pitchFamily="2" charset="-122"/>
              </a:rPr>
              <a:t>解</a:t>
            </a:r>
            <a:endParaRPr kumimoji="1" lang="zh-CN" altLang="en-US" sz="2800">
              <a:solidFill>
                <a:srgbClr val="FFFFFF"/>
              </a:solidFill>
              <a:ea typeface="宋体" panose="02010600030101010101" pitchFamily="2" charset="-122"/>
            </a:endParaRPr>
          </a:p>
        </p:txBody>
      </p:sp>
      <p:sp>
        <p:nvSpPr>
          <p:cNvPr id="31"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69" name="Text Box 81"/>
          <p:cNvSpPr txBox="1">
            <a:spLocks noChangeArrowheads="1"/>
          </p:cNvSpPr>
          <p:nvPr/>
        </p:nvSpPr>
        <p:spPr bwMode="auto">
          <a:xfrm>
            <a:off x="2065441" y="1801683"/>
            <a:ext cx="2711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dirty="0">
                <a:solidFill>
                  <a:srgbClr val="FFFFFF"/>
                </a:solidFill>
                <a:ea typeface="宋体" panose="02010600030101010101" pitchFamily="2" charset="-122"/>
              </a:rPr>
              <a:t>c</a:t>
            </a:r>
            <a:endParaRPr lang="en-US" altLang="zh-CN" sz="2800" b="0" dirty="0">
              <a:latin typeface="Arial" panose="020B0604020202020204" pitchFamily="34" charset="0"/>
              <a:ea typeface="仿宋_GB2312" pitchFamily="49" charset="-122"/>
            </a:endParaRPr>
          </a:p>
        </p:txBody>
      </p:sp>
      <p:sp>
        <p:nvSpPr>
          <p:cNvPr id="70" name="Text Box 81"/>
          <p:cNvSpPr txBox="1">
            <a:spLocks noChangeArrowheads="1"/>
          </p:cNvSpPr>
          <p:nvPr/>
        </p:nvSpPr>
        <p:spPr bwMode="auto">
          <a:xfrm>
            <a:off x="4052064" y="1592526"/>
            <a:ext cx="2711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dirty="0">
                <a:solidFill>
                  <a:srgbClr val="FFFFFF"/>
                </a:solidFill>
                <a:ea typeface="宋体" panose="02010600030101010101" pitchFamily="2" charset="-122"/>
              </a:rPr>
              <a:t>d</a:t>
            </a:r>
            <a:endParaRPr lang="en-US" altLang="zh-CN" sz="2800" b="0" dirty="0">
              <a:latin typeface="Arial" panose="020B0604020202020204" pitchFamily="34" charset="0"/>
              <a:ea typeface="仿宋_GB2312" pitchFamily="49" charset="-122"/>
            </a:endParaRPr>
          </a:p>
        </p:txBody>
      </p:sp>
      <p:sp>
        <p:nvSpPr>
          <p:cNvPr id="71" name="Text Box 81"/>
          <p:cNvSpPr txBox="1">
            <a:spLocks noChangeArrowheads="1"/>
          </p:cNvSpPr>
          <p:nvPr/>
        </p:nvSpPr>
        <p:spPr bwMode="auto">
          <a:xfrm>
            <a:off x="4740275" y="892233"/>
            <a:ext cx="2711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en-US" altLang="zh-CN" sz="2800" b="0" dirty="0">
                <a:solidFill>
                  <a:srgbClr val="FFFFFF"/>
                </a:solidFill>
                <a:ea typeface="宋体" panose="02010600030101010101" pitchFamily="2" charset="-122"/>
              </a:rPr>
              <a:t>e</a:t>
            </a:r>
            <a:endParaRPr lang="en-US" altLang="zh-CN" sz="2800" b="0" dirty="0">
              <a:latin typeface="Arial" panose="020B0604020202020204" pitchFamily="34" charset="0"/>
              <a:ea typeface="仿宋_GB2312" pitchFamily="49" charset="-122"/>
            </a:endParaRPr>
          </a:p>
        </p:txBody>
      </p:sp>
      <p:sp>
        <p:nvSpPr>
          <p:cNvPr id="75" name="Line 89"/>
          <p:cNvSpPr>
            <a:spLocks noChangeShapeType="1"/>
          </p:cNvSpPr>
          <p:nvPr/>
        </p:nvSpPr>
        <p:spPr bwMode="auto">
          <a:xfrm>
            <a:off x="6039121" y="1573920"/>
            <a:ext cx="0" cy="41300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Line 89"/>
          <p:cNvSpPr>
            <a:spLocks noChangeShapeType="1"/>
          </p:cNvSpPr>
          <p:nvPr/>
        </p:nvSpPr>
        <p:spPr bwMode="auto">
          <a:xfrm flipV="1">
            <a:off x="5750737" y="2173062"/>
            <a:ext cx="38889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Text Box 79"/>
          <p:cNvSpPr txBox="1">
            <a:spLocks noChangeArrowheads="1"/>
          </p:cNvSpPr>
          <p:nvPr/>
        </p:nvSpPr>
        <p:spPr bwMode="auto">
          <a:xfrm>
            <a:off x="5628325" y="2063293"/>
            <a:ext cx="5776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spcBef>
                <a:spcPct val="50000"/>
              </a:spcBef>
            </a:pPr>
            <a:r>
              <a:rPr kumimoji="1" lang="en-US" altLang="zh-CN" sz="2800" b="0" i="1" dirty="0">
                <a:solidFill>
                  <a:srgbClr val="FFFFFF"/>
                </a:solidFill>
                <a:ea typeface="宋体" panose="02010600030101010101" pitchFamily="2" charset="-122"/>
              </a:rPr>
              <a:t>I</a:t>
            </a:r>
            <a:r>
              <a:rPr kumimoji="1" lang="en-US" altLang="zh-CN" sz="2800" i="1" baseline="-25000" dirty="0">
                <a:solidFill>
                  <a:srgbClr val="FFFFFF"/>
                </a:solidFill>
                <a:ea typeface="宋体" panose="02010600030101010101" pitchFamily="2" charset="-122"/>
              </a:rPr>
              <a:t>1</a:t>
            </a:r>
            <a:endParaRPr kumimoji="1" lang="en-US" altLang="zh-CN" sz="2800" b="0" dirty="0">
              <a:solidFill>
                <a:srgbClr val="FFFFFF"/>
              </a:solidFill>
              <a:ea typeface="宋体" panose="02010600030101010101" pitchFamily="2" charset="-122"/>
            </a:endParaRPr>
          </a:p>
        </p:txBody>
      </p:sp>
      <p:sp>
        <p:nvSpPr>
          <p:cNvPr id="80" name="Text Box 79"/>
          <p:cNvSpPr txBox="1">
            <a:spLocks noChangeArrowheads="1"/>
          </p:cNvSpPr>
          <p:nvPr/>
        </p:nvSpPr>
        <p:spPr bwMode="auto">
          <a:xfrm>
            <a:off x="5574543" y="1440303"/>
            <a:ext cx="5776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spcBef>
                <a:spcPct val="50000"/>
              </a:spcBef>
            </a:pPr>
            <a:r>
              <a:rPr kumimoji="1" lang="en-US" altLang="zh-CN" sz="2800" b="0" i="1" dirty="0">
                <a:solidFill>
                  <a:srgbClr val="FFFFFF"/>
                </a:solidFill>
                <a:ea typeface="宋体" panose="02010600030101010101" pitchFamily="2" charset="-122"/>
              </a:rPr>
              <a:t>I</a:t>
            </a:r>
            <a:r>
              <a:rPr kumimoji="1" lang="en-US" altLang="zh-CN" sz="2800" b="0" i="1" baseline="-25000" dirty="0">
                <a:solidFill>
                  <a:srgbClr val="FFFFFF"/>
                </a:solidFill>
                <a:ea typeface="宋体" panose="02010600030101010101" pitchFamily="2" charset="-122"/>
              </a:rPr>
              <a:t>2</a:t>
            </a:r>
            <a:endParaRPr kumimoji="1" lang="en-US" altLang="zh-CN" sz="2800" b="0" dirty="0">
              <a:solidFill>
                <a:srgbClr val="FFFFFF"/>
              </a:solidFill>
              <a:ea typeface="宋体" panose="02010600030101010101"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14" name="Object 70"/>
          <p:cNvGraphicFramePr>
            <a:graphicFrameLocks noChangeAspect="1"/>
          </p:cNvGraphicFramePr>
          <p:nvPr/>
        </p:nvGraphicFramePr>
        <p:xfrm>
          <a:off x="879793" y="4121785"/>
          <a:ext cx="5280025" cy="577850"/>
        </p:xfrm>
        <a:graphic>
          <a:graphicData uri="http://schemas.openxmlformats.org/presentationml/2006/ole">
            <mc:AlternateContent xmlns:mc="http://schemas.openxmlformats.org/markup-compatibility/2006">
              <mc:Choice xmlns:v="urn:schemas-microsoft-com:vml" Requires="v">
                <p:oleObj spid="_x0000_s44120" name="公式" r:id="rId1" imgW="2107565" imgH="243205" progId="Equation.3">
                  <p:embed/>
                </p:oleObj>
              </mc:Choice>
              <mc:Fallback>
                <p:oleObj name="公式" r:id="rId1" imgW="2107565" imgH="243205" progId="Equation.3">
                  <p:embed/>
                  <p:pic>
                    <p:nvPicPr>
                      <p:cNvPr id="0" name="Object 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793" y="4121785"/>
                        <a:ext cx="5280025"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862" name="Text Box 118"/>
          <p:cNvSpPr txBox="1">
            <a:spLocks noChangeArrowheads="1"/>
          </p:cNvSpPr>
          <p:nvPr/>
        </p:nvSpPr>
        <p:spPr bwMode="auto">
          <a:xfrm>
            <a:off x="519430" y="880110"/>
            <a:ext cx="3455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startAt="2"/>
            </a:pPr>
            <a:r>
              <a:rPr kumimoji="1" lang="zh-CN" altLang="en-US" sz="2800">
                <a:latin typeface="楷体_GB2312" pitchFamily="49" charset="-122"/>
              </a:rPr>
              <a:t>求等效电阻</a:t>
            </a:r>
            <a:r>
              <a:rPr kumimoji="1" lang="en-US" altLang="zh-CN" sz="2800" b="0" i="1">
                <a:solidFill>
                  <a:srgbClr val="FFFFFF"/>
                </a:solidFill>
              </a:rPr>
              <a:t>R</a:t>
            </a:r>
            <a:r>
              <a:rPr kumimoji="1" lang="en-US" altLang="zh-CN" sz="2800" b="0" baseline="-25000">
                <a:solidFill>
                  <a:srgbClr val="FFFFFF"/>
                </a:solidFill>
              </a:rPr>
              <a:t>eq</a:t>
            </a:r>
            <a:endParaRPr kumimoji="1" lang="en-US" altLang="zh-CN" sz="2800" b="0">
              <a:solidFill>
                <a:srgbClr val="FFFFFF"/>
              </a:solidFill>
            </a:endParaRPr>
          </a:p>
        </p:txBody>
      </p:sp>
      <p:grpSp>
        <p:nvGrpSpPr>
          <p:cNvPr id="4" name="Group 158"/>
          <p:cNvGrpSpPr/>
          <p:nvPr/>
        </p:nvGrpSpPr>
        <p:grpSpPr bwMode="auto">
          <a:xfrm>
            <a:off x="3569018" y="837618"/>
            <a:ext cx="4632325" cy="3255963"/>
            <a:chOff x="2246" y="482"/>
            <a:chExt cx="2918" cy="2051"/>
          </a:xfrm>
        </p:grpSpPr>
        <p:sp>
          <p:nvSpPr>
            <p:cNvPr id="95265" name="Text Box 120"/>
            <p:cNvSpPr txBox="1">
              <a:spLocks noChangeArrowheads="1"/>
            </p:cNvSpPr>
            <p:nvPr/>
          </p:nvSpPr>
          <p:spPr bwMode="auto">
            <a:xfrm>
              <a:off x="4876" y="111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a:t>
              </a:r>
              <a:endParaRPr lang="en-US" altLang="zh-CN" sz="2800" b="0">
                <a:latin typeface="Arial" panose="020B0604020202020204" pitchFamily="34" charset="0"/>
                <a:ea typeface="仿宋_GB2312" pitchFamily="49" charset="-122"/>
              </a:endParaRPr>
            </a:p>
          </p:txBody>
        </p:sp>
        <p:sp>
          <p:nvSpPr>
            <p:cNvPr id="95266" name="Text Box 121"/>
            <p:cNvSpPr txBox="1">
              <a:spLocks noChangeArrowheads="1"/>
            </p:cNvSpPr>
            <p:nvPr/>
          </p:nvSpPr>
          <p:spPr bwMode="auto">
            <a:xfrm>
              <a:off x="4876" y="2206"/>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b</a:t>
              </a:r>
              <a:endParaRPr lang="en-US" altLang="zh-CN" sz="2800" b="0">
                <a:latin typeface="Arial" panose="020B0604020202020204" pitchFamily="34" charset="0"/>
                <a:ea typeface="仿宋_GB2312" pitchFamily="49" charset="-122"/>
              </a:endParaRPr>
            </a:p>
          </p:txBody>
        </p:sp>
        <p:sp>
          <p:nvSpPr>
            <p:cNvPr id="95267" name="Rectangle 124"/>
            <p:cNvSpPr>
              <a:spLocks noChangeArrowheads="1"/>
            </p:cNvSpPr>
            <p:nvPr/>
          </p:nvSpPr>
          <p:spPr bwMode="auto">
            <a:xfrm>
              <a:off x="2246" y="891"/>
              <a:ext cx="2631" cy="1406"/>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5268" name="Line 125"/>
            <p:cNvSpPr>
              <a:spLocks noChangeShapeType="1"/>
            </p:cNvSpPr>
            <p:nvPr/>
          </p:nvSpPr>
          <p:spPr bwMode="auto">
            <a:xfrm>
              <a:off x="2246" y="1344"/>
              <a:ext cx="2631" cy="0"/>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5269" name="Line 126"/>
            <p:cNvSpPr>
              <a:spLocks noChangeShapeType="1"/>
            </p:cNvSpPr>
            <p:nvPr/>
          </p:nvSpPr>
          <p:spPr bwMode="auto">
            <a:xfrm>
              <a:off x="3470" y="1344"/>
              <a:ext cx="0" cy="953"/>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5270" name="Line 127"/>
            <p:cNvSpPr>
              <a:spLocks noChangeShapeType="1"/>
            </p:cNvSpPr>
            <p:nvPr/>
          </p:nvSpPr>
          <p:spPr bwMode="auto">
            <a:xfrm>
              <a:off x="4020" y="891"/>
              <a:ext cx="0" cy="140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5271" name="Text Box 128"/>
            <p:cNvSpPr txBox="1">
              <a:spLocks noChangeArrowheads="1"/>
            </p:cNvSpPr>
            <p:nvPr/>
          </p:nvSpPr>
          <p:spPr bwMode="auto">
            <a:xfrm>
              <a:off x="3606" y="1707"/>
              <a:ext cx="4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3</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5272" name="Text Box 129"/>
            <p:cNvSpPr txBox="1">
              <a:spLocks noChangeArrowheads="1"/>
            </p:cNvSpPr>
            <p:nvPr/>
          </p:nvSpPr>
          <p:spPr bwMode="auto">
            <a:xfrm>
              <a:off x="2654" y="482"/>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6</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5273" name="Text Box 135"/>
            <p:cNvSpPr txBox="1">
              <a:spLocks noChangeArrowheads="1"/>
            </p:cNvSpPr>
            <p:nvPr/>
          </p:nvSpPr>
          <p:spPr bwMode="auto">
            <a:xfrm>
              <a:off x="2654" y="981"/>
              <a:ext cx="4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3</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5274" name="Text Box 139"/>
            <p:cNvSpPr txBox="1">
              <a:spLocks noChangeArrowheads="1"/>
            </p:cNvSpPr>
            <p:nvPr/>
          </p:nvSpPr>
          <p:spPr bwMode="auto">
            <a:xfrm>
              <a:off x="4241" y="527"/>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6</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5275" name="Text Box 140"/>
            <p:cNvSpPr txBox="1">
              <a:spLocks noChangeArrowheads="1"/>
            </p:cNvSpPr>
            <p:nvPr/>
          </p:nvSpPr>
          <p:spPr bwMode="auto">
            <a:xfrm>
              <a:off x="4241" y="981"/>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6</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5276" name="Text Box 141"/>
            <p:cNvSpPr txBox="1">
              <a:spLocks noChangeArrowheads="1"/>
            </p:cNvSpPr>
            <p:nvPr/>
          </p:nvSpPr>
          <p:spPr bwMode="auto">
            <a:xfrm>
              <a:off x="3017" y="1661"/>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6</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5277" name="Rectangle 142"/>
            <p:cNvSpPr>
              <a:spLocks noChangeArrowheads="1"/>
            </p:cNvSpPr>
            <p:nvPr/>
          </p:nvSpPr>
          <p:spPr bwMode="auto">
            <a:xfrm>
              <a:off x="4287" y="84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5278" name="Rectangle 143"/>
            <p:cNvSpPr>
              <a:spLocks noChangeArrowheads="1"/>
            </p:cNvSpPr>
            <p:nvPr/>
          </p:nvSpPr>
          <p:spPr bwMode="auto">
            <a:xfrm>
              <a:off x="4241" y="129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5279" name="Rectangle 144"/>
            <p:cNvSpPr>
              <a:spLocks noChangeArrowheads="1"/>
            </p:cNvSpPr>
            <p:nvPr/>
          </p:nvSpPr>
          <p:spPr bwMode="auto">
            <a:xfrm>
              <a:off x="2699" y="129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5280" name="Rectangle 145"/>
            <p:cNvSpPr>
              <a:spLocks noChangeArrowheads="1"/>
            </p:cNvSpPr>
            <p:nvPr/>
          </p:nvSpPr>
          <p:spPr bwMode="auto">
            <a:xfrm>
              <a:off x="2699" y="80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5281" name="Rectangle 146"/>
            <p:cNvSpPr>
              <a:spLocks noChangeArrowheads="1"/>
            </p:cNvSpPr>
            <p:nvPr/>
          </p:nvSpPr>
          <p:spPr bwMode="auto">
            <a:xfrm>
              <a:off x="3969" y="170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5282" name="Rectangle 147"/>
            <p:cNvSpPr>
              <a:spLocks noChangeArrowheads="1"/>
            </p:cNvSpPr>
            <p:nvPr/>
          </p:nvSpPr>
          <p:spPr bwMode="auto">
            <a:xfrm>
              <a:off x="3395" y="170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5283" name="Rectangle 152"/>
            <p:cNvSpPr>
              <a:spLocks noChangeArrowheads="1"/>
            </p:cNvSpPr>
            <p:nvPr/>
          </p:nvSpPr>
          <p:spPr bwMode="auto">
            <a:xfrm>
              <a:off x="4830" y="1616"/>
              <a:ext cx="91" cy="453"/>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5284" name="AutoShape 154"/>
            <p:cNvSpPr>
              <a:spLocks noChangeArrowheads="1"/>
            </p:cNvSpPr>
            <p:nvPr/>
          </p:nvSpPr>
          <p:spPr bwMode="auto">
            <a:xfrm>
              <a:off x="4422" y="1842"/>
              <a:ext cx="454" cy="105"/>
            </a:xfrm>
            <a:prstGeom prst="leftArrow">
              <a:avLst>
                <a:gd name="adj1" fmla="val 50000"/>
                <a:gd name="adj2" fmla="val 108095"/>
              </a:avLst>
            </a:prstGeom>
            <a:solidFill>
              <a:srgbClr val="00CCFF"/>
            </a:solidFill>
            <a:ln w="952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5285" name="Text Box 155"/>
            <p:cNvSpPr txBox="1">
              <a:spLocks noChangeArrowheads="1"/>
            </p:cNvSpPr>
            <p:nvPr/>
          </p:nvSpPr>
          <p:spPr bwMode="auto">
            <a:xfrm>
              <a:off x="4422" y="1525"/>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baseline="-25000">
                <a:solidFill>
                  <a:srgbClr val="FFFFFF"/>
                </a:solidFill>
                <a:ea typeface="宋体" panose="02010600030101010101" pitchFamily="2" charset="-122"/>
              </a:endParaRPr>
            </a:p>
          </p:txBody>
        </p:sp>
        <p:sp>
          <p:nvSpPr>
            <p:cNvPr id="95286" name="Oval 156"/>
            <p:cNvSpPr>
              <a:spLocks noChangeArrowheads="1"/>
            </p:cNvSpPr>
            <p:nvPr/>
          </p:nvSpPr>
          <p:spPr bwMode="auto">
            <a:xfrm>
              <a:off x="4830" y="1979"/>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5287" name="Oval 157"/>
            <p:cNvSpPr>
              <a:spLocks noChangeArrowheads="1"/>
            </p:cNvSpPr>
            <p:nvPr/>
          </p:nvSpPr>
          <p:spPr bwMode="auto">
            <a:xfrm>
              <a:off x="4830" y="1616"/>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31903" name="Text Box 159"/>
          <p:cNvSpPr txBox="1">
            <a:spLocks noChangeArrowheads="1"/>
          </p:cNvSpPr>
          <p:nvPr/>
        </p:nvSpPr>
        <p:spPr bwMode="auto">
          <a:xfrm>
            <a:off x="663893" y="4840923"/>
            <a:ext cx="2863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FontTx/>
              <a:buAutoNum type="circleNumDbPlain" startAt="3"/>
            </a:pPr>
            <a:r>
              <a:rPr kumimoji="1" lang="zh-CN" altLang="en-US" sz="2800">
                <a:latin typeface="楷体_GB2312" pitchFamily="49" charset="-122"/>
              </a:rPr>
              <a:t>诺顿等效电路</a:t>
            </a:r>
            <a:r>
              <a:rPr kumimoji="1" lang="en-US" altLang="zh-CN" sz="2800">
                <a:latin typeface="楷体_GB2312" pitchFamily="49" charset="-122"/>
              </a:rPr>
              <a:t>:</a:t>
            </a:r>
            <a:endParaRPr kumimoji="1" lang="en-US" altLang="zh-CN" sz="2800">
              <a:latin typeface="楷体_GB2312" pitchFamily="49" charset="-122"/>
            </a:endParaRPr>
          </a:p>
        </p:txBody>
      </p:sp>
      <p:graphicFrame>
        <p:nvGraphicFramePr>
          <p:cNvPr id="31925" name="Object 181"/>
          <p:cNvGraphicFramePr>
            <a:graphicFrameLocks noChangeAspect="1"/>
          </p:cNvGraphicFramePr>
          <p:nvPr/>
        </p:nvGraphicFramePr>
        <p:xfrm>
          <a:off x="879793" y="5631498"/>
          <a:ext cx="3384550" cy="533400"/>
        </p:xfrm>
        <a:graphic>
          <a:graphicData uri="http://schemas.openxmlformats.org/presentationml/2006/ole">
            <mc:AlternateContent xmlns:mc="http://schemas.openxmlformats.org/markup-compatibility/2006">
              <mc:Choice xmlns:v="urn:schemas-microsoft-com:vml" Requires="v">
                <p:oleObj spid="_x0000_s44121" name="公式" r:id="rId3" imgW="1383665" imgH="207645" progId="Equation.3">
                  <p:embed/>
                </p:oleObj>
              </mc:Choice>
              <mc:Fallback>
                <p:oleObj name="公式" r:id="rId3" imgW="1383665" imgH="207645" progId="Equation.3">
                  <p:embed/>
                  <p:pic>
                    <p:nvPicPr>
                      <p:cNvPr id="0" name="Object 1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93" y="5631498"/>
                        <a:ext cx="33845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85"/>
          <p:cNvGrpSpPr/>
          <p:nvPr/>
        </p:nvGrpSpPr>
        <p:grpSpPr bwMode="auto">
          <a:xfrm>
            <a:off x="4912043" y="4480560"/>
            <a:ext cx="3767137" cy="2103438"/>
            <a:chOff x="249" y="981"/>
            <a:chExt cx="2373" cy="1325"/>
          </a:xfrm>
        </p:grpSpPr>
        <p:sp>
          <p:nvSpPr>
            <p:cNvPr id="95245" name="Text Box 161"/>
            <p:cNvSpPr txBox="1">
              <a:spLocks noChangeArrowheads="1"/>
            </p:cNvSpPr>
            <p:nvPr/>
          </p:nvSpPr>
          <p:spPr bwMode="auto">
            <a:xfrm>
              <a:off x="413" y="1198"/>
              <a:ext cx="4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sc</a:t>
              </a:r>
              <a:endParaRPr kumimoji="1" lang="en-US" altLang="zh-CN" sz="2800" b="0" baseline="-25000">
                <a:solidFill>
                  <a:srgbClr val="FFFFFF"/>
                </a:solidFill>
                <a:ea typeface="宋体" panose="02010600030101010101" pitchFamily="2" charset="-122"/>
              </a:endParaRPr>
            </a:p>
          </p:txBody>
        </p:sp>
        <p:sp>
          <p:nvSpPr>
            <p:cNvPr id="95246" name="Text Box 162"/>
            <p:cNvSpPr txBox="1">
              <a:spLocks noChangeArrowheads="1"/>
            </p:cNvSpPr>
            <p:nvPr/>
          </p:nvSpPr>
          <p:spPr bwMode="auto">
            <a:xfrm flipH="1">
              <a:off x="2200" y="981"/>
              <a:ext cx="3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95247" name="Text Box 163"/>
            <p:cNvSpPr txBox="1">
              <a:spLocks noChangeArrowheads="1"/>
            </p:cNvSpPr>
            <p:nvPr/>
          </p:nvSpPr>
          <p:spPr bwMode="auto">
            <a:xfrm flipH="1">
              <a:off x="2109" y="1979"/>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95248" name="Text Box 164"/>
            <p:cNvSpPr txBox="1">
              <a:spLocks noChangeArrowheads="1"/>
            </p:cNvSpPr>
            <p:nvPr/>
          </p:nvSpPr>
          <p:spPr bwMode="auto">
            <a:xfrm flipH="1">
              <a:off x="1610" y="1162"/>
              <a:ext cx="4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1A</a:t>
              </a:r>
              <a:endParaRPr kumimoji="1" lang="en-US" altLang="zh-CN" sz="2800" b="0">
                <a:solidFill>
                  <a:srgbClr val="FFFFFF"/>
                </a:solidFill>
                <a:ea typeface="宋体" panose="02010600030101010101" pitchFamily="2" charset="-122"/>
              </a:endParaRPr>
            </a:p>
          </p:txBody>
        </p:sp>
        <p:sp>
          <p:nvSpPr>
            <p:cNvPr id="95249" name="Text Box 165"/>
            <p:cNvSpPr txBox="1">
              <a:spLocks noChangeArrowheads="1"/>
            </p:cNvSpPr>
            <p:nvPr/>
          </p:nvSpPr>
          <p:spPr bwMode="auto">
            <a:xfrm>
              <a:off x="1293" y="1389"/>
              <a:ext cx="4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4</a:t>
              </a:r>
              <a:r>
                <a:rPr kumimoji="1" lang="en-US" altLang="zh-CN" sz="2800" b="0">
                  <a:solidFill>
                    <a:srgbClr val="FFFFFF"/>
                  </a:solidFill>
                  <a:ea typeface="宋体" panose="02010600030101010101" pitchFamily="2" charset="-122"/>
                  <a:sym typeface="Symbol" panose="05050102010706020507" pitchFamily="18" charset="2"/>
                </a:rPr>
                <a:t></a:t>
              </a:r>
              <a:endParaRPr kumimoji="1" lang="en-US" altLang="zh-CN" sz="2800" b="0">
                <a:solidFill>
                  <a:srgbClr val="FFFFFF"/>
                </a:solidFill>
                <a:ea typeface="宋体" panose="02010600030101010101" pitchFamily="2" charset="-122"/>
                <a:sym typeface="Symbol" panose="05050102010706020507" pitchFamily="18" charset="2"/>
              </a:endParaRPr>
            </a:p>
          </p:txBody>
        </p:sp>
        <p:sp>
          <p:nvSpPr>
            <p:cNvPr id="95250" name="Text Box 166"/>
            <p:cNvSpPr txBox="1">
              <a:spLocks noChangeArrowheads="1"/>
            </p:cNvSpPr>
            <p:nvPr/>
          </p:nvSpPr>
          <p:spPr bwMode="auto">
            <a:xfrm>
              <a:off x="2200" y="1208"/>
              <a:ext cx="2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latin typeface="Arial" panose="020B0604020202020204" pitchFamily="34" charset="0"/>
                  <a:ea typeface="仿宋_GB2312" pitchFamily="49" charset="-122"/>
                </a:rPr>
                <a:t>＋</a:t>
              </a:r>
              <a:endParaRPr lang="zh-CN" altLang="en-US" sz="2800" b="0">
                <a:solidFill>
                  <a:srgbClr val="FFFFFF"/>
                </a:solidFill>
                <a:latin typeface="Arial" panose="020B0604020202020204" pitchFamily="34" charset="0"/>
                <a:ea typeface="仿宋_GB2312" pitchFamily="49" charset="-122"/>
              </a:endParaRPr>
            </a:p>
          </p:txBody>
        </p:sp>
        <p:sp>
          <p:nvSpPr>
            <p:cNvPr id="95251" name="Text Box 167"/>
            <p:cNvSpPr txBox="1">
              <a:spLocks noChangeArrowheads="1"/>
            </p:cNvSpPr>
            <p:nvPr/>
          </p:nvSpPr>
          <p:spPr bwMode="auto">
            <a:xfrm>
              <a:off x="2200" y="1706"/>
              <a:ext cx="3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latin typeface="Arial" panose="020B0604020202020204" pitchFamily="34" charset="0"/>
                  <a:ea typeface="仿宋_GB2312" pitchFamily="49" charset="-122"/>
                </a:rPr>
                <a:t>－</a:t>
              </a:r>
              <a:endParaRPr lang="zh-CN" altLang="en-US" sz="2800" b="0">
                <a:solidFill>
                  <a:srgbClr val="FFFFFF"/>
                </a:solidFill>
                <a:latin typeface="Arial" panose="020B0604020202020204" pitchFamily="34" charset="0"/>
                <a:ea typeface="仿宋_GB2312" pitchFamily="49" charset="-122"/>
              </a:endParaRPr>
            </a:p>
          </p:txBody>
        </p:sp>
        <p:sp>
          <p:nvSpPr>
            <p:cNvPr id="95252" name="Text Box 168"/>
            <p:cNvSpPr txBox="1">
              <a:spLocks noChangeArrowheads="1"/>
            </p:cNvSpPr>
            <p:nvPr/>
          </p:nvSpPr>
          <p:spPr bwMode="auto">
            <a:xfrm>
              <a:off x="2291" y="1434"/>
              <a:ext cx="33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rgbClr val="FFFFFF"/>
                  </a:solidFill>
                  <a:ea typeface="仿宋_GB2312" pitchFamily="49" charset="-122"/>
                </a:rPr>
                <a:t>U</a:t>
              </a:r>
              <a:endParaRPr lang="en-US" altLang="zh-CN" sz="2800" b="0" i="1">
                <a:solidFill>
                  <a:srgbClr val="FFFFFF"/>
                </a:solidFill>
                <a:ea typeface="仿宋_GB2312" pitchFamily="49" charset="-122"/>
              </a:endParaRPr>
            </a:p>
          </p:txBody>
        </p:sp>
        <p:sp>
          <p:nvSpPr>
            <p:cNvPr id="95253" name="Line 169"/>
            <p:cNvSpPr>
              <a:spLocks noChangeShapeType="1"/>
            </p:cNvSpPr>
            <p:nvPr/>
          </p:nvSpPr>
          <p:spPr bwMode="auto">
            <a:xfrm>
              <a:off x="1247" y="1162"/>
              <a:ext cx="0" cy="99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5254" name="Rectangle 170"/>
            <p:cNvSpPr>
              <a:spLocks noChangeArrowheads="1"/>
            </p:cNvSpPr>
            <p:nvPr/>
          </p:nvSpPr>
          <p:spPr bwMode="auto">
            <a:xfrm>
              <a:off x="1184" y="1448"/>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5255" name="Text Box 172"/>
            <p:cNvSpPr txBox="1">
              <a:spLocks noChangeArrowheads="1"/>
            </p:cNvSpPr>
            <p:nvPr/>
          </p:nvSpPr>
          <p:spPr bwMode="auto">
            <a:xfrm flipH="1">
              <a:off x="567" y="1525"/>
              <a:ext cx="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3A</a:t>
              </a:r>
              <a:endParaRPr kumimoji="1" lang="en-US" altLang="zh-CN" sz="2800" b="0">
                <a:solidFill>
                  <a:srgbClr val="FFFFFF"/>
                </a:solidFill>
                <a:ea typeface="宋体" panose="02010600030101010101" pitchFamily="2" charset="-122"/>
              </a:endParaRPr>
            </a:p>
          </p:txBody>
        </p:sp>
        <p:sp>
          <p:nvSpPr>
            <p:cNvPr id="95256" name="Line 173"/>
            <p:cNvSpPr>
              <a:spLocks noChangeShapeType="1"/>
            </p:cNvSpPr>
            <p:nvPr/>
          </p:nvSpPr>
          <p:spPr bwMode="auto">
            <a:xfrm flipH="1" flipV="1">
              <a:off x="2154" y="1162"/>
              <a:ext cx="0" cy="215"/>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7" name="Rectangle 174"/>
            <p:cNvSpPr>
              <a:spLocks noChangeArrowheads="1"/>
            </p:cNvSpPr>
            <p:nvPr/>
          </p:nvSpPr>
          <p:spPr bwMode="auto">
            <a:xfrm>
              <a:off x="430" y="1162"/>
              <a:ext cx="1679" cy="99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95258" name="Group 175"/>
            <p:cNvGrpSpPr/>
            <p:nvPr/>
          </p:nvGrpSpPr>
          <p:grpSpPr bwMode="auto">
            <a:xfrm>
              <a:off x="1927" y="1434"/>
              <a:ext cx="363" cy="363"/>
              <a:chOff x="4785" y="709"/>
              <a:chExt cx="363" cy="363"/>
            </a:xfrm>
          </p:grpSpPr>
          <p:sp>
            <p:nvSpPr>
              <p:cNvPr id="95263" name="Oval 176"/>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5264" name="Line 177"/>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5259" name="Line 171"/>
            <p:cNvSpPr>
              <a:spLocks noChangeShapeType="1"/>
            </p:cNvSpPr>
            <p:nvPr/>
          </p:nvSpPr>
          <p:spPr bwMode="auto">
            <a:xfrm flipV="1">
              <a:off x="431" y="1241"/>
              <a:ext cx="0" cy="284"/>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60" name="Group 178"/>
            <p:cNvGrpSpPr/>
            <p:nvPr/>
          </p:nvGrpSpPr>
          <p:grpSpPr bwMode="auto">
            <a:xfrm>
              <a:off x="249" y="1525"/>
              <a:ext cx="363" cy="363"/>
              <a:chOff x="4785" y="709"/>
              <a:chExt cx="363" cy="363"/>
            </a:xfrm>
          </p:grpSpPr>
          <p:sp>
            <p:nvSpPr>
              <p:cNvPr id="95261" name="Oval 179"/>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5262" name="Line 180"/>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1"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52" name="矩形 51"/>
          <p:cNvSpPr/>
          <p:nvPr/>
        </p:nvSpPr>
        <p:spPr>
          <a:xfrm>
            <a:off x="486372" y="1806258"/>
            <a:ext cx="2815194" cy="400110"/>
          </a:xfrm>
          <a:prstGeom prst="rect">
            <a:avLst/>
          </a:prstGeom>
        </p:spPr>
        <p:txBody>
          <a:bodyPr wrap="none">
            <a:spAutoFit/>
          </a:bodyPr>
          <a:lstStyle/>
          <a:p>
            <a:r>
              <a:rPr kumimoji="1" lang="zh-CN" altLang="en-US" sz="2000" b="1" dirty="0">
                <a:solidFill>
                  <a:srgbClr val="FFFF00"/>
                </a:solidFill>
              </a:rPr>
              <a:t>外加电源法</a:t>
            </a:r>
            <a:r>
              <a:rPr kumimoji="1" lang="en-US" altLang="zh-CN" sz="2000" b="1" dirty="0">
                <a:solidFill>
                  <a:srgbClr val="FFFF00"/>
                </a:solidFill>
              </a:rPr>
              <a:t>,</a:t>
            </a:r>
            <a:r>
              <a:rPr kumimoji="1" lang="zh-CN" altLang="en-US" sz="2000" b="1" dirty="0">
                <a:solidFill>
                  <a:srgbClr val="FFFF00"/>
                </a:solidFill>
              </a:rPr>
              <a:t>独立源置零</a:t>
            </a:r>
            <a:endParaRPr lang="zh-CN" altLang="en-US" sz="2000" b="1" dirty="0">
              <a:solidFill>
                <a:srgbClr val="FFFF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7" name="Text Box 9"/>
          <p:cNvSpPr txBox="1">
            <a:spLocks noChangeArrowheads="1"/>
          </p:cNvSpPr>
          <p:nvPr/>
        </p:nvSpPr>
        <p:spPr bwMode="auto">
          <a:xfrm>
            <a:off x="889953" y="1319328"/>
            <a:ext cx="7777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kumimoji="1" lang="zh-CN" altLang="en-US" dirty="0">
                <a:latin typeface="楷体_GB2312" pitchFamily="49" charset="-122"/>
              </a:rPr>
              <a:t>若一端口网络的等效电阻 </a:t>
            </a:r>
            <a:r>
              <a:rPr kumimoji="1" lang="en-US" altLang="zh-CN" b="0" i="1" dirty="0">
                <a:solidFill>
                  <a:srgbClr val="FFFFFF"/>
                </a:solidFill>
              </a:rPr>
              <a:t>R</a:t>
            </a:r>
            <a:r>
              <a:rPr kumimoji="1" lang="en-US" altLang="zh-CN" b="0" baseline="-25000" dirty="0">
                <a:solidFill>
                  <a:srgbClr val="FFFFFF"/>
                </a:solidFill>
              </a:rPr>
              <a:t>eq</a:t>
            </a:r>
            <a:r>
              <a:rPr kumimoji="1" lang="en-US" altLang="zh-CN" b="0" dirty="0">
                <a:solidFill>
                  <a:srgbClr val="FFFFFF"/>
                </a:solidFill>
              </a:rPr>
              <a:t>= 0</a:t>
            </a:r>
            <a:r>
              <a:rPr kumimoji="1" lang="zh-CN" altLang="en-US" b="0" dirty="0">
                <a:solidFill>
                  <a:srgbClr val="FFFFFF"/>
                </a:solidFill>
              </a:rPr>
              <a:t>，</a:t>
            </a:r>
            <a:r>
              <a:rPr kumimoji="1" lang="zh-CN" altLang="en-US" dirty="0"/>
              <a:t>该</a:t>
            </a:r>
            <a:r>
              <a:rPr kumimoji="1" lang="zh-CN" altLang="en-US" dirty="0">
                <a:latin typeface="Arial" panose="020B0604020202020204" pitchFamily="34" charset="0"/>
              </a:rPr>
              <a:t>一端口网络只有戴维南等效电路，无诺顿等效电路。</a:t>
            </a:r>
            <a:endParaRPr kumimoji="1" lang="zh-CN" altLang="en-US" dirty="0">
              <a:latin typeface="Arial" panose="020B0604020202020204" pitchFamily="34" charset="0"/>
            </a:endParaRPr>
          </a:p>
        </p:txBody>
      </p:sp>
      <p:grpSp>
        <p:nvGrpSpPr>
          <p:cNvPr id="4" name="Group 57"/>
          <p:cNvGrpSpPr/>
          <p:nvPr/>
        </p:nvGrpSpPr>
        <p:grpSpPr bwMode="auto">
          <a:xfrm>
            <a:off x="93028" y="583356"/>
            <a:ext cx="1644650" cy="850900"/>
            <a:chOff x="385" y="3022"/>
            <a:chExt cx="1036" cy="536"/>
          </a:xfrm>
        </p:grpSpPr>
        <p:pic>
          <p:nvPicPr>
            <p:cNvPr id="96309" name="Picture 58"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0" name="Text Box 59"/>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b="0">
                  <a:solidFill>
                    <a:srgbClr val="CC6600"/>
                  </a:solidFill>
                  <a:latin typeface="Arial" panose="020B0604020202020204" pitchFamily="34" charset="0"/>
                  <a:ea typeface="华文行楷" panose="02010800040101010101" pitchFamily="2" charset="-122"/>
                </a:rPr>
                <a:t>注意</a:t>
              </a:r>
              <a:endParaRPr lang="zh-CN" altLang="en-US" sz="3200" b="0">
                <a:solidFill>
                  <a:srgbClr val="CC6600"/>
                </a:solidFill>
                <a:latin typeface="Arial" panose="020B0604020202020204" pitchFamily="34" charset="0"/>
                <a:ea typeface="华文行楷" panose="02010800040101010101" pitchFamily="2" charset="-122"/>
              </a:endParaRPr>
            </a:p>
          </p:txBody>
        </p:sp>
      </p:grpSp>
      <p:sp>
        <p:nvSpPr>
          <p:cNvPr id="104508" name="Text Box 60"/>
          <p:cNvSpPr txBox="1">
            <a:spLocks noChangeArrowheads="1"/>
          </p:cNvSpPr>
          <p:nvPr/>
        </p:nvSpPr>
        <p:spPr bwMode="auto">
          <a:xfrm>
            <a:off x="889953" y="2296964"/>
            <a:ext cx="7777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startAt="2"/>
            </a:pPr>
            <a:r>
              <a:rPr kumimoji="1" lang="zh-CN" altLang="en-US" dirty="0">
                <a:latin typeface="楷体_GB2312" pitchFamily="49" charset="-122"/>
              </a:rPr>
              <a:t>若一端口网络的等效电阻 </a:t>
            </a:r>
            <a:r>
              <a:rPr kumimoji="1" lang="en-US" altLang="zh-CN" b="0" i="1" dirty="0">
                <a:solidFill>
                  <a:srgbClr val="FFFFFF"/>
                </a:solidFill>
              </a:rPr>
              <a:t>R</a:t>
            </a:r>
            <a:r>
              <a:rPr kumimoji="1" lang="en-US" altLang="zh-CN" b="0" baseline="-25000" dirty="0">
                <a:solidFill>
                  <a:srgbClr val="FFFFFF"/>
                </a:solidFill>
              </a:rPr>
              <a:t>eq</a:t>
            </a:r>
            <a:r>
              <a:rPr kumimoji="1" lang="en-US" altLang="zh-CN" b="0" dirty="0">
                <a:solidFill>
                  <a:srgbClr val="FFFFFF"/>
                </a:solidFill>
              </a:rPr>
              <a:t>=</a:t>
            </a:r>
            <a:r>
              <a:rPr kumimoji="1" lang="en-US" altLang="zh-CN" b="0" dirty="0">
                <a:solidFill>
                  <a:srgbClr val="FFFFFF"/>
                </a:solidFill>
                <a:sym typeface="Symbol" panose="05050102010706020507" pitchFamily="18" charset="2"/>
              </a:rPr>
              <a:t></a:t>
            </a:r>
            <a:r>
              <a:rPr kumimoji="1" lang="zh-CN" altLang="en-US" b="0" dirty="0">
                <a:solidFill>
                  <a:srgbClr val="FFFFFF"/>
                </a:solidFill>
              </a:rPr>
              <a:t>，</a:t>
            </a:r>
            <a:r>
              <a:rPr kumimoji="1" lang="zh-CN" altLang="en-US" dirty="0"/>
              <a:t>该</a:t>
            </a:r>
            <a:r>
              <a:rPr kumimoji="1" lang="zh-CN" altLang="en-US" dirty="0">
                <a:latin typeface="Arial" panose="020B0604020202020204" pitchFamily="34" charset="0"/>
              </a:rPr>
              <a:t>一端口网络只有诺顿等效电路，无戴维南等效电路。</a:t>
            </a:r>
            <a:endParaRPr kumimoji="1" lang="zh-CN" altLang="en-US" dirty="0">
              <a:latin typeface="Arial" panose="020B0604020202020204" pitchFamily="34" charset="0"/>
            </a:endParaRPr>
          </a:p>
        </p:txBody>
      </p:sp>
      <p:grpSp>
        <p:nvGrpSpPr>
          <p:cNvPr id="5" name="Group 90"/>
          <p:cNvGrpSpPr/>
          <p:nvPr/>
        </p:nvGrpSpPr>
        <p:grpSpPr bwMode="auto">
          <a:xfrm>
            <a:off x="657120" y="3271424"/>
            <a:ext cx="2301875" cy="1790700"/>
            <a:chOff x="703" y="2136"/>
            <a:chExt cx="1450" cy="1128"/>
          </a:xfrm>
        </p:grpSpPr>
        <p:sp>
          <p:nvSpPr>
            <p:cNvPr id="96300" name="Freeform 62"/>
            <p:cNvSpPr/>
            <p:nvPr/>
          </p:nvSpPr>
          <p:spPr bwMode="auto">
            <a:xfrm>
              <a:off x="1201" y="2338"/>
              <a:ext cx="543" cy="1"/>
            </a:xfrm>
            <a:custGeom>
              <a:avLst/>
              <a:gdLst>
                <a:gd name="T0" fmla="*/ 0 w 528"/>
                <a:gd name="T1" fmla="*/ 1 h 1"/>
                <a:gd name="T2" fmla="*/ 698 w 528"/>
                <a:gd name="T3" fmla="*/ 0 h 1"/>
                <a:gd name="T4" fmla="*/ 0 60000 65536"/>
                <a:gd name="T5" fmla="*/ 0 60000 65536"/>
                <a:gd name="T6" fmla="*/ 0 w 528"/>
                <a:gd name="T7" fmla="*/ 0 h 1"/>
                <a:gd name="T8" fmla="*/ 528 w 528"/>
                <a:gd name="T9" fmla="*/ 1 h 1"/>
              </a:gdLst>
              <a:ahLst/>
              <a:cxnLst>
                <a:cxn ang="T4">
                  <a:pos x="T0" y="T1"/>
                </a:cxn>
                <a:cxn ang="T5">
                  <a:pos x="T2" y="T3"/>
                </a:cxn>
              </a:cxnLst>
              <a:rect l="T6" t="T7" r="T8" b="T9"/>
              <a:pathLst>
                <a:path w="528" h="1">
                  <a:moveTo>
                    <a:pt x="0" y="1"/>
                  </a:moveTo>
                  <a:lnTo>
                    <a:pt x="528"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6301" name="Freeform 63"/>
            <p:cNvSpPr/>
            <p:nvPr/>
          </p:nvSpPr>
          <p:spPr bwMode="auto">
            <a:xfrm>
              <a:off x="1205" y="3113"/>
              <a:ext cx="530" cy="1"/>
            </a:xfrm>
            <a:custGeom>
              <a:avLst/>
              <a:gdLst>
                <a:gd name="T0" fmla="*/ 0 w 516"/>
                <a:gd name="T1" fmla="*/ 0 h 1"/>
                <a:gd name="T2" fmla="*/ 674 w 516"/>
                <a:gd name="T3" fmla="*/ 0 h 1"/>
                <a:gd name="T4" fmla="*/ 0 60000 65536"/>
                <a:gd name="T5" fmla="*/ 0 60000 65536"/>
                <a:gd name="T6" fmla="*/ 0 w 516"/>
                <a:gd name="T7" fmla="*/ 0 h 1"/>
                <a:gd name="T8" fmla="*/ 516 w 516"/>
                <a:gd name="T9" fmla="*/ 1 h 1"/>
              </a:gdLst>
              <a:ahLst/>
              <a:cxnLst>
                <a:cxn ang="T4">
                  <a:pos x="T0" y="T1"/>
                </a:cxn>
                <a:cxn ang="T5">
                  <a:pos x="T2" y="T3"/>
                </a:cxn>
              </a:cxnLst>
              <a:rect l="T6" t="T7" r="T8" b="T9"/>
              <a:pathLst>
                <a:path w="516" h="1">
                  <a:moveTo>
                    <a:pt x="0" y="0"/>
                  </a:moveTo>
                  <a:lnTo>
                    <a:pt x="516"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6302" name="Oval 65"/>
            <p:cNvSpPr>
              <a:spLocks noChangeArrowheads="1"/>
            </p:cNvSpPr>
            <p:nvPr/>
          </p:nvSpPr>
          <p:spPr bwMode="auto">
            <a:xfrm>
              <a:off x="1742" y="2299"/>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6303" name="Oval 66"/>
            <p:cNvSpPr>
              <a:spLocks noChangeArrowheads="1"/>
            </p:cNvSpPr>
            <p:nvPr/>
          </p:nvSpPr>
          <p:spPr bwMode="auto">
            <a:xfrm>
              <a:off x="1742" y="3077"/>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6304" name="Text Box 67"/>
            <p:cNvSpPr txBox="1">
              <a:spLocks noChangeArrowheads="1"/>
            </p:cNvSpPr>
            <p:nvPr/>
          </p:nvSpPr>
          <p:spPr bwMode="auto">
            <a:xfrm>
              <a:off x="1836" y="21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96305" name="Text Box 68"/>
            <p:cNvSpPr txBox="1">
              <a:spLocks noChangeArrowheads="1"/>
            </p:cNvSpPr>
            <p:nvPr/>
          </p:nvSpPr>
          <p:spPr bwMode="auto">
            <a:xfrm>
              <a:off x="1835" y="293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104521" name="Rectangle 73"/>
            <p:cNvSpPr>
              <a:spLocks noChangeArrowheads="1"/>
            </p:cNvSpPr>
            <p:nvPr/>
          </p:nvSpPr>
          <p:spPr bwMode="auto">
            <a:xfrm>
              <a:off x="703" y="2214"/>
              <a:ext cx="498" cy="1030"/>
            </a:xfrm>
            <a:prstGeom prst="rect">
              <a:avLst/>
            </a:prstGeom>
            <a:gradFill rotWithShape="1">
              <a:gsLst>
                <a:gs pos="0">
                  <a:schemeClr val="hlink"/>
                </a:gs>
                <a:gs pos="100000">
                  <a:schemeClr val="hlink">
                    <a:gamma/>
                    <a:shade val="46275"/>
                    <a:invGamma/>
                  </a:schemeClr>
                </a:gs>
              </a:gsLst>
              <a:path path="shape">
                <a:fillToRect l="50000" t="50000" r="50000" b="50000"/>
              </a:path>
            </a:gradFill>
            <a:ln w="28575">
              <a:noFill/>
              <a:miter lim="800000"/>
            </a:ln>
            <a:effectLst/>
          </p:spPr>
          <p:txBody>
            <a:bodyPr wrap="none" anchor="ctr"/>
            <a:lstStyle>
              <a:lvl1pPr eaLnBrk="0" hangingPunct="0">
                <a:defRPr sz="2400" b="1">
                  <a:solidFill>
                    <a:srgbClr val="FFFF00"/>
                  </a:solidFill>
                  <a:latin typeface="Times New Roman" panose="02020603050405020304" pitchFamily="18" charset="0"/>
                  <a:ea typeface="楷体_GB2312" pitchFamily="49" charset="-122"/>
                </a:defRPr>
              </a:lvl1pPr>
              <a:lvl2pPr marL="742950" indent="-285750" eaLnBrk="0" hangingPunct="0">
                <a:defRPr sz="2400" b="1">
                  <a:solidFill>
                    <a:srgbClr val="FFFF00"/>
                  </a:solidFill>
                  <a:latin typeface="Times New Roman" panose="02020603050405020304" pitchFamily="18" charset="0"/>
                  <a:ea typeface="楷体_GB2312" pitchFamily="49" charset="-122"/>
                </a:defRPr>
              </a:lvl2pPr>
              <a:lvl3pPr marL="1143000" indent="-228600" eaLnBrk="0" hangingPunct="0">
                <a:defRPr sz="2400" b="1">
                  <a:solidFill>
                    <a:srgbClr val="FFFF00"/>
                  </a:solidFill>
                  <a:latin typeface="Times New Roman" panose="02020603050405020304" pitchFamily="18" charset="0"/>
                  <a:ea typeface="楷体_GB2312" pitchFamily="49" charset="-122"/>
                </a:defRPr>
              </a:lvl3pPr>
              <a:lvl4pPr marL="1600200" indent="-228600" eaLnBrk="0" hangingPunct="0">
                <a:defRPr sz="2400" b="1">
                  <a:solidFill>
                    <a:srgbClr val="FFFF00"/>
                  </a:solidFill>
                  <a:latin typeface="Times New Roman" panose="02020603050405020304" pitchFamily="18" charset="0"/>
                  <a:ea typeface="楷体_GB2312" pitchFamily="49" charset="-122"/>
                </a:defRPr>
              </a:lvl4pPr>
              <a:lvl5pPr marL="2057400" indent="-228600" eaLnBrk="0" hangingPunct="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defRPr/>
              </a:pPr>
              <a:r>
                <a:rPr lang="en-US" altLang="zh-CN" sz="4400" b="0">
                  <a:solidFill>
                    <a:srgbClr val="FFFFFF"/>
                  </a:solidFill>
                  <a:ea typeface="仿宋_GB2312" pitchFamily="49" charset="-122"/>
                </a:rPr>
                <a:t>A</a:t>
              </a:r>
              <a:endParaRPr lang="en-US" altLang="zh-CN" sz="4400" b="0">
                <a:solidFill>
                  <a:srgbClr val="FFFFFF"/>
                </a:solidFill>
                <a:ea typeface="仿宋_GB2312" pitchFamily="49" charset="-122"/>
              </a:endParaRPr>
            </a:p>
          </p:txBody>
        </p:sp>
        <p:sp>
          <p:nvSpPr>
            <p:cNvPr id="96307" name="AutoShape 75"/>
            <p:cNvSpPr>
              <a:spLocks noChangeArrowheads="1"/>
            </p:cNvSpPr>
            <p:nvPr/>
          </p:nvSpPr>
          <p:spPr bwMode="auto">
            <a:xfrm>
              <a:off x="1474" y="2795"/>
              <a:ext cx="454" cy="91"/>
            </a:xfrm>
            <a:prstGeom prst="leftArrow">
              <a:avLst>
                <a:gd name="adj1" fmla="val 50000"/>
                <a:gd name="adj2" fmla="val 124725"/>
              </a:avLst>
            </a:prstGeom>
            <a:solidFill>
              <a:srgbClr val="00CCFF"/>
            </a:solidFill>
            <a:ln w="952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6308" name="Text Box 76"/>
            <p:cNvSpPr txBox="1">
              <a:spLocks noChangeArrowheads="1"/>
            </p:cNvSpPr>
            <p:nvPr/>
          </p:nvSpPr>
          <p:spPr bwMode="auto">
            <a:xfrm>
              <a:off x="1292" y="2460"/>
              <a:ext cx="8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dirty="0">
                  <a:solidFill>
                    <a:srgbClr val="FFFFFF"/>
                  </a:solidFill>
                  <a:ea typeface="宋体" panose="02010600030101010101" pitchFamily="2" charset="-122"/>
                </a:rPr>
                <a:t>R</a:t>
              </a:r>
              <a:r>
                <a:rPr kumimoji="1" lang="en-US" altLang="zh-CN" sz="2800" b="0" baseline="-25000" dirty="0">
                  <a:solidFill>
                    <a:srgbClr val="FFFFFF"/>
                  </a:solidFill>
                  <a:ea typeface="宋体" panose="02010600030101010101" pitchFamily="2" charset="-122"/>
                </a:rPr>
                <a:t>eq</a:t>
              </a:r>
              <a:r>
                <a:rPr kumimoji="1" lang="en-US" altLang="zh-CN" sz="2800" b="0" i="1" dirty="0">
                  <a:solidFill>
                    <a:srgbClr val="FFFFFF"/>
                  </a:solidFill>
                  <a:ea typeface="宋体" panose="02010600030101010101" pitchFamily="2" charset="-122"/>
                </a:rPr>
                <a:t>=</a:t>
              </a:r>
              <a:r>
                <a:rPr kumimoji="1" lang="en-US" altLang="zh-CN" sz="2800" b="0" dirty="0">
                  <a:solidFill>
                    <a:srgbClr val="FFFFFF"/>
                  </a:solidFill>
                  <a:ea typeface="宋体" panose="02010600030101010101" pitchFamily="2" charset="-122"/>
                </a:rPr>
                <a:t>0</a:t>
              </a:r>
              <a:endParaRPr kumimoji="1" lang="en-US" altLang="zh-CN" sz="2800" b="0" dirty="0">
                <a:solidFill>
                  <a:srgbClr val="FFFFFF"/>
                </a:solidFill>
                <a:ea typeface="宋体" panose="02010600030101010101" pitchFamily="2" charset="-122"/>
              </a:endParaRPr>
            </a:p>
          </p:txBody>
        </p:sp>
      </p:grpSp>
      <p:grpSp>
        <p:nvGrpSpPr>
          <p:cNvPr id="6" name="Group 80"/>
          <p:cNvGrpSpPr/>
          <p:nvPr/>
        </p:nvGrpSpPr>
        <p:grpSpPr bwMode="auto">
          <a:xfrm>
            <a:off x="3105045" y="3415887"/>
            <a:ext cx="1366837" cy="1657350"/>
            <a:chOff x="3198" y="2795"/>
            <a:chExt cx="861" cy="1044"/>
          </a:xfrm>
        </p:grpSpPr>
        <p:sp>
          <p:nvSpPr>
            <p:cNvPr id="96291" name="Oval 81"/>
            <p:cNvSpPr>
              <a:spLocks noChangeArrowheads="1"/>
            </p:cNvSpPr>
            <p:nvPr/>
          </p:nvSpPr>
          <p:spPr bwMode="auto">
            <a:xfrm>
              <a:off x="3198" y="311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6292" name="Text Box 82"/>
            <p:cNvSpPr txBox="1">
              <a:spLocks noChangeArrowheads="1"/>
            </p:cNvSpPr>
            <p:nvPr/>
          </p:nvSpPr>
          <p:spPr bwMode="auto">
            <a:xfrm>
              <a:off x="3379" y="2840"/>
              <a:ext cx="2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latin typeface="Arial" panose="020B0604020202020204" pitchFamily="34" charset="0"/>
                  <a:ea typeface="仿宋_GB2312" pitchFamily="49" charset="-122"/>
                </a:rPr>
                <a:t>＋</a:t>
              </a:r>
              <a:endParaRPr lang="zh-CN" altLang="en-US" sz="2800" b="0">
                <a:solidFill>
                  <a:srgbClr val="FFFFFF"/>
                </a:solidFill>
                <a:latin typeface="Arial" panose="020B0604020202020204" pitchFamily="34" charset="0"/>
                <a:ea typeface="仿宋_GB2312" pitchFamily="49" charset="-122"/>
              </a:endParaRPr>
            </a:p>
          </p:txBody>
        </p:sp>
        <p:sp>
          <p:nvSpPr>
            <p:cNvPr id="96293" name="Text Box 83"/>
            <p:cNvSpPr txBox="1">
              <a:spLocks noChangeArrowheads="1"/>
            </p:cNvSpPr>
            <p:nvPr/>
          </p:nvSpPr>
          <p:spPr bwMode="auto">
            <a:xfrm>
              <a:off x="3379" y="3430"/>
              <a:ext cx="3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latin typeface="Arial" panose="020B0604020202020204" pitchFamily="34" charset="0"/>
                  <a:ea typeface="仿宋_GB2312" pitchFamily="49" charset="-122"/>
                </a:rPr>
                <a:t>－</a:t>
              </a:r>
              <a:endParaRPr lang="zh-CN" altLang="en-US" sz="2800" b="0">
                <a:solidFill>
                  <a:srgbClr val="FFFFFF"/>
                </a:solidFill>
                <a:latin typeface="Arial" panose="020B0604020202020204" pitchFamily="34" charset="0"/>
                <a:ea typeface="仿宋_GB2312" pitchFamily="49" charset="-122"/>
              </a:endParaRPr>
            </a:p>
          </p:txBody>
        </p:sp>
        <p:sp>
          <p:nvSpPr>
            <p:cNvPr id="96294" name="Text Box 84"/>
            <p:cNvSpPr txBox="1">
              <a:spLocks noChangeArrowheads="1"/>
            </p:cNvSpPr>
            <p:nvPr/>
          </p:nvSpPr>
          <p:spPr bwMode="auto">
            <a:xfrm>
              <a:off x="3560" y="3113"/>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rgbClr val="FFFFFF"/>
                  </a:solidFill>
                  <a:ea typeface="仿宋_GB2312" pitchFamily="49" charset="-122"/>
                </a:rPr>
                <a:t>U</a:t>
              </a:r>
              <a:r>
                <a:rPr lang="en-US" altLang="zh-CN" sz="2800" b="0" baseline="-25000">
                  <a:solidFill>
                    <a:srgbClr val="FFFFFF"/>
                  </a:solidFill>
                  <a:ea typeface="仿宋_GB2312" pitchFamily="49" charset="-122"/>
                </a:rPr>
                <a:t>oc</a:t>
              </a:r>
              <a:endParaRPr lang="en-US" altLang="zh-CN" sz="2800" b="0">
                <a:solidFill>
                  <a:srgbClr val="FFFFFF"/>
                </a:solidFill>
                <a:ea typeface="仿宋_GB2312" pitchFamily="49" charset="-122"/>
              </a:endParaRPr>
            </a:p>
          </p:txBody>
        </p:sp>
        <p:sp>
          <p:nvSpPr>
            <p:cNvPr id="96295" name="Line 85"/>
            <p:cNvSpPr>
              <a:spLocks noChangeShapeType="1"/>
            </p:cNvSpPr>
            <p:nvPr/>
          </p:nvSpPr>
          <p:spPr bwMode="auto">
            <a:xfrm>
              <a:off x="3379" y="2840"/>
              <a:ext cx="49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296" name="Line 86"/>
            <p:cNvSpPr>
              <a:spLocks noChangeShapeType="1"/>
            </p:cNvSpPr>
            <p:nvPr/>
          </p:nvSpPr>
          <p:spPr bwMode="auto">
            <a:xfrm>
              <a:off x="3379" y="2840"/>
              <a:ext cx="0" cy="95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297" name="Line 87"/>
            <p:cNvSpPr>
              <a:spLocks noChangeShapeType="1"/>
            </p:cNvSpPr>
            <p:nvPr/>
          </p:nvSpPr>
          <p:spPr bwMode="auto">
            <a:xfrm>
              <a:off x="3379" y="3793"/>
              <a:ext cx="49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298" name="Oval 88"/>
            <p:cNvSpPr>
              <a:spLocks noChangeArrowheads="1"/>
            </p:cNvSpPr>
            <p:nvPr/>
          </p:nvSpPr>
          <p:spPr bwMode="auto">
            <a:xfrm>
              <a:off x="3878" y="374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6299" name="Oval 89"/>
            <p:cNvSpPr>
              <a:spLocks noChangeArrowheads="1"/>
            </p:cNvSpPr>
            <p:nvPr/>
          </p:nvSpPr>
          <p:spPr bwMode="auto">
            <a:xfrm>
              <a:off x="3878" y="2795"/>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grpSp>
        <p:nvGrpSpPr>
          <p:cNvPr id="7" name="Group 91"/>
          <p:cNvGrpSpPr/>
          <p:nvPr/>
        </p:nvGrpSpPr>
        <p:grpSpPr bwMode="auto">
          <a:xfrm>
            <a:off x="4832245" y="3342862"/>
            <a:ext cx="2312988" cy="1790700"/>
            <a:chOff x="703" y="2136"/>
            <a:chExt cx="1457" cy="1128"/>
          </a:xfrm>
        </p:grpSpPr>
        <p:sp>
          <p:nvSpPr>
            <p:cNvPr id="96282" name="Freeform 92"/>
            <p:cNvSpPr/>
            <p:nvPr/>
          </p:nvSpPr>
          <p:spPr bwMode="auto">
            <a:xfrm>
              <a:off x="1201" y="2338"/>
              <a:ext cx="543" cy="1"/>
            </a:xfrm>
            <a:custGeom>
              <a:avLst/>
              <a:gdLst>
                <a:gd name="T0" fmla="*/ 0 w 528"/>
                <a:gd name="T1" fmla="*/ 1 h 1"/>
                <a:gd name="T2" fmla="*/ 698 w 528"/>
                <a:gd name="T3" fmla="*/ 0 h 1"/>
                <a:gd name="T4" fmla="*/ 0 60000 65536"/>
                <a:gd name="T5" fmla="*/ 0 60000 65536"/>
                <a:gd name="T6" fmla="*/ 0 w 528"/>
                <a:gd name="T7" fmla="*/ 0 h 1"/>
                <a:gd name="T8" fmla="*/ 528 w 528"/>
                <a:gd name="T9" fmla="*/ 1 h 1"/>
              </a:gdLst>
              <a:ahLst/>
              <a:cxnLst>
                <a:cxn ang="T4">
                  <a:pos x="T0" y="T1"/>
                </a:cxn>
                <a:cxn ang="T5">
                  <a:pos x="T2" y="T3"/>
                </a:cxn>
              </a:cxnLst>
              <a:rect l="T6" t="T7" r="T8" b="T9"/>
              <a:pathLst>
                <a:path w="528" h="1">
                  <a:moveTo>
                    <a:pt x="0" y="1"/>
                  </a:moveTo>
                  <a:lnTo>
                    <a:pt x="528"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6283" name="Freeform 93"/>
            <p:cNvSpPr/>
            <p:nvPr/>
          </p:nvSpPr>
          <p:spPr bwMode="auto">
            <a:xfrm>
              <a:off x="1205" y="3113"/>
              <a:ext cx="530" cy="1"/>
            </a:xfrm>
            <a:custGeom>
              <a:avLst/>
              <a:gdLst>
                <a:gd name="T0" fmla="*/ 0 w 516"/>
                <a:gd name="T1" fmla="*/ 0 h 1"/>
                <a:gd name="T2" fmla="*/ 674 w 516"/>
                <a:gd name="T3" fmla="*/ 0 h 1"/>
                <a:gd name="T4" fmla="*/ 0 60000 65536"/>
                <a:gd name="T5" fmla="*/ 0 60000 65536"/>
                <a:gd name="T6" fmla="*/ 0 w 516"/>
                <a:gd name="T7" fmla="*/ 0 h 1"/>
                <a:gd name="T8" fmla="*/ 516 w 516"/>
                <a:gd name="T9" fmla="*/ 1 h 1"/>
              </a:gdLst>
              <a:ahLst/>
              <a:cxnLst>
                <a:cxn ang="T4">
                  <a:pos x="T0" y="T1"/>
                </a:cxn>
                <a:cxn ang="T5">
                  <a:pos x="T2" y="T3"/>
                </a:cxn>
              </a:cxnLst>
              <a:rect l="T6" t="T7" r="T8" b="T9"/>
              <a:pathLst>
                <a:path w="516" h="1">
                  <a:moveTo>
                    <a:pt x="0" y="0"/>
                  </a:moveTo>
                  <a:lnTo>
                    <a:pt x="516"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6284" name="Oval 94"/>
            <p:cNvSpPr>
              <a:spLocks noChangeArrowheads="1"/>
            </p:cNvSpPr>
            <p:nvPr/>
          </p:nvSpPr>
          <p:spPr bwMode="auto">
            <a:xfrm>
              <a:off x="1742" y="2299"/>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6285" name="Oval 95"/>
            <p:cNvSpPr>
              <a:spLocks noChangeArrowheads="1"/>
            </p:cNvSpPr>
            <p:nvPr/>
          </p:nvSpPr>
          <p:spPr bwMode="auto">
            <a:xfrm>
              <a:off x="1742" y="3077"/>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6286" name="Text Box 96"/>
            <p:cNvSpPr txBox="1">
              <a:spLocks noChangeArrowheads="1"/>
            </p:cNvSpPr>
            <p:nvPr/>
          </p:nvSpPr>
          <p:spPr bwMode="auto">
            <a:xfrm>
              <a:off x="1836" y="21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96287" name="Text Box 97"/>
            <p:cNvSpPr txBox="1">
              <a:spLocks noChangeArrowheads="1"/>
            </p:cNvSpPr>
            <p:nvPr/>
          </p:nvSpPr>
          <p:spPr bwMode="auto">
            <a:xfrm>
              <a:off x="1835" y="293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104546" name="Rectangle 98"/>
            <p:cNvSpPr>
              <a:spLocks noChangeArrowheads="1"/>
            </p:cNvSpPr>
            <p:nvPr/>
          </p:nvSpPr>
          <p:spPr bwMode="auto">
            <a:xfrm>
              <a:off x="703" y="2214"/>
              <a:ext cx="498" cy="1030"/>
            </a:xfrm>
            <a:prstGeom prst="rect">
              <a:avLst/>
            </a:prstGeom>
            <a:gradFill rotWithShape="1">
              <a:gsLst>
                <a:gs pos="0">
                  <a:schemeClr val="hlink"/>
                </a:gs>
                <a:gs pos="100000">
                  <a:schemeClr val="hlink">
                    <a:gamma/>
                    <a:shade val="46275"/>
                    <a:invGamma/>
                  </a:schemeClr>
                </a:gs>
              </a:gsLst>
              <a:path path="shape">
                <a:fillToRect l="50000" t="50000" r="50000" b="50000"/>
              </a:path>
            </a:gradFill>
            <a:ln w="28575">
              <a:noFill/>
              <a:miter lim="800000"/>
            </a:ln>
            <a:effectLst/>
          </p:spPr>
          <p:txBody>
            <a:bodyPr wrap="none" anchor="ctr"/>
            <a:lstStyle>
              <a:lvl1pPr eaLnBrk="0" hangingPunct="0">
                <a:defRPr sz="2400" b="1">
                  <a:solidFill>
                    <a:srgbClr val="FFFF00"/>
                  </a:solidFill>
                  <a:latin typeface="Times New Roman" panose="02020603050405020304" pitchFamily="18" charset="0"/>
                  <a:ea typeface="楷体_GB2312" pitchFamily="49" charset="-122"/>
                </a:defRPr>
              </a:lvl1pPr>
              <a:lvl2pPr marL="742950" indent="-285750" eaLnBrk="0" hangingPunct="0">
                <a:defRPr sz="2400" b="1">
                  <a:solidFill>
                    <a:srgbClr val="FFFF00"/>
                  </a:solidFill>
                  <a:latin typeface="Times New Roman" panose="02020603050405020304" pitchFamily="18" charset="0"/>
                  <a:ea typeface="楷体_GB2312" pitchFamily="49" charset="-122"/>
                </a:defRPr>
              </a:lvl2pPr>
              <a:lvl3pPr marL="1143000" indent="-228600" eaLnBrk="0" hangingPunct="0">
                <a:defRPr sz="2400" b="1">
                  <a:solidFill>
                    <a:srgbClr val="FFFF00"/>
                  </a:solidFill>
                  <a:latin typeface="Times New Roman" panose="02020603050405020304" pitchFamily="18" charset="0"/>
                  <a:ea typeface="楷体_GB2312" pitchFamily="49" charset="-122"/>
                </a:defRPr>
              </a:lvl3pPr>
              <a:lvl4pPr marL="1600200" indent="-228600" eaLnBrk="0" hangingPunct="0">
                <a:defRPr sz="2400" b="1">
                  <a:solidFill>
                    <a:srgbClr val="FFFF00"/>
                  </a:solidFill>
                  <a:latin typeface="Times New Roman" panose="02020603050405020304" pitchFamily="18" charset="0"/>
                  <a:ea typeface="楷体_GB2312" pitchFamily="49" charset="-122"/>
                </a:defRPr>
              </a:lvl4pPr>
              <a:lvl5pPr marL="2057400" indent="-228600" eaLnBrk="0" hangingPunct="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defRPr/>
              </a:pPr>
              <a:r>
                <a:rPr lang="en-US" altLang="zh-CN" sz="4400" b="0">
                  <a:solidFill>
                    <a:srgbClr val="FFFFFF"/>
                  </a:solidFill>
                  <a:ea typeface="仿宋_GB2312" pitchFamily="49" charset="-122"/>
                </a:rPr>
                <a:t>A</a:t>
              </a:r>
              <a:endParaRPr lang="en-US" altLang="zh-CN" sz="4400" b="0">
                <a:solidFill>
                  <a:srgbClr val="FFFFFF"/>
                </a:solidFill>
                <a:ea typeface="仿宋_GB2312" pitchFamily="49" charset="-122"/>
              </a:endParaRPr>
            </a:p>
          </p:txBody>
        </p:sp>
        <p:sp>
          <p:nvSpPr>
            <p:cNvPr id="96289" name="AutoShape 99"/>
            <p:cNvSpPr>
              <a:spLocks noChangeArrowheads="1"/>
            </p:cNvSpPr>
            <p:nvPr/>
          </p:nvSpPr>
          <p:spPr bwMode="auto">
            <a:xfrm>
              <a:off x="1474" y="2795"/>
              <a:ext cx="454" cy="91"/>
            </a:xfrm>
            <a:prstGeom prst="leftArrow">
              <a:avLst>
                <a:gd name="adj1" fmla="val 50000"/>
                <a:gd name="adj2" fmla="val 124725"/>
              </a:avLst>
            </a:prstGeom>
            <a:solidFill>
              <a:srgbClr val="00CCFF"/>
            </a:solidFill>
            <a:ln w="952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6290" name="Text Box 100"/>
            <p:cNvSpPr txBox="1">
              <a:spLocks noChangeArrowheads="1"/>
            </p:cNvSpPr>
            <p:nvPr/>
          </p:nvSpPr>
          <p:spPr bwMode="auto">
            <a:xfrm>
              <a:off x="1299" y="2454"/>
              <a:ext cx="8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dirty="0">
                  <a:solidFill>
                    <a:srgbClr val="FFFFFF"/>
                  </a:solidFill>
                  <a:ea typeface="宋体" panose="02010600030101010101" pitchFamily="2" charset="-122"/>
                </a:rPr>
                <a:t>R</a:t>
              </a:r>
              <a:r>
                <a:rPr kumimoji="1" lang="en-US" altLang="zh-CN" sz="2800" b="0" baseline="-25000" dirty="0">
                  <a:solidFill>
                    <a:srgbClr val="FFFFFF"/>
                  </a:solidFill>
                  <a:ea typeface="宋体" panose="02010600030101010101" pitchFamily="2" charset="-122"/>
                </a:rPr>
                <a:t>eq</a:t>
              </a:r>
              <a:r>
                <a:rPr kumimoji="1" lang="en-US" altLang="zh-CN" sz="2800" b="0" i="1" dirty="0">
                  <a:solidFill>
                    <a:srgbClr val="FFFFFF"/>
                  </a:solidFill>
                  <a:ea typeface="宋体" panose="02010600030101010101" pitchFamily="2" charset="-122"/>
                </a:rPr>
                <a:t>=</a:t>
              </a:r>
              <a:r>
                <a:rPr kumimoji="1" lang="en-US" altLang="zh-CN" sz="2800" b="0" dirty="0">
                  <a:solidFill>
                    <a:srgbClr val="FFFFFF"/>
                  </a:solidFill>
                  <a:ea typeface="宋体" panose="02010600030101010101" pitchFamily="2" charset="-122"/>
                  <a:sym typeface="Symbol" panose="05050102010706020507" pitchFamily="18" charset="2"/>
                </a:rPr>
                <a:t></a:t>
              </a:r>
              <a:endParaRPr kumimoji="1" lang="en-US" altLang="zh-CN" sz="2800" b="0" dirty="0">
                <a:solidFill>
                  <a:srgbClr val="FFFFFF"/>
                </a:solidFill>
                <a:ea typeface="宋体" panose="02010600030101010101" pitchFamily="2" charset="-122"/>
                <a:sym typeface="Symbol" panose="05050102010706020507" pitchFamily="18" charset="2"/>
              </a:endParaRPr>
            </a:p>
          </p:txBody>
        </p:sp>
      </p:grpSp>
      <p:grpSp>
        <p:nvGrpSpPr>
          <p:cNvPr id="8" name="Group 115"/>
          <p:cNvGrpSpPr/>
          <p:nvPr/>
        </p:nvGrpSpPr>
        <p:grpSpPr bwMode="auto">
          <a:xfrm>
            <a:off x="7137295" y="3415887"/>
            <a:ext cx="1223962" cy="1657350"/>
            <a:chOff x="4513" y="2251"/>
            <a:chExt cx="771" cy="1044"/>
          </a:xfrm>
        </p:grpSpPr>
        <p:sp>
          <p:nvSpPr>
            <p:cNvPr id="96272" name="Text Box 103"/>
            <p:cNvSpPr txBox="1">
              <a:spLocks noChangeArrowheads="1"/>
            </p:cNvSpPr>
            <p:nvPr/>
          </p:nvSpPr>
          <p:spPr bwMode="auto">
            <a:xfrm>
              <a:off x="4739" y="2332"/>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err="1">
                  <a:solidFill>
                    <a:srgbClr val="FFFFFF"/>
                  </a:solidFill>
                  <a:ea typeface="仿宋_GB2312" pitchFamily="49" charset="-122"/>
                </a:rPr>
                <a:t>I</a:t>
              </a:r>
              <a:r>
                <a:rPr lang="en-US" altLang="zh-CN" sz="2800" b="0" baseline="-25000" dirty="0" err="1">
                  <a:solidFill>
                    <a:srgbClr val="FFFFFF"/>
                  </a:solidFill>
                  <a:ea typeface="仿宋_GB2312" pitchFamily="49" charset="-122"/>
                </a:rPr>
                <a:t>sc</a:t>
              </a:r>
              <a:endParaRPr lang="en-US" altLang="zh-CN" sz="2800" b="0" dirty="0">
                <a:solidFill>
                  <a:srgbClr val="FFFFFF"/>
                </a:solidFill>
                <a:ea typeface="仿宋_GB2312" pitchFamily="49" charset="-122"/>
              </a:endParaRPr>
            </a:p>
          </p:txBody>
        </p:sp>
        <p:sp>
          <p:nvSpPr>
            <p:cNvPr id="96273" name="Line 104"/>
            <p:cNvSpPr>
              <a:spLocks noChangeShapeType="1"/>
            </p:cNvSpPr>
            <p:nvPr/>
          </p:nvSpPr>
          <p:spPr bwMode="auto">
            <a:xfrm>
              <a:off x="4694" y="2296"/>
              <a:ext cx="49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274" name="Line 105"/>
            <p:cNvSpPr>
              <a:spLocks noChangeShapeType="1"/>
            </p:cNvSpPr>
            <p:nvPr/>
          </p:nvSpPr>
          <p:spPr bwMode="auto">
            <a:xfrm>
              <a:off x="4694" y="2296"/>
              <a:ext cx="0" cy="95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275" name="Line 106"/>
            <p:cNvSpPr>
              <a:spLocks noChangeShapeType="1"/>
            </p:cNvSpPr>
            <p:nvPr/>
          </p:nvSpPr>
          <p:spPr bwMode="auto">
            <a:xfrm>
              <a:off x="4694" y="3249"/>
              <a:ext cx="49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276" name="Oval 107"/>
            <p:cNvSpPr>
              <a:spLocks noChangeArrowheads="1"/>
            </p:cNvSpPr>
            <p:nvPr/>
          </p:nvSpPr>
          <p:spPr bwMode="auto">
            <a:xfrm>
              <a:off x="5193" y="3204"/>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6277" name="Oval 108"/>
            <p:cNvSpPr>
              <a:spLocks noChangeArrowheads="1"/>
            </p:cNvSpPr>
            <p:nvPr/>
          </p:nvSpPr>
          <p:spPr bwMode="auto">
            <a:xfrm>
              <a:off x="5193" y="2251"/>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6278" name="Line 102"/>
            <p:cNvSpPr>
              <a:spLocks noChangeShapeType="1"/>
            </p:cNvSpPr>
            <p:nvPr/>
          </p:nvSpPr>
          <p:spPr bwMode="auto">
            <a:xfrm flipH="1" flipV="1">
              <a:off x="4694" y="2341"/>
              <a:ext cx="0" cy="31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6279" name="Group 109"/>
            <p:cNvGrpSpPr/>
            <p:nvPr/>
          </p:nvGrpSpPr>
          <p:grpSpPr bwMode="auto">
            <a:xfrm>
              <a:off x="4513" y="2659"/>
              <a:ext cx="363" cy="363"/>
              <a:chOff x="4785" y="709"/>
              <a:chExt cx="363" cy="363"/>
            </a:xfrm>
          </p:grpSpPr>
          <p:sp>
            <p:nvSpPr>
              <p:cNvPr id="96280" name="Oval 110"/>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6281" name="Line 111"/>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mc:AlternateContent xmlns:mc="http://schemas.openxmlformats.org/markup-compatibility/2006" xmlns:p14="http://schemas.microsoft.com/office/powerpoint/2010/main">
        <mc:Choice Requires="p14">
          <p:contentPart r:id="rId2" p14:bwMode="auto">
            <p14:nvContentPartPr>
              <p14:cNvPr id="49154" name="Ink 121"/>
              <p14:cNvContentPartPr/>
              <p14:nvPr/>
            </p14:nvContentPartPr>
            <p14:xfrm>
              <a:off x="9120188" y="0"/>
              <a:ext cx="23812" cy="1588"/>
            </p14:xfrm>
          </p:contentPart>
        </mc:Choice>
        <mc:Fallback xmlns="">
          <p:pic>
            <p:nvPicPr>
              <p:cNvPr id="49154" name="Ink 121"/>
            </p:nvPicPr>
            <p:blipFill>
              <a:blip r:embed="rId3"/>
            </p:blipFill>
            <p:spPr>
              <a:xfrm>
                <a:off x="9120188" y="0"/>
                <a:ext cx="23812" cy="1588"/>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9155" name="Ink 122"/>
              <p14:cNvContentPartPr/>
              <p14:nvPr/>
            </p14:nvContentPartPr>
            <p14:xfrm>
              <a:off x="8161338" y="0"/>
              <a:ext cx="1587" cy="1588"/>
            </p14:xfrm>
          </p:contentPart>
        </mc:Choice>
        <mc:Fallback xmlns="">
          <p:pic>
            <p:nvPicPr>
              <p:cNvPr id="49155" name="Ink 122"/>
            </p:nvPicPr>
            <p:blipFill>
              <a:blip r:embed="rId5"/>
            </p:blipFill>
            <p:spPr>
              <a:xfrm>
                <a:off x="8161338" y="0"/>
                <a:ext cx="1587" cy="1588"/>
              </a:xfrm>
              <a:prstGeom prst="rect"/>
            </p:spPr>
          </p:pic>
        </mc:Fallback>
      </mc:AlternateContent>
      <p:sp>
        <p:nvSpPr>
          <p:cNvPr id="50"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2" name="图片 1"/>
          <p:cNvPicPr>
            <a:picLocks noChangeAspect="1"/>
          </p:cNvPicPr>
          <p:nvPr/>
        </p:nvPicPr>
        <p:blipFill>
          <a:blip r:embed="rId6"/>
          <a:stretch>
            <a:fillRect/>
          </a:stretch>
        </p:blipFill>
        <p:spPr>
          <a:xfrm>
            <a:off x="1138812" y="5365866"/>
            <a:ext cx="2928522" cy="1259608"/>
          </a:xfrm>
          <a:prstGeom prst="rect">
            <a:avLst/>
          </a:prstGeom>
        </p:spPr>
      </p:pic>
      <p:pic>
        <p:nvPicPr>
          <p:cNvPr id="3" name="图片 2"/>
          <p:cNvPicPr>
            <a:picLocks noChangeAspect="1"/>
          </p:cNvPicPr>
          <p:nvPr/>
        </p:nvPicPr>
        <p:blipFill>
          <a:blip r:embed="rId7"/>
          <a:stretch>
            <a:fillRect/>
          </a:stretch>
        </p:blipFill>
        <p:spPr>
          <a:xfrm>
            <a:off x="5446168" y="5578669"/>
            <a:ext cx="2834391" cy="930121"/>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726017" y="1237247"/>
            <a:ext cx="7910513" cy="11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zh-CN" altLang="en-US" sz="2000" dirty="0">
                <a:latin typeface="楷体_GB2312" pitchFamily="49" charset="-122"/>
              </a:rPr>
              <a:t>一个含源线性一端口电路，当所接负载不同时，一端口电路传输给负载的功率就不同。讨论</a:t>
            </a:r>
            <a:r>
              <a:rPr kumimoji="1" lang="zh-CN" altLang="en-US" sz="2000" dirty="0">
                <a:solidFill>
                  <a:schemeClr val="tx1"/>
                </a:solidFill>
                <a:latin typeface="楷体_GB2312" pitchFamily="49" charset="-122"/>
              </a:rPr>
              <a:t>负载为何值时能从该</a:t>
            </a:r>
            <a:r>
              <a:rPr kumimoji="1" lang="zh-CN" altLang="en-US" sz="2000" dirty="0">
                <a:solidFill>
                  <a:schemeClr val="tx1"/>
                </a:solidFill>
                <a:latin typeface="Arial" panose="020B0604020202020204" pitchFamily="34" charset="0"/>
              </a:rPr>
              <a:t>一端口</a:t>
            </a:r>
            <a:r>
              <a:rPr kumimoji="1" lang="zh-CN" altLang="en-US" sz="2000" dirty="0">
                <a:solidFill>
                  <a:schemeClr val="tx1"/>
                </a:solidFill>
                <a:latin typeface="楷体_GB2312" pitchFamily="49" charset="-122"/>
              </a:rPr>
              <a:t>电路获取最大功率</a:t>
            </a:r>
            <a:r>
              <a:rPr kumimoji="1" lang="zh-CN" altLang="en-US" sz="2000" dirty="0">
                <a:latin typeface="楷体_GB2312" pitchFamily="49" charset="-122"/>
              </a:rPr>
              <a:t>，以及最大功率是多少的问题是有工程意义的。</a:t>
            </a:r>
            <a:endParaRPr kumimoji="1" lang="zh-CN" altLang="en-US" sz="2000" dirty="0">
              <a:latin typeface="楷体_GB2312" pitchFamily="49" charset="-122"/>
            </a:endParaRPr>
          </a:p>
        </p:txBody>
      </p:sp>
      <p:grpSp>
        <p:nvGrpSpPr>
          <p:cNvPr id="4" name="Group 85"/>
          <p:cNvGrpSpPr/>
          <p:nvPr/>
        </p:nvGrpSpPr>
        <p:grpSpPr bwMode="auto">
          <a:xfrm>
            <a:off x="772584" y="3208866"/>
            <a:ext cx="3168650" cy="1635125"/>
            <a:chOff x="476" y="2296"/>
            <a:chExt cx="1996" cy="1030"/>
          </a:xfrm>
        </p:grpSpPr>
        <p:sp>
          <p:nvSpPr>
            <p:cNvPr id="97306" name="Freeform 74"/>
            <p:cNvSpPr/>
            <p:nvPr/>
          </p:nvSpPr>
          <p:spPr bwMode="auto">
            <a:xfrm flipV="1">
              <a:off x="1020" y="2399"/>
              <a:ext cx="904" cy="44"/>
            </a:xfrm>
            <a:custGeom>
              <a:avLst/>
              <a:gdLst>
                <a:gd name="T0" fmla="*/ 0 w 516"/>
                <a:gd name="T1" fmla="*/ 0 h 1"/>
                <a:gd name="T2" fmla="*/ 140583 w 516"/>
                <a:gd name="T3" fmla="*/ 0 h 1"/>
                <a:gd name="T4" fmla="*/ 0 60000 65536"/>
                <a:gd name="T5" fmla="*/ 0 60000 65536"/>
                <a:gd name="T6" fmla="*/ 0 w 516"/>
                <a:gd name="T7" fmla="*/ 0 h 1"/>
                <a:gd name="T8" fmla="*/ 516 w 516"/>
                <a:gd name="T9" fmla="*/ 1 h 1"/>
              </a:gdLst>
              <a:ahLst/>
              <a:cxnLst>
                <a:cxn ang="T4">
                  <a:pos x="T0" y="T1"/>
                </a:cxn>
                <a:cxn ang="T5">
                  <a:pos x="T2" y="T3"/>
                </a:cxn>
              </a:cxnLst>
              <a:rect l="T6" t="T7" r="T8" b="T9"/>
              <a:pathLst>
                <a:path w="516" h="1">
                  <a:moveTo>
                    <a:pt x="0" y="0"/>
                  </a:moveTo>
                  <a:lnTo>
                    <a:pt x="516"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7307" name="Line 75"/>
            <p:cNvSpPr>
              <a:spLocks noChangeShapeType="1"/>
            </p:cNvSpPr>
            <p:nvPr/>
          </p:nvSpPr>
          <p:spPr bwMode="auto">
            <a:xfrm>
              <a:off x="1201" y="2354"/>
              <a:ext cx="408"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8" name="Text Box 76"/>
            <p:cNvSpPr txBox="1">
              <a:spLocks noChangeArrowheads="1"/>
            </p:cNvSpPr>
            <p:nvPr/>
          </p:nvSpPr>
          <p:spPr bwMode="auto">
            <a:xfrm>
              <a:off x="1247" y="239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97309" name="Text Box 77"/>
            <p:cNvSpPr txBox="1">
              <a:spLocks noChangeArrowheads="1"/>
            </p:cNvSpPr>
            <p:nvPr/>
          </p:nvSpPr>
          <p:spPr bwMode="auto">
            <a:xfrm>
              <a:off x="1610" y="2445"/>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7310" name="Text Box 78"/>
            <p:cNvSpPr txBox="1">
              <a:spLocks noChangeArrowheads="1"/>
            </p:cNvSpPr>
            <p:nvPr/>
          </p:nvSpPr>
          <p:spPr bwMode="auto">
            <a:xfrm>
              <a:off x="1610" y="2853"/>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7311" name="Text Box 79"/>
            <p:cNvSpPr txBox="1">
              <a:spLocks noChangeArrowheads="1"/>
            </p:cNvSpPr>
            <p:nvPr/>
          </p:nvSpPr>
          <p:spPr bwMode="auto">
            <a:xfrm>
              <a:off x="1610" y="262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u</a:t>
              </a:r>
              <a:endParaRPr kumimoji="1" lang="en-US" altLang="zh-CN" sz="2800" b="0">
                <a:solidFill>
                  <a:srgbClr val="FFFFFF"/>
                </a:solidFill>
                <a:ea typeface="宋体" panose="02010600030101010101" pitchFamily="2" charset="-122"/>
              </a:endParaRPr>
            </a:p>
          </p:txBody>
        </p:sp>
        <p:sp>
          <p:nvSpPr>
            <p:cNvPr id="97312" name="Freeform 81"/>
            <p:cNvSpPr/>
            <p:nvPr/>
          </p:nvSpPr>
          <p:spPr bwMode="auto">
            <a:xfrm flipV="1">
              <a:off x="975" y="3125"/>
              <a:ext cx="952" cy="45"/>
            </a:xfrm>
            <a:custGeom>
              <a:avLst/>
              <a:gdLst>
                <a:gd name="T0" fmla="*/ 0 w 516"/>
                <a:gd name="T1" fmla="*/ 0 h 1"/>
                <a:gd name="T2" fmla="*/ 235760 w 516"/>
                <a:gd name="T3" fmla="*/ 0 h 1"/>
                <a:gd name="T4" fmla="*/ 0 60000 65536"/>
                <a:gd name="T5" fmla="*/ 0 60000 65536"/>
                <a:gd name="T6" fmla="*/ 0 w 516"/>
                <a:gd name="T7" fmla="*/ 0 h 1"/>
                <a:gd name="T8" fmla="*/ 516 w 516"/>
                <a:gd name="T9" fmla="*/ 1 h 1"/>
              </a:gdLst>
              <a:ahLst/>
              <a:cxnLst>
                <a:cxn ang="T4">
                  <a:pos x="T0" y="T1"/>
                </a:cxn>
                <a:cxn ang="T5">
                  <a:pos x="T2" y="T3"/>
                </a:cxn>
              </a:cxnLst>
              <a:rect l="T6" t="T7" r="T8" b="T9"/>
              <a:pathLst>
                <a:path w="516" h="1">
                  <a:moveTo>
                    <a:pt x="0" y="0"/>
                  </a:moveTo>
                  <a:lnTo>
                    <a:pt x="516"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7313" name="Oval 82"/>
            <p:cNvSpPr>
              <a:spLocks noChangeArrowheads="1"/>
            </p:cNvSpPr>
            <p:nvPr/>
          </p:nvSpPr>
          <p:spPr bwMode="auto">
            <a:xfrm>
              <a:off x="1473" y="2414"/>
              <a:ext cx="69" cy="76"/>
            </a:xfrm>
            <a:prstGeom prst="ellipse">
              <a:avLst/>
            </a:prstGeom>
            <a:solidFill>
              <a:srgbClr val="000066"/>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7314" name="Oval 83"/>
            <p:cNvSpPr>
              <a:spLocks noChangeArrowheads="1"/>
            </p:cNvSpPr>
            <p:nvPr/>
          </p:nvSpPr>
          <p:spPr bwMode="auto">
            <a:xfrm>
              <a:off x="1473" y="3125"/>
              <a:ext cx="69" cy="76"/>
            </a:xfrm>
            <a:prstGeom prst="ellipse">
              <a:avLst/>
            </a:prstGeom>
            <a:solidFill>
              <a:srgbClr val="000066"/>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30804" name="Rectangle 84"/>
            <p:cNvSpPr>
              <a:spLocks noChangeArrowheads="1"/>
            </p:cNvSpPr>
            <p:nvPr/>
          </p:nvSpPr>
          <p:spPr bwMode="auto">
            <a:xfrm>
              <a:off x="476" y="2296"/>
              <a:ext cx="634" cy="1030"/>
            </a:xfrm>
            <a:prstGeom prst="rect">
              <a:avLst/>
            </a:prstGeom>
            <a:gradFill rotWithShape="1">
              <a:gsLst>
                <a:gs pos="0">
                  <a:schemeClr val="hlink"/>
                </a:gs>
                <a:gs pos="100000">
                  <a:schemeClr val="hlink">
                    <a:gamma/>
                    <a:shade val="46275"/>
                    <a:invGamma/>
                  </a:schemeClr>
                </a:gs>
              </a:gsLst>
              <a:path path="shape">
                <a:fillToRect l="50000" t="50000" r="50000" b="50000"/>
              </a:path>
            </a:gradFill>
            <a:ln w="28575">
              <a:noFill/>
              <a:miter lim="800000"/>
            </a:ln>
            <a:effectLst/>
          </p:spPr>
          <p:txBody>
            <a:bodyPr wrap="none" anchor="ctr"/>
            <a:lstStyle>
              <a:lvl1pPr eaLnBrk="0" hangingPunct="0">
                <a:defRPr sz="2400" b="1">
                  <a:solidFill>
                    <a:srgbClr val="FFFF00"/>
                  </a:solidFill>
                  <a:latin typeface="Times New Roman" panose="02020603050405020304" pitchFamily="18" charset="0"/>
                  <a:ea typeface="楷体_GB2312" pitchFamily="49" charset="-122"/>
                </a:defRPr>
              </a:lvl1pPr>
              <a:lvl2pPr marL="742950" indent="-285750" eaLnBrk="0" hangingPunct="0">
                <a:defRPr sz="2400" b="1">
                  <a:solidFill>
                    <a:srgbClr val="FFFF00"/>
                  </a:solidFill>
                  <a:latin typeface="Times New Roman" panose="02020603050405020304" pitchFamily="18" charset="0"/>
                  <a:ea typeface="楷体_GB2312" pitchFamily="49" charset="-122"/>
                </a:defRPr>
              </a:lvl2pPr>
              <a:lvl3pPr marL="1143000" indent="-228600" eaLnBrk="0" hangingPunct="0">
                <a:defRPr sz="2400" b="1">
                  <a:solidFill>
                    <a:srgbClr val="FFFF00"/>
                  </a:solidFill>
                  <a:latin typeface="Times New Roman" panose="02020603050405020304" pitchFamily="18" charset="0"/>
                  <a:ea typeface="楷体_GB2312" pitchFamily="49" charset="-122"/>
                </a:defRPr>
              </a:lvl3pPr>
              <a:lvl4pPr marL="1600200" indent="-228600" eaLnBrk="0" hangingPunct="0">
                <a:defRPr sz="2400" b="1">
                  <a:solidFill>
                    <a:srgbClr val="FFFF00"/>
                  </a:solidFill>
                  <a:latin typeface="Times New Roman" panose="02020603050405020304" pitchFamily="18" charset="0"/>
                  <a:ea typeface="楷体_GB2312" pitchFamily="49" charset="-122"/>
                </a:defRPr>
              </a:lvl4pPr>
              <a:lvl5pPr marL="2057400" indent="-228600" eaLnBrk="0" hangingPunct="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defRPr/>
              </a:pPr>
              <a:r>
                <a:rPr lang="en-US" altLang="zh-CN" sz="4400" b="0">
                  <a:solidFill>
                    <a:srgbClr val="FFFFFF"/>
                  </a:solidFill>
                  <a:ea typeface="仿宋_GB2312" pitchFamily="49" charset="-122"/>
                </a:rPr>
                <a:t>A</a:t>
              </a:r>
              <a:endParaRPr lang="en-US" altLang="zh-CN" sz="4400" b="0">
                <a:solidFill>
                  <a:srgbClr val="FFFFFF"/>
                </a:solidFill>
                <a:ea typeface="仿宋_GB2312" pitchFamily="49" charset="-122"/>
              </a:endParaRPr>
            </a:p>
          </p:txBody>
        </p:sp>
        <p:sp>
          <p:nvSpPr>
            <p:cNvPr id="97316" name="Rectangle 80"/>
            <p:cNvSpPr>
              <a:spLocks noChangeArrowheads="1"/>
            </p:cNvSpPr>
            <p:nvPr/>
          </p:nvSpPr>
          <p:spPr bwMode="auto">
            <a:xfrm>
              <a:off x="1882" y="2354"/>
              <a:ext cx="590" cy="953"/>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3200">
                  <a:solidFill>
                    <a:srgbClr val="FFFFFF"/>
                  </a:solidFill>
                  <a:latin typeface="Arial" panose="020B0604020202020204" pitchFamily="34" charset="0"/>
                </a:rPr>
                <a:t>负</a:t>
              </a:r>
              <a:endParaRPr lang="zh-CN" altLang="en-US" sz="3200">
                <a:solidFill>
                  <a:srgbClr val="FFFFFF"/>
                </a:solidFill>
                <a:latin typeface="Arial" panose="020B0604020202020204" pitchFamily="34" charset="0"/>
              </a:endParaRPr>
            </a:p>
            <a:p>
              <a:pPr algn="ctr" eaLnBrk="1" hangingPunct="1"/>
              <a:r>
                <a:rPr lang="zh-CN" altLang="en-US" sz="3200">
                  <a:solidFill>
                    <a:srgbClr val="FFFFFF"/>
                  </a:solidFill>
                  <a:latin typeface="Arial" panose="020B0604020202020204" pitchFamily="34" charset="0"/>
                </a:rPr>
                <a:t>载</a:t>
              </a:r>
              <a:endParaRPr lang="zh-CN" altLang="en-US" sz="3200">
                <a:solidFill>
                  <a:srgbClr val="FFFFFF"/>
                </a:solidFill>
                <a:latin typeface="Arial" panose="020B0604020202020204" pitchFamily="34" charset="0"/>
              </a:endParaRPr>
            </a:p>
          </p:txBody>
        </p:sp>
      </p:grpSp>
      <p:grpSp>
        <p:nvGrpSpPr>
          <p:cNvPr id="5" name="Group 87"/>
          <p:cNvGrpSpPr/>
          <p:nvPr/>
        </p:nvGrpSpPr>
        <p:grpSpPr bwMode="auto">
          <a:xfrm>
            <a:off x="2411413" y="5226050"/>
            <a:ext cx="4826000" cy="1047750"/>
            <a:chOff x="1519" y="3292"/>
            <a:chExt cx="3040" cy="546"/>
          </a:xfrm>
        </p:grpSpPr>
        <p:sp>
          <p:nvSpPr>
            <p:cNvPr id="97304" name="AutoShape 86"/>
            <p:cNvSpPr>
              <a:spLocks noChangeArrowheads="1"/>
            </p:cNvSpPr>
            <p:nvPr/>
          </p:nvSpPr>
          <p:spPr bwMode="auto">
            <a:xfrm>
              <a:off x="1519" y="3566"/>
              <a:ext cx="3040" cy="272"/>
            </a:xfrm>
            <a:prstGeom prst="curvedUpArrow">
              <a:avLst>
                <a:gd name="adj1" fmla="val 91171"/>
                <a:gd name="adj2" fmla="val 314700"/>
                <a:gd name="adj3" fmla="val 38995"/>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7305" name="Text Box 57"/>
            <p:cNvSpPr txBox="1">
              <a:spLocks noChangeArrowheads="1"/>
            </p:cNvSpPr>
            <p:nvPr/>
          </p:nvSpPr>
          <p:spPr bwMode="auto">
            <a:xfrm>
              <a:off x="2020" y="3292"/>
              <a:ext cx="190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solidFill>
                    <a:srgbClr val="FFFFFF"/>
                  </a:solidFill>
                  <a:latin typeface="Arial" panose="020B0604020202020204" pitchFamily="34" charset="0"/>
                </a:rPr>
                <a:t>应用戴维南定理</a:t>
              </a:r>
              <a:endParaRPr lang="zh-CN" altLang="en-US" sz="2800" dirty="0">
                <a:solidFill>
                  <a:srgbClr val="FFFFFF"/>
                </a:solidFill>
                <a:latin typeface="Arial" panose="020B0604020202020204" pitchFamily="34" charset="0"/>
              </a:endParaRPr>
            </a:p>
          </p:txBody>
        </p:sp>
      </p:grpSp>
      <p:grpSp>
        <p:nvGrpSpPr>
          <p:cNvPr id="6" name="Group 88"/>
          <p:cNvGrpSpPr/>
          <p:nvPr/>
        </p:nvGrpSpPr>
        <p:grpSpPr bwMode="auto">
          <a:xfrm>
            <a:off x="5511272" y="2705629"/>
            <a:ext cx="2894012" cy="2160587"/>
            <a:chOff x="1202" y="1888"/>
            <a:chExt cx="1823" cy="1361"/>
          </a:xfrm>
        </p:grpSpPr>
        <p:sp>
          <p:nvSpPr>
            <p:cNvPr id="97292" name="Oval 89"/>
            <p:cNvSpPr>
              <a:spLocks noChangeArrowheads="1"/>
            </p:cNvSpPr>
            <p:nvPr/>
          </p:nvSpPr>
          <p:spPr bwMode="auto">
            <a:xfrm>
              <a:off x="1202" y="252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7293" name="Text Box 90"/>
            <p:cNvSpPr txBox="1">
              <a:spLocks noChangeArrowheads="1"/>
            </p:cNvSpPr>
            <p:nvPr/>
          </p:nvSpPr>
          <p:spPr bwMode="auto">
            <a:xfrm>
              <a:off x="2154" y="1888"/>
              <a:ext cx="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97294" name="Text Box 91"/>
            <p:cNvSpPr txBox="1">
              <a:spLocks noChangeArrowheads="1"/>
            </p:cNvSpPr>
            <p:nvPr/>
          </p:nvSpPr>
          <p:spPr bwMode="auto">
            <a:xfrm>
              <a:off x="1565" y="2568"/>
              <a:ext cx="5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U</a:t>
              </a:r>
              <a:r>
                <a:rPr kumimoji="1" lang="en-US" altLang="zh-CN" sz="2800" b="0" baseline="-25000">
                  <a:solidFill>
                    <a:srgbClr val="FFFFFF"/>
                  </a:solidFill>
                  <a:ea typeface="宋体" panose="02010600030101010101" pitchFamily="2" charset="-122"/>
                </a:rPr>
                <a:t>oc</a:t>
              </a:r>
              <a:endParaRPr kumimoji="1" lang="en-US" altLang="zh-CN" sz="2800" b="0">
                <a:solidFill>
                  <a:srgbClr val="FFFFFF"/>
                </a:solidFill>
                <a:ea typeface="宋体" panose="02010600030101010101" pitchFamily="2" charset="-122"/>
              </a:endParaRPr>
            </a:p>
          </p:txBody>
        </p:sp>
        <p:sp>
          <p:nvSpPr>
            <p:cNvPr id="97295" name="Line 92"/>
            <p:cNvSpPr>
              <a:spLocks noChangeShapeType="1"/>
            </p:cNvSpPr>
            <p:nvPr/>
          </p:nvSpPr>
          <p:spPr bwMode="auto">
            <a:xfrm>
              <a:off x="2109" y="2296"/>
              <a:ext cx="416"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96" name="Text Box 93"/>
            <p:cNvSpPr txBox="1">
              <a:spLocks noChangeArrowheads="1"/>
            </p:cNvSpPr>
            <p:nvPr/>
          </p:nvSpPr>
          <p:spPr bwMode="auto">
            <a:xfrm>
              <a:off x="1519" y="2296"/>
              <a:ext cx="2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7297" name="Text Box 94"/>
            <p:cNvSpPr txBox="1">
              <a:spLocks noChangeArrowheads="1"/>
            </p:cNvSpPr>
            <p:nvPr/>
          </p:nvSpPr>
          <p:spPr bwMode="auto">
            <a:xfrm>
              <a:off x="1519" y="2840"/>
              <a:ext cx="2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7298" name="Text Box 95"/>
            <p:cNvSpPr txBox="1">
              <a:spLocks noChangeArrowheads="1"/>
            </p:cNvSpPr>
            <p:nvPr/>
          </p:nvSpPr>
          <p:spPr bwMode="auto">
            <a:xfrm>
              <a:off x="1655" y="1888"/>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97299" name="Text Box 96"/>
            <p:cNvSpPr txBox="1">
              <a:spLocks noChangeArrowheads="1"/>
            </p:cNvSpPr>
            <p:nvPr/>
          </p:nvSpPr>
          <p:spPr bwMode="auto">
            <a:xfrm>
              <a:off x="2608" y="2523"/>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L</a:t>
              </a:r>
              <a:endParaRPr kumimoji="1" lang="en-US" altLang="zh-CN" sz="2800" b="0">
                <a:solidFill>
                  <a:srgbClr val="FFFFFF"/>
                </a:solidFill>
                <a:ea typeface="宋体" panose="02010600030101010101" pitchFamily="2" charset="-122"/>
              </a:endParaRPr>
            </a:p>
          </p:txBody>
        </p:sp>
        <p:sp>
          <p:nvSpPr>
            <p:cNvPr id="97300" name="Rectangle 97"/>
            <p:cNvSpPr>
              <a:spLocks noChangeArrowheads="1"/>
            </p:cNvSpPr>
            <p:nvPr/>
          </p:nvSpPr>
          <p:spPr bwMode="auto">
            <a:xfrm>
              <a:off x="1383" y="2251"/>
              <a:ext cx="1179" cy="99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7301" name="Rectangle 98"/>
            <p:cNvSpPr>
              <a:spLocks noChangeArrowheads="1"/>
            </p:cNvSpPr>
            <p:nvPr/>
          </p:nvSpPr>
          <p:spPr bwMode="auto">
            <a:xfrm>
              <a:off x="1655" y="220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7302" name="Rectangle 99"/>
            <p:cNvSpPr>
              <a:spLocks noChangeArrowheads="1"/>
            </p:cNvSpPr>
            <p:nvPr/>
          </p:nvSpPr>
          <p:spPr bwMode="auto">
            <a:xfrm>
              <a:off x="2481" y="252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7303" name="Line 100"/>
            <p:cNvSpPr>
              <a:spLocks noChangeShapeType="1"/>
            </p:cNvSpPr>
            <p:nvPr/>
          </p:nvSpPr>
          <p:spPr bwMode="auto">
            <a:xfrm flipV="1">
              <a:off x="2335" y="2499"/>
              <a:ext cx="454" cy="272"/>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最大功率传输（定理）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Text Box 4"/>
          <p:cNvSpPr txBox="1">
            <a:spLocks noChangeArrowheads="1"/>
          </p:cNvSpPr>
          <p:nvPr/>
        </p:nvSpPr>
        <p:spPr bwMode="auto">
          <a:xfrm>
            <a:off x="202671" y="970143"/>
            <a:ext cx="5292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dirty="0">
                <a:solidFill>
                  <a:schemeClr val="tx1"/>
                </a:solidFill>
              </a:rPr>
              <a:t>3.1.2   </a:t>
            </a:r>
            <a:r>
              <a:rPr kumimoji="1" lang="zh-CN" altLang="en-US" dirty="0">
                <a:solidFill>
                  <a:schemeClr val="tx1"/>
                </a:solidFill>
              </a:rPr>
              <a:t>需要多少个联立方程</a:t>
            </a:r>
            <a:endParaRPr kumimoji="1" lang="en-US" altLang="zh-CN" dirty="0">
              <a:solidFill>
                <a:schemeClr val="tx1"/>
              </a:solidFill>
            </a:endParaRPr>
          </a:p>
          <a:p>
            <a:pPr eaLnBrk="1" hangingPunct="1"/>
            <a:r>
              <a:rPr kumimoji="1" lang="zh-CN" altLang="en-US" dirty="0">
                <a:solidFill>
                  <a:schemeClr val="tx1"/>
                </a:solidFill>
              </a:rPr>
              <a:t>         （支路电流法要求的独立方程数）</a:t>
            </a:r>
            <a:endParaRPr kumimoji="1" lang="zh-CN" altLang="en-US" dirty="0">
              <a:solidFill>
                <a:schemeClr val="tx1"/>
              </a:solidFill>
            </a:endParaRPr>
          </a:p>
        </p:txBody>
      </p:sp>
      <p:sp>
        <p:nvSpPr>
          <p:cNvPr id="48133" name="Text Box 5"/>
          <p:cNvSpPr txBox="1">
            <a:spLocks noChangeArrowheads="1"/>
          </p:cNvSpPr>
          <p:nvPr/>
        </p:nvSpPr>
        <p:spPr bwMode="auto">
          <a:xfrm>
            <a:off x="285753" y="2155312"/>
            <a:ext cx="4103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dirty="0">
                <a:solidFill>
                  <a:schemeClr val="tx1"/>
                </a:solidFill>
                <a:latin typeface="仿宋_GB2312" pitchFamily="49" charset="-122"/>
                <a:ea typeface="仿宋_GB2312" pitchFamily="49" charset="-122"/>
              </a:rPr>
              <a:t>1.</a:t>
            </a:r>
            <a:r>
              <a:rPr kumimoji="1" lang="en-US" altLang="zh-CN" sz="2800" b="0" dirty="0">
                <a:solidFill>
                  <a:schemeClr val="tx1"/>
                </a:solidFill>
                <a:ea typeface="仿宋_GB2312" pitchFamily="49" charset="-122"/>
              </a:rPr>
              <a:t>KCL</a:t>
            </a:r>
            <a:r>
              <a:rPr kumimoji="1" lang="zh-CN" altLang="en-US" sz="2800" dirty="0">
                <a:solidFill>
                  <a:schemeClr val="tx1"/>
                </a:solidFill>
                <a:latin typeface="楷体_GB2312" pitchFamily="49" charset="-122"/>
              </a:rPr>
              <a:t>的独立方程数</a:t>
            </a:r>
            <a:endParaRPr kumimoji="1" lang="zh-CN" altLang="en-US" sz="2800" dirty="0">
              <a:solidFill>
                <a:schemeClr val="tx1"/>
              </a:solidFill>
              <a:latin typeface="楷体_GB2312" pitchFamily="49" charset="-122"/>
            </a:endParaRPr>
          </a:p>
        </p:txBody>
      </p:sp>
      <p:graphicFrame>
        <p:nvGraphicFramePr>
          <p:cNvPr id="48153" name="Object 25"/>
          <p:cNvGraphicFramePr>
            <a:graphicFrameLocks noChangeAspect="1"/>
          </p:cNvGraphicFramePr>
          <p:nvPr/>
        </p:nvGraphicFramePr>
        <p:xfrm>
          <a:off x="5566833" y="2339975"/>
          <a:ext cx="2520950" cy="654050"/>
        </p:xfrm>
        <a:graphic>
          <a:graphicData uri="http://schemas.openxmlformats.org/presentationml/2006/ole">
            <mc:AlternateContent xmlns:mc="http://schemas.openxmlformats.org/markup-compatibility/2006">
              <mc:Choice xmlns:v="urn:schemas-microsoft-com:vml" Requires="v">
                <p:oleObj spid="_x0000_s1198" name="公式" r:id="rId1" imgW="861060" imgH="219710" progId="Equation.3">
                  <p:embed/>
                </p:oleObj>
              </mc:Choice>
              <mc:Fallback>
                <p:oleObj name="公式" r:id="rId1" imgW="861060" imgH="219710" progId="Equation.3">
                  <p:embed/>
                  <p:pic>
                    <p:nvPicPr>
                      <p:cNvPr id="0" name="Object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6833" y="2339975"/>
                        <a:ext cx="2520950"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33"/>
          <p:cNvGrpSpPr/>
          <p:nvPr/>
        </p:nvGrpSpPr>
        <p:grpSpPr bwMode="auto">
          <a:xfrm>
            <a:off x="599546" y="2844800"/>
            <a:ext cx="2806700" cy="2736850"/>
            <a:chOff x="295" y="935"/>
            <a:chExt cx="1768" cy="1724"/>
          </a:xfrm>
        </p:grpSpPr>
        <p:grpSp>
          <p:nvGrpSpPr>
            <p:cNvPr id="16416" name="Group 24"/>
            <p:cNvGrpSpPr/>
            <p:nvPr/>
          </p:nvGrpSpPr>
          <p:grpSpPr bwMode="auto">
            <a:xfrm>
              <a:off x="295" y="1071"/>
              <a:ext cx="1451" cy="1588"/>
              <a:chOff x="295" y="1071"/>
              <a:chExt cx="1322" cy="1430"/>
            </a:xfrm>
          </p:grpSpPr>
          <p:grpSp>
            <p:nvGrpSpPr>
              <p:cNvPr id="16421" name="Group 6"/>
              <p:cNvGrpSpPr/>
              <p:nvPr/>
            </p:nvGrpSpPr>
            <p:grpSpPr bwMode="auto">
              <a:xfrm rot="10800000">
                <a:off x="521" y="1162"/>
                <a:ext cx="1096" cy="1339"/>
                <a:chOff x="3734" y="2619"/>
                <a:chExt cx="1154" cy="1339"/>
              </a:xfrm>
            </p:grpSpPr>
            <p:sp>
              <p:nvSpPr>
                <p:cNvPr id="16434" name="AutoShape 7"/>
                <p:cNvSpPr>
                  <a:spLocks noChangeArrowheads="1"/>
                </p:cNvSpPr>
                <p:nvPr/>
              </p:nvSpPr>
              <p:spPr bwMode="auto">
                <a:xfrm>
                  <a:off x="3734" y="2906"/>
                  <a:ext cx="1154" cy="1052"/>
                </a:xfrm>
                <a:prstGeom prst="diamond">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6435" name="Arc 8"/>
                <p:cNvSpPr/>
                <p:nvPr/>
              </p:nvSpPr>
              <p:spPr bwMode="auto">
                <a:xfrm>
                  <a:off x="3736" y="2619"/>
                  <a:ext cx="1152" cy="807"/>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lnTo>
                        <a:pt x="0" y="21600"/>
                      </a:lnTo>
                      <a:close/>
                    </a:path>
                  </a:pathLst>
                </a:cu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436" name="Line 9"/>
                <p:cNvSpPr>
                  <a:spLocks noChangeShapeType="1"/>
                </p:cNvSpPr>
                <p:nvPr/>
              </p:nvSpPr>
              <p:spPr bwMode="auto">
                <a:xfrm>
                  <a:off x="4320" y="2906"/>
                  <a:ext cx="0" cy="105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7" name="Line 10"/>
                <p:cNvSpPr>
                  <a:spLocks noChangeShapeType="1"/>
                </p:cNvSpPr>
                <p:nvPr/>
              </p:nvSpPr>
              <p:spPr bwMode="auto">
                <a:xfrm>
                  <a:off x="3736" y="3426"/>
                  <a:ext cx="584" cy="53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8" name="Line 11"/>
                <p:cNvSpPr>
                  <a:spLocks noChangeShapeType="1"/>
                </p:cNvSpPr>
                <p:nvPr/>
              </p:nvSpPr>
              <p:spPr bwMode="auto">
                <a:xfrm flipH="1">
                  <a:off x="4320" y="3424"/>
                  <a:ext cx="568" cy="53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422" name="Line 12"/>
              <p:cNvSpPr>
                <a:spLocks noChangeShapeType="1"/>
              </p:cNvSpPr>
              <p:nvPr/>
            </p:nvSpPr>
            <p:spPr bwMode="auto">
              <a:xfrm flipV="1">
                <a:off x="567" y="1253"/>
                <a:ext cx="317" cy="27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23" name="Line 13"/>
              <p:cNvSpPr>
                <a:spLocks noChangeShapeType="1"/>
              </p:cNvSpPr>
              <p:nvPr/>
            </p:nvSpPr>
            <p:spPr bwMode="auto">
              <a:xfrm flipH="1" flipV="1">
                <a:off x="657" y="1706"/>
                <a:ext cx="318" cy="31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24" name="Line 14"/>
              <p:cNvSpPr>
                <a:spLocks noChangeShapeType="1"/>
              </p:cNvSpPr>
              <p:nvPr/>
            </p:nvSpPr>
            <p:spPr bwMode="auto">
              <a:xfrm>
                <a:off x="975" y="1480"/>
                <a:ext cx="0" cy="40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25" name="Line 15"/>
              <p:cNvSpPr>
                <a:spLocks noChangeShapeType="1"/>
              </p:cNvSpPr>
              <p:nvPr/>
            </p:nvSpPr>
            <p:spPr bwMode="auto">
              <a:xfrm flipH="1" flipV="1">
                <a:off x="1202" y="1162"/>
                <a:ext cx="317" cy="31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26" name="Line 16"/>
              <p:cNvSpPr>
                <a:spLocks noChangeShapeType="1"/>
              </p:cNvSpPr>
              <p:nvPr/>
            </p:nvSpPr>
            <p:spPr bwMode="auto">
              <a:xfrm flipH="1">
                <a:off x="1156" y="1752"/>
                <a:ext cx="273" cy="27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27" name="Line 17"/>
              <p:cNvSpPr>
                <a:spLocks noChangeShapeType="1"/>
              </p:cNvSpPr>
              <p:nvPr/>
            </p:nvSpPr>
            <p:spPr bwMode="auto">
              <a:xfrm flipH="1" flipV="1">
                <a:off x="431" y="1752"/>
                <a:ext cx="136" cy="499"/>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28" name="Text Box 18"/>
              <p:cNvSpPr txBox="1">
                <a:spLocks noChangeArrowheads="1"/>
              </p:cNvSpPr>
              <p:nvPr/>
            </p:nvSpPr>
            <p:spPr bwMode="auto">
              <a:xfrm>
                <a:off x="295" y="1933"/>
                <a:ext cx="18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6</a:t>
                </a:r>
                <a:endParaRPr lang="en-US" altLang="zh-CN" sz="2800" b="0">
                  <a:solidFill>
                    <a:schemeClr val="tx1"/>
                  </a:solidFill>
                </a:endParaRPr>
              </a:p>
            </p:txBody>
          </p:sp>
          <p:sp>
            <p:nvSpPr>
              <p:cNvPr id="16429" name="Text Box 19"/>
              <p:cNvSpPr txBox="1">
                <a:spLocks noChangeArrowheads="1"/>
              </p:cNvSpPr>
              <p:nvPr/>
            </p:nvSpPr>
            <p:spPr bwMode="auto">
              <a:xfrm>
                <a:off x="1338" y="1888"/>
                <a:ext cx="18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5</a:t>
                </a:r>
                <a:endParaRPr lang="en-US" altLang="zh-CN" sz="2800" b="0">
                  <a:solidFill>
                    <a:schemeClr val="tx1"/>
                  </a:solidFill>
                </a:endParaRPr>
              </a:p>
            </p:txBody>
          </p:sp>
          <p:sp>
            <p:nvSpPr>
              <p:cNvPr id="16430" name="Text Box 20"/>
              <p:cNvSpPr txBox="1">
                <a:spLocks noChangeArrowheads="1"/>
              </p:cNvSpPr>
              <p:nvPr/>
            </p:nvSpPr>
            <p:spPr bwMode="auto">
              <a:xfrm>
                <a:off x="703" y="1616"/>
                <a:ext cx="27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4</a:t>
                </a:r>
                <a:endParaRPr lang="en-US" altLang="zh-CN" sz="2800" b="0">
                  <a:solidFill>
                    <a:schemeClr val="tx1"/>
                  </a:solidFill>
                </a:endParaRPr>
              </a:p>
            </p:txBody>
          </p:sp>
          <p:sp>
            <p:nvSpPr>
              <p:cNvPr id="16431" name="Text Box 21"/>
              <p:cNvSpPr txBox="1">
                <a:spLocks noChangeArrowheads="1"/>
              </p:cNvSpPr>
              <p:nvPr/>
            </p:nvSpPr>
            <p:spPr bwMode="auto">
              <a:xfrm>
                <a:off x="1066" y="1480"/>
                <a:ext cx="18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3</a:t>
                </a:r>
                <a:endParaRPr lang="en-US" altLang="zh-CN" sz="2800" b="0">
                  <a:solidFill>
                    <a:schemeClr val="tx1"/>
                  </a:solidFill>
                </a:endParaRPr>
              </a:p>
            </p:txBody>
          </p:sp>
          <p:sp>
            <p:nvSpPr>
              <p:cNvPr id="16432" name="Text Box 22"/>
              <p:cNvSpPr txBox="1">
                <a:spLocks noChangeArrowheads="1"/>
              </p:cNvSpPr>
              <p:nvPr/>
            </p:nvSpPr>
            <p:spPr bwMode="auto">
              <a:xfrm>
                <a:off x="1338" y="1071"/>
                <a:ext cx="18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2</a:t>
                </a:r>
                <a:endParaRPr lang="en-US" altLang="zh-CN" sz="2800" b="0">
                  <a:solidFill>
                    <a:schemeClr val="tx1"/>
                  </a:solidFill>
                </a:endParaRPr>
              </a:p>
            </p:txBody>
          </p:sp>
          <p:sp>
            <p:nvSpPr>
              <p:cNvPr id="16433" name="Text Box 23"/>
              <p:cNvSpPr txBox="1">
                <a:spLocks noChangeArrowheads="1"/>
              </p:cNvSpPr>
              <p:nvPr/>
            </p:nvSpPr>
            <p:spPr bwMode="auto">
              <a:xfrm>
                <a:off x="567" y="1162"/>
                <a:ext cx="18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1</a:t>
                </a:r>
                <a:endParaRPr lang="en-US" altLang="zh-CN" sz="2800" b="0">
                  <a:solidFill>
                    <a:schemeClr val="tx1"/>
                  </a:solidFill>
                </a:endParaRPr>
              </a:p>
            </p:txBody>
          </p:sp>
        </p:grpSp>
        <p:sp>
          <p:nvSpPr>
            <p:cNvPr id="16417" name="Oval 29"/>
            <p:cNvSpPr>
              <a:spLocks noChangeArrowheads="1"/>
            </p:cNvSpPr>
            <p:nvPr/>
          </p:nvSpPr>
          <p:spPr bwMode="auto">
            <a:xfrm>
              <a:off x="1066" y="2387"/>
              <a:ext cx="226" cy="182"/>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4</a:t>
              </a:r>
              <a:endParaRPr lang="en-US" altLang="zh-CN" sz="2800" b="0">
                <a:solidFill>
                  <a:schemeClr val="tx1"/>
                </a:solidFill>
              </a:endParaRPr>
            </a:p>
          </p:txBody>
        </p:sp>
        <p:sp>
          <p:nvSpPr>
            <p:cNvPr id="16418" name="Oval 30"/>
            <p:cNvSpPr>
              <a:spLocks noChangeArrowheads="1"/>
            </p:cNvSpPr>
            <p:nvPr/>
          </p:nvSpPr>
          <p:spPr bwMode="auto">
            <a:xfrm>
              <a:off x="1837" y="1661"/>
              <a:ext cx="226" cy="182"/>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3</a:t>
              </a:r>
              <a:endParaRPr lang="en-US" altLang="zh-CN" sz="2800" b="0">
                <a:solidFill>
                  <a:schemeClr val="tx1"/>
                </a:solidFill>
              </a:endParaRPr>
            </a:p>
          </p:txBody>
        </p:sp>
        <p:sp>
          <p:nvSpPr>
            <p:cNvPr id="16419" name="Oval 31"/>
            <p:cNvSpPr>
              <a:spLocks noChangeArrowheads="1"/>
            </p:cNvSpPr>
            <p:nvPr/>
          </p:nvSpPr>
          <p:spPr bwMode="auto">
            <a:xfrm>
              <a:off x="1066" y="935"/>
              <a:ext cx="226" cy="182"/>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2</a:t>
              </a:r>
              <a:endParaRPr lang="en-US" altLang="zh-CN" sz="2800" b="0">
                <a:solidFill>
                  <a:schemeClr val="tx1"/>
                </a:solidFill>
              </a:endParaRPr>
            </a:p>
          </p:txBody>
        </p:sp>
        <p:sp>
          <p:nvSpPr>
            <p:cNvPr id="16420" name="Oval 32"/>
            <p:cNvSpPr>
              <a:spLocks noChangeArrowheads="1"/>
            </p:cNvSpPr>
            <p:nvPr/>
          </p:nvSpPr>
          <p:spPr bwMode="auto">
            <a:xfrm>
              <a:off x="295" y="1616"/>
              <a:ext cx="226" cy="182"/>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1</a:t>
              </a:r>
              <a:endParaRPr lang="en-US" altLang="zh-CN" sz="2800" b="0">
                <a:solidFill>
                  <a:schemeClr val="tx1"/>
                </a:solidFill>
              </a:endParaRPr>
            </a:p>
          </p:txBody>
        </p:sp>
      </p:grpSp>
      <p:sp>
        <p:nvSpPr>
          <p:cNvPr id="48162" name="Oval 34"/>
          <p:cNvSpPr>
            <a:spLocks noChangeArrowheads="1"/>
          </p:cNvSpPr>
          <p:nvPr/>
        </p:nvSpPr>
        <p:spPr bwMode="auto">
          <a:xfrm>
            <a:off x="4631796" y="2486025"/>
            <a:ext cx="358775" cy="288925"/>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chemeClr val="tx1"/>
                </a:solidFill>
                <a:latin typeface="Arial" panose="020B0604020202020204" pitchFamily="34" charset="0"/>
              </a:rPr>
              <a:t>1</a:t>
            </a:r>
            <a:endParaRPr lang="en-US" altLang="zh-CN" b="0">
              <a:solidFill>
                <a:schemeClr val="tx1"/>
              </a:solidFill>
              <a:latin typeface="Arial" panose="020B0604020202020204" pitchFamily="34" charset="0"/>
            </a:endParaRPr>
          </a:p>
        </p:txBody>
      </p:sp>
      <p:sp>
        <p:nvSpPr>
          <p:cNvPr id="48163" name="Oval 35"/>
          <p:cNvSpPr>
            <a:spLocks noChangeArrowheads="1"/>
          </p:cNvSpPr>
          <p:nvPr/>
        </p:nvSpPr>
        <p:spPr bwMode="auto">
          <a:xfrm>
            <a:off x="4631796" y="4573588"/>
            <a:ext cx="358775" cy="288925"/>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chemeClr val="tx1"/>
                </a:solidFill>
                <a:latin typeface="Arial" panose="020B0604020202020204" pitchFamily="34" charset="0"/>
              </a:rPr>
              <a:t>4</a:t>
            </a:r>
            <a:endParaRPr lang="en-US" altLang="zh-CN" b="0">
              <a:solidFill>
                <a:schemeClr val="tx1"/>
              </a:solidFill>
              <a:latin typeface="Arial" panose="020B0604020202020204" pitchFamily="34" charset="0"/>
            </a:endParaRPr>
          </a:p>
        </p:txBody>
      </p:sp>
      <p:sp>
        <p:nvSpPr>
          <p:cNvPr id="48164" name="Oval 36"/>
          <p:cNvSpPr>
            <a:spLocks noChangeArrowheads="1"/>
          </p:cNvSpPr>
          <p:nvPr/>
        </p:nvSpPr>
        <p:spPr bwMode="auto">
          <a:xfrm>
            <a:off x="4631796" y="3852863"/>
            <a:ext cx="358775" cy="288925"/>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chemeClr val="tx1"/>
                </a:solidFill>
                <a:latin typeface="Arial" panose="020B0604020202020204" pitchFamily="34" charset="0"/>
              </a:rPr>
              <a:t>3</a:t>
            </a:r>
            <a:endParaRPr lang="en-US" altLang="zh-CN" b="0">
              <a:solidFill>
                <a:schemeClr val="tx1"/>
              </a:solidFill>
              <a:latin typeface="Arial" panose="020B0604020202020204" pitchFamily="34" charset="0"/>
            </a:endParaRPr>
          </a:p>
        </p:txBody>
      </p:sp>
      <p:sp>
        <p:nvSpPr>
          <p:cNvPr id="48165" name="Oval 37"/>
          <p:cNvSpPr>
            <a:spLocks noChangeArrowheads="1"/>
          </p:cNvSpPr>
          <p:nvPr/>
        </p:nvSpPr>
        <p:spPr bwMode="auto">
          <a:xfrm>
            <a:off x="4631796" y="3205163"/>
            <a:ext cx="358775" cy="288925"/>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chemeClr val="tx1"/>
                </a:solidFill>
                <a:latin typeface="Arial" panose="020B0604020202020204" pitchFamily="34" charset="0"/>
              </a:rPr>
              <a:t>2</a:t>
            </a:r>
            <a:endParaRPr lang="en-US" altLang="zh-CN" b="0">
              <a:solidFill>
                <a:schemeClr val="tx1"/>
              </a:solidFill>
              <a:latin typeface="Arial" panose="020B0604020202020204" pitchFamily="34" charset="0"/>
            </a:endParaRPr>
          </a:p>
        </p:txBody>
      </p:sp>
      <p:graphicFrame>
        <p:nvGraphicFramePr>
          <p:cNvPr id="48166" name="Object 38"/>
          <p:cNvGraphicFramePr>
            <a:graphicFrameLocks noChangeAspect="1"/>
          </p:cNvGraphicFramePr>
          <p:nvPr/>
        </p:nvGraphicFramePr>
        <p:xfrm>
          <a:off x="5495396" y="4429125"/>
          <a:ext cx="2808287" cy="635000"/>
        </p:xfrm>
        <a:graphic>
          <a:graphicData uri="http://schemas.openxmlformats.org/presentationml/2006/ole">
            <mc:AlternateContent xmlns:mc="http://schemas.openxmlformats.org/markup-compatibility/2006">
              <mc:Choice xmlns:v="urn:schemas-microsoft-com:vml" Requires="v">
                <p:oleObj spid="_x0000_s1199" name="公式" r:id="rId3" imgW="991870" imgH="219710" progId="Equation.3">
                  <p:embed/>
                </p:oleObj>
              </mc:Choice>
              <mc:Fallback>
                <p:oleObj name="公式" r:id="rId3" imgW="991870" imgH="219710" progId="Equation.3">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5396" y="4429125"/>
                        <a:ext cx="2808287"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67" name="Object 39"/>
          <p:cNvGraphicFramePr>
            <a:graphicFrameLocks noChangeAspect="1"/>
          </p:cNvGraphicFramePr>
          <p:nvPr/>
        </p:nvGraphicFramePr>
        <p:xfrm>
          <a:off x="5639858" y="3708400"/>
          <a:ext cx="2543175" cy="652463"/>
        </p:xfrm>
        <a:graphic>
          <a:graphicData uri="http://schemas.openxmlformats.org/presentationml/2006/ole">
            <mc:AlternateContent xmlns:mc="http://schemas.openxmlformats.org/markup-compatibility/2006">
              <mc:Choice xmlns:v="urn:schemas-microsoft-com:vml" Requires="v">
                <p:oleObj spid="_x0000_s1200" name="公式" r:id="rId5" imgW="873125" imgH="219710" progId="Equation.3">
                  <p:embed/>
                </p:oleObj>
              </mc:Choice>
              <mc:Fallback>
                <p:oleObj name="公式" r:id="rId5" imgW="873125" imgH="219710" progId="Equation.3">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9858" y="3708400"/>
                        <a:ext cx="2543175" cy="65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68" name="Object 40"/>
          <p:cNvGraphicFramePr>
            <a:graphicFrameLocks noChangeAspect="1"/>
          </p:cNvGraphicFramePr>
          <p:nvPr/>
        </p:nvGraphicFramePr>
        <p:xfrm>
          <a:off x="5423958" y="3060700"/>
          <a:ext cx="2778125" cy="635000"/>
        </p:xfrm>
        <a:graphic>
          <a:graphicData uri="http://schemas.openxmlformats.org/presentationml/2006/ole">
            <mc:AlternateContent xmlns:mc="http://schemas.openxmlformats.org/markup-compatibility/2006">
              <mc:Choice xmlns:v="urn:schemas-microsoft-com:vml" Requires="v">
                <p:oleObj spid="_x0000_s1201" name="公式" r:id="rId7" imgW="979805" imgH="219710" progId="Equation.3">
                  <p:embed/>
                </p:oleObj>
              </mc:Choice>
              <mc:Fallback>
                <p:oleObj name="公式" r:id="rId7" imgW="979805" imgH="219710" progId="Equation.3">
                  <p:embed/>
                  <p:pic>
                    <p:nvPicPr>
                      <p:cNvPr id="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3958" y="3060700"/>
                        <a:ext cx="2778125"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65"/>
          <p:cNvGrpSpPr/>
          <p:nvPr/>
        </p:nvGrpSpPr>
        <p:grpSpPr bwMode="auto">
          <a:xfrm>
            <a:off x="3479271" y="5292725"/>
            <a:ext cx="4176712" cy="579438"/>
            <a:chOff x="2472" y="2704"/>
            <a:chExt cx="2631" cy="365"/>
          </a:xfrm>
        </p:grpSpPr>
        <p:sp>
          <p:nvSpPr>
            <p:cNvPr id="16411" name="Oval 42"/>
            <p:cNvSpPr>
              <a:spLocks noChangeArrowheads="1"/>
            </p:cNvSpPr>
            <p:nvPr/>
          </p:nvSpPr>
          <p:spPr bwMode="auto">
            <a:xfrm>
              <a:off x="4196" y="2795"/>
              <a:ext cx="226" cy="227"/>
            </a:xfrm>
            <a:prstGeom prst="ellipse">
              <a:avLst/>
            </a:prstGeom>
            <a:noFill/>
            <a:ln w="381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4</a:t>
              </a:r>
              <a:endParaRPr lang="en-US" altLang="zh-CN" sz="2800" b="0">
                <a:solidFill>
                  <a:schemeClr val="tx1"/>
                </a:solidFill>
              </a:endParaRPr>
            </a:p>
          </p:txBody>
        </p:sp>
        <p:sp>
          <p:nvSpPr>
            <p:cNvPr id="16412" name="Oval 43"/>
            <p:cNvSpPr>
              <a:spLocks noChangeArrowheads="1"/>
            </p:cNvSpPr>
            <p:nvPr/>
          </p:nvSpPr>
          <p:spPr bwMode="auto">
            <a:xfrm>
              <a:off x="2472" y="2795"/>
              <a:ext cx="226" cy="227"/>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1</a:t>
              </a:r>
              <a:endParaRPr lang="en-US" altLang="zh-CN" sz="2800" b="0">
                <a:solidFill>
                  <a:schemeClr val="tx1"/>
                </a:solidFill>
              </a:endParaRPr>
            </a:p>
          </p:txBody>
        </p:sp>
        <p:sp>
          <p:nvSpPr>
            <p:cNvPr id="16413" name="Oval 44"/>
            <p:cNvSpPr>
              <a:spLocks noChangeArrowheads="1"/>
            </p:cNvSpPr>
            <p:nvPr/>
          </p:nvSpPr>
          <p:spPr bwMode="auto">
            <a:xfrm>
              <a:off x="3107" y="2795"/>
              <a:ext cx="227" cy="227"/>
            </a:xfrm>
            <a:prstGeom prst="ellipse">
              <a:avLst/>
            </a:prstGeom>
            <a:noFill/>
            <a:ln w="381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2</a:t>
              </a:r>
              <a:endParaRPr lang="en-US" altLang="zh-CN" sz="2800" b="0">
                <a:solidFill>
                  <a:schemeClr val="tx1"/>
                </a:solidFill>
              </a:endParaRPr>
            </a:p>
          </p:txBody>
        </p:sp>
        <p:sp>
          <p:nvSpPr>
            <p:cNvPr id="16414" name="Oval 45"/>
            <p:cNvSpPr>
              <a:spLocks noChangeArrowheads="1"/>
            </p:cNvSpPr>
            <p:nvPr/>
          </p:nvSpPr>
          <p:spPr bwMode="auto">
            <a:xfrm>
              <a:off x="3697" y="2795"/>
              <a:ext cx="226" cy="227"/>
            </a:xfrm>
            <a:prstGeom prst="ellipse">
              <a:avLst/>
            </a:prstGeom>
            <a:noFill/>
            <a:ln w="381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3</a:t>
              </a:r>
              <a:endParaRPr lang="en-US" altLang="zh-CN" sz="2800" b="0">
                <a:solidFill>
                  <a:schemeClr val="tx1"/>
                </a:solidFill>
              </a:endParaRPr>
            </a:p>
          </p:txBody>
        </p:sp>
        <p:sp>
          <p:nvSpPr>
            <p:cNvPr id="16415" name="Text Box 46"/>
            <p:cNvSpPr txBox="1">
              <a:spLocks noChangeArrowheads="1"/>
            </p:cNvSpPr>
            <p:nvPr/>
          </p:nvSpPr>
          <p:spPr bwMode="auto">
            <a:xfrm>
              <a:off x="2744" y="2704"/>
              <a:ext cx="235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dirty="0">
                  <a:solidFill>
                    <a:schemeClr val="tx1"/>
                  </a:solidFill>
                  <a:ea typeface="宋体" panose="02010600030101010101" pitchFamily="2" charset="-122"/>
                </a:rPr>
                <a:t>＋</a:t>
              </a:r>
              <a:r>
                <a:rPr lang="zh-CN" altLang="en-US" sz="2800" b="0" dirty="0">
                  <a:solidFill>
                    <a:schemeClr val="tx1"/>
                  </a:solidFill>
                </a:rPr>
                <a:t>       </a:t>
              </a:r>
              <a:r>
                <a:rPr lang="zh-CN" altLang="en-US" sz="2800" b="0" dirty="0">
                  <a:solidFill>
                    <a:schemeClr val="tx1"/>
                  </a:solidFill>
                  <a:ea typeface="宋体" panose="02010600030101010101" pitchFamily="2" charset="-122"/>
                </a:rPr>
                <a:t>＋</a:t>
              </a:r>
              <a:r>
                <a:rPr lang="zh-CN" altLang="en-US" sz="2800" b="0" dirty="0">
                  <a:solidFill>
                    <a:schemeClr val="tx1"/>
                  </a:solidFill>
                </a:rPr>
                <a:t>      </a:t>
              </a:r>
              <a:r>
                <a:rPr lang="zh-CN" altLang="en-US" sz="2800" b="0" dirty="0">
                  <a:solidFill>
                    <a:schemeClr val="tx1"/>
                  </a:solidFill>
                  <a:ea typeface="宋体" panose="02010600030101010101" pitchFamily="2" charset="-122"/>
                </a:rPr>
                <a:t>＋</a:t>
              </a:r>
              <a:r>
                <a:rPr lang="zh-CN" altLang="en-US" sz="2800" b="0" dirty="0">
                  <a:solidFill>
                    <a:schemeClr val="tx1"/>
                  </a:solidFill>
                </a:rPr>
                <a:t>      </a:t>
              </a:r>
              <a:r>
                <a:rPr lang="zh-CN" altLang="en-US" sz="2800" b="0" dirty="0">
                  <a:solidFill>
                    <a:schemeClr val="tx1"/>
                  </a:solidFill>
                  <a:ea typeface="宋体" panose="02010600030101010101" pitchFamily="2" charset="-122"/>
                </a:rPr>
                <a:t>＝</a:t>
              </a:r>
              <a:r>
                <a:rPr lang="en-US" altLang="zh-CN" sz="3200" b="0" dirty="0">
                  <a:solidFill>
                    <a:schemeClr val="tx1"/>
                  </a:solidFill>
                </a:rPr>
                <a:t>0</a:t>
              </a:r>
              <a:r>
                <a:rPr lang="en-US" altLang="zh-CN" sz="2800" b="0" dirty="0">
                  <a:solidFill>
                    <a:schemeClr val="tx1"/>
                  </a:solidFill>
                </a:rPr>
                <a:t>   </a:t>
              </a:r>
              <a:endParaRPr lang="en-US" altLang="zh-CN" sz="2800" b="0" dirty="0">
                <a:solidFill>
                  <a:schemeClr val="tx1"/>
                </a:solidFill>
              </a:endParaRPr>
            </a:p>
          </p:txBody>
        </p:sp>
      </p:grpSp>
      <p:sp>
        <p:nvSpPr>
          <p:cNvPr id="48177" name="Text Box 49"/>
          <p:cNvSpPr txBox="1">
            <a:spLocks noChangeArrowheads="1"/>
          </p:cNvSpPr>
          <p:nvPr/>
        </p:nvSpPr>
        <p:spPr bwMode="auto">
          <a:xfrm>
            <a:off x="1031346" y="6229350"/>
            <a:ext cx="7235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solidFill>
                  <a:schemeClr val="tx1"/>
                </a:solidFill>
                <a:latin typeface="楷体_GB2312" pitchFamily="49" charset="-122"/>
              </a:rPr>
              <a:t>对</a:t>
            </a:r>
            <a:r>
              <a:rPr lang="en-US" altLang="zh-CN" sz="2800" dirty="0">
                <a:solidFill>
                  <a:schemeClr val="tx1"/>
                </a:solidFill>
                <a:latin typeface="楷体_GB2312" pitchFamily="49" charset="-122"/>
              </a:rPr>
              <a:t>n</a:t>
            </a:r>
            <a:r>
              <a:rPr lang="zh-CN" altLang="en-US" sz="2800" dirty="0">
                <a:solidFill>
                  <a:schemeClr val="tx1"/>
                </a:solidFill>
                <a:latin typeface="楷体_GB2312" pitchFamily="49" charset="-122"/>
              </a:rPr>
              <a:t>个节点的电路</a:t>
            </a:r>
            <a:r>
              <a:rPr lang="en-US" altLang="zh-CN" sz="2800" dirty="0">
                <a:solidFill>
                  <a:schemeClr val="tx1"/>
                </a:solidFill>
                <a:latin typeface="楷体_GB2312" pitchFamily="49" charset="-122"/>
              </a:rPr>
              <a:t>, </a:t>
            </a:r>
            <a:r>
              <a:rPr lang="zh-CN" altLang="en-US" sz="2800" dirty="0">
                <a:solidFill>
                  <a:schemeClr val="tx1"/>
                </a:solidFill>
                <a:latin typeface="楷体_GB2312" pitchFamily="49" charset="-122"/>
              </a:rPr>
              <a:t>独立的</a:t>
            </a:r>
            <a:r>
              <a:rPr lang="en-US" altLang="zh-CN" sz="2800" b="0" dirty="0"/>
              <a:t>KCL</a:t>
            </a:r>
            <a:r>
              <a:rPr lang="zh-CN" altLang="en-US" sz="2800" dirty="0">
                <a:latin typeface="楷体_GB2312" pitchFamily="49" charset="-122"/>
              </a:rPr>
              <a:t>方程数</a:t>
            </a:r>
            <a:r>
              <a:rPr lang="zh-CN" altLang="en-US" sz="2800" dirty="0">
                <a:solidFill>
                  <a:schemeClr val="tx1"/>
                </a:solidFill>
                <a:latin typeface="楷体_GB2312" pitchFamily="49" charset="-122"/>
              </a:rPr>
              <a:t>为</a:t>
            </a:r>
            <a:r>
              <a:rPr lang="en-US" altLang="zh-CN" sz="2800" dirty="0"/>
              <a:t>n</a:t>
            </a:r>
            <a:r>
              <a:rPr lang="en-US" altLang="zh-CN" sz="2800" dirty="0">
                <a:latin typeface="宋体" panose="02010600030101010101" pitchFamily="2" charset="-122"/>
                <a:ea typeface="宋体" panose="02010600030101010101" pitchFamily="2" charset="-122"/>
              </a:rPr>
              <a:t>-</a:t>
            </a:r>
            <a:r>
              <a:rPr lang="en-US" altLang="zh-CN" sz="2800" dirty="0"/>
              <a:t>1</a:t>
            </a:r>
            <a:r>
              <a:rPr lang="zh-CN" altLang="en-US" sz="2800" dirty="0">
                <a:latin typeface="楷体_GB2312" pitchFamily="49" charset="-122"/>
              </a:rPr>
              <a:t>。</a:t>
            </a:r>
            <a:endParaRPr lang="zh-CN" altLang="en-US" sz="2800" dirty="0">
              <a:latin typeface="楷体_GB2312" pitchFamily="49" charset="-122"/>
            </a:endParaRPr>
          </a:p>
        </p:txBody>
      </p:sp>
      <p:grpSp>
        <p:nvGrpSpPr>
          <p:cNvPr id="8" name="Group 62"/>
          <p:cNvGrpSpPr/>
          <p:nvPr/>
        </p:nvGrpSpPr>
        <p:grpSpPr bwMode="auto">
          <a:xfrm>
            <a:off x="383646" y="5437188"/>
            <a:ext cx="1644650" cy="850900"/>
            <a:chOff x="385" y="3022"/>
            <a:chExt cx="1036" cy="536"/>
          </a:xfrm>
        </p:grpSpPr>
        <p:pic>
          <p:nvPicPr>
            <p:cNvPr id="16405" name="Picture 63" descr="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Text Box 64"/>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a:solidFill>
                    <a:srgbClr val="FA7748"/>
                  </a:solidFill>
                  <a:ea typeface="华文行楷" panose="02010800040101010101" pitchFamily="2" charset="-122"/>
                </a:rPr>
                <a:t>结论</a:t>
              </a:r>
              <a:endParaRPr kumimoji="1" lang="zh-CN" altLang="en-US" sz="3200" b="0">
                <a:solidFill>
                  <a:srgbClr val="FA7748"/>
                </a:solidFill>
                <a:ea typeface="华文行楷" panose="02010800040101010101" pitchFamily="2" charset="-122"/>
              </a:endParaRPr>
            </a:p>
          </p:txBody>
        </p:sp>
      </p:grpSp>
      <p:sp>
        <p:nvSpPr>
          <p:cNvPr id="46"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3" name="图片 2"/>
          <p:cNvPicPr>
            <a:picLocks noChangeAspect="1"/>
          </p:cNvPicPr>
          <p:nvPr/>
        </p:nvPicPr>
        <p:blipFill>
          <a:blip r:embed="rId10"/>
          <a:stretch>
            <a:fillRect/>
          </a:stretch>
        </p:blipFill>
        <p:spPr>
          <a:xfrm>
            <a:off x="5731161" y="109537"/>
            <a:ext cx="3527883" cy="1861337"/>
          </a:xfrm>
          <a:prstGeom prst="rect">
            <a:avLst/>
          </a:prstGeom>
        </p:spPr>
      </p:pic>
      <p:sp>
        <p:nvSpPr>
          <p:cNvPr id="48" name="Text Box 40"/>
          <p:cNvSpPr txBox="1">
            <a:spLocks noChangeArrowheads="1"/>
          </p:cNvSpPr>
          <p:nvPr/>
        </p:nvSpPr>
        <p:spPr bwMode="auto">
          <a:xfrm>
            <a:off x="7670404" y="5320040"/>
            <a:ext cx="996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sz="1400" dirty="0">
                <a:solidFill>
                  <a:srgbClr val="92D050"/>
                </a:solidFill>
                <a:latin typeface="楷体_GB2312" pitchFamily="49" charset="-122"/>
              </a:rPr>
              <a:t>第四个</a:t>
            </a:r>
            <a:endParaRPr kumimoji="1" lang="en-US" altLang="zh-CN" sz="1400" dirty="0">
              <a:solidFill>
                <a:srgbClr val="92D050"/>
              </a:solidFill>
              <a:latin typeface="楷体_GB2312" pitchFamily="49" charset="-122"/>
            </a:endParaRPr>
          </a:p>
          <a:p>
            <a:pPr algn="ctr"/>
            <a:r>
              <a:rPr kumimoji="1" lang="zh-CN" altLang="en-US" sz="1400" dirty="0">
                <a:solidFill>
                  <a:srgbClr val="92D050"/>
                </a:solidFill>
                <a:latin typeface="楷体_GB2312" pitchFamily="49" charset="-122"/>
              </a:rPr>
              <a:t>多此一举</a:t>
            </a:r>
            <a:endParaRPr kumimoji="1" lang="zh-CN" altLang="en-US" sz="1400" b="0" dirty="0">
              <a:solidFill>
                <a:srgbClr val="92D050"/>
              </a:solidFill>
              <a:latin typeface="楷体_GB2312" pitchFamily="49" charset="-122"/>
            </a:endParaRP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74" name="Object 34"/>
          <p:cNvGraphicFramePr>
            <a:graphicFrameLocks noChangeAspect="1"/>
          </p:cNvGraphicFramePr>
          <p:nvPr/>
        </p:nvGraphicFramePr>
        <p:xfrm>
          <a:off x="461010" y="737235"/>
          <a:ext cx="3509963" cy="1211263"/>
        </p:xfrm>
        <a:graphic>
          <a:graphicData uri="http://schemas.openxmlformats.org/presentationml/2006/ole">
            <mc:AlternateContent xmlns:mc="http://schemas.openxmlformats.org/markup-compatibility/2006">
              <mc:Choice xmlns:v="urn:schemas-microsoft-com:vml" Requires="v">
                <p:oleObj spid="_x0000_s45230" name="公式" r:id="rId1" imgW="1240790" imgH="469265" progId="Equation.3">
                  <p:embed/>
                </p:oleObj>
              </mc:Choice>
              <mc:Fallback>
                <p:oleObj name="公式" r:id="rId1" imgW="1240790" imgH="469265" progId="Equation.3">
                  <p:embed/>
                  <p:pic>
                    <p:nvPicPr>
                      <p:cNvPr id="0" name="Object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10" y="737235"/>
                        <a:ext cx="3509963" cy="12112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85" name="Object 45"/>
          <p:cNvGraphicFramePr>
            <a:graphicFrameLocks noChangeAspect="1"/>
          </p:cNvGraphicFramePr>
          <p:nvPr/>
        </p:nvGraphicFramePr>
        <p:xfrm>
          <a:off x="695166" y="2556510"/>
          <a:ext cx="7164388" cy="1246187"/>
        </p:xfrm>
        <a:graphic>
          <a:graphicData uri="http://schemas.openxmlformats.org/presentationml/2006/ole">
            <mc:AlternateContent xmlns:mc="http://schemas.openxmlformats.org/markup-compatibility/2006">
              <mc:Choice xmlns:v="urn:schemas-microsoft-com:vml" Requires="v">
                <p:oleObj spid="_x0000_s45231" name="公式" r:id="rId3" imgW="2594610" imgH="492760" progId="Equation.3">
                  <p:embed/>
                </p:oleObj>
              </mc:Choice>
              <mc:Fallback>
                <p:oleObj name="公式" r:id="rId3" imgW="2594610" imgH="492760" progId="Equation.3">
                  <p:embed/>
                  <p:pic>
                    <p:nvPicPr>
                      <p:cNvPr id="0" name="Object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66" y="2556510"/>
                        <a:ext cx="7164388" cy="12461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86" name="AutoShape 46"/>
          <p:cNvSpPr>
            <a:spLocks noChangeArrowheads="1"/>
          </p:cNvSpPr>
          <p:nvPr/>
        </p:nvSpPr>
        <p:spPr bwMode="auto">
          <a:xfrm>
            <a:off x="821373" y="4480560"/>
            <a:ext cx="792162" cy="144463"/>
          </a:xfrm>
          <a:prstGeom prst="rightArrow">
            <a:avLst>
              <a:gd name="adj1" fmla="val 50000"/>
              <a:gd name="adj2" fmla="val 137087"/>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aphicFrame>
        <p:nvGraphicFramePr>
          <p:cNvPr id="35889" name="Object 49"/>
          <p:cNvGraphicFramePr>
            <a:graphicFrameLocks noChangeAspect="1"/>
          </p:cNvGraphicFramePr>
          <p:nvPr/>
        </p:nvGraphicFramePr>
        <p:xfrm>
          <a:off x="1784985" y="4223385"/>
          <a:ext cx="2335213" cy="871538"/>
        </p:xfrm>
        <a:graphic>
          <a:graphicData uri="http://schemas.openxmlformats.org/presentationml/2006/ole">
            <mc:AlternateContent xmlns:mc="http://schemas.openxmlformats.org/markup-compatibility/2006">
              <mc:Choice xmlns:v="urn:schemas-microsoft-com:vml" Requires="v">
                <p:oleObj spid="_x0000_s45232" name="公式" r:id="rId5" imgW="599440" imgH="243205" progId="Equation.3">
                  <p:embed/>
                </p:oleObj>
              </mc:Choice>
              <mc:Fallback>
                <p:oleObj name="公式" r:id="rId5" imgW="599440" imgH="243205" progId="Equation.3">
                  <p:embed/>
                  <p:pic>
                    <p:nvPicPr>
                      <p:cNvPr id="0"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4985" y="4223385"/>
                        <a:ext cx="2335213" cy="871538"/>
                      </a:xfrm>
                      <a:prstGeom prst="rect">
                        <a:avLst/>
                      </a:prstGeom>
                      <a:solidFill>
                        <a:schemeClr val="tx1"/>
                      </a:solidFill>
                      <a:ln>
                        <a:noFill/>
                      </a:ln>
                      <a:effectLst/>
                    </p:spPr>
                  </p:pic>
                </p:oleObj>
              </mc:Fallback>
            </mc:AlternateContent>
          </a:graphicData>
        </a:graphic>
      </p:graphicFrame>
      <p:sp>
        <p:nvSpPr>
          <p:cNvPr id="35890" name="AutoShape 50"/>
          <p:cNvSpPr>
            <a:spLocks noChangeArrowheads="1"/>
          </p:cNvSpPr>
          <p:nvPr/>
        </p:nvSpPr>
        <p:spPr bwMode="auto">
          <a:xfrm>
            <a:off x="4277360" y="1240473"/>
            <a:ext cx="792163" cy="144462"/>
          </a:xfrm>
          <a:prstGeom prst="rightArrow">
            <a:avLst>
              <a:gd name="adj1" fmla="val 50000"/>
              <a:gd name="adj2" fmla="val 137088"/>
            </a:avLst>
          </a:prstGeom>
          <a:solidFill>
            <a:srgbClr val="00CCFF"/>
          </a:solidFill>
          <a:ln w="952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aphicFrame>
        <p:nvGraphicFramePr>
          <p:cNvPr id="35892" name="Object 52"/>
          <p:cNvGraphicFramePr>
            <a:graphicFrameLocks noChangeAspect="1"/>
          </p:cNvGraphicFramePr>
          <p:nvPr/>
        </p:nvGraphicFramePr>
        <p:xfrm>
          <a:off x="5513388" y="3905250"/>
          <a:ext cx="2676525" cy="1484313"/>
        </p:xfrm>
        <a:graphic>
          <a:graphicData uri="http://schemas.openxmlformats.org/presentationml/2006/ole">
            <mc:AlternateContent xmlns:mc="http://schemas.openxmlformats.org/markup-compatibility/2006">
              <mc:Choice xmlns:v="urn:schemas-microsoft-com:vml" Requires="v">
                <p:oleObj spid="_x0000_s45233" name="公式" r:id="rId7" imgW="789940" imgH="480695" progId="Equation.3">
                  <p:embed/>
                </p:oleObj>
              </mc:Choice>
              <mc:Fallback>
                <p:oleObj name="公式" r:id="rId7" imgW="789940" imgH="480695" progId="Equation.3">
                  <p:embed/>
                  <p:pic>
                    <p:nvPicPr>
                      <p:cNvPr id="0" name="Object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3388" y="3905250"/>
                        <a:ext cx="2676525" cy="1484313"/>
                      </a:xfrm>
                      <a:prstGeom prst="rect">
                        <a:avLst/>
                      </a:prstGeom>
                      <a:solidFill>
                        <a:schemeClr val="tx1"/>
                      </a:solidFill>
                      <a:ln>
                        <a:noFill/>
                      </a:ln>
                      <a:effectLst/>
                    </p:spPr>
                  </p:pic>
                </p:oleObj>
              </mc:Fallback>
            </mc:AlternateContent>
          </a:graphicData>
        </a:graphic>
      </p:graphicFrame>
      <p:sp>
        <p:nvSpPr>
          <p:cNvPr id="35893" name="AutoShape 53"/>
          <p:cNvSpPr>
            <a:spLocks noChangeArrowheads="1"/>
          </p:cNvSpPr>
          <p:nvPr/>
        </p:nvSpPr>
        <p:spPr bwMode="auto">
          <a:xfrm>
            <a:off x="4421823" y="4480560"/>
            <a:ext cx="935037" cy="144463"/>
          </a:xfrm>
          <a:prstGeom prst="rightArrow">
            <a:avLst>
              <a:gd name="adj1" fmla="val 50000"/>
              <a:gd name="adj2" fmla="val 161813"/>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35894" name="AutoShape 54" descr="羊皮纸"/>
          <p:cNvSpPr>
            <a:spLocks noChangeArrowheads="1"/>
          </p:cNvSpPr>
          <p:nvPr/>
        </p:nvSpPr>
        <p:spPr bwMode="auto">
          <a:xfrm>
            <a:off x="3413760" y="6120765"/>
            <a:ext cx="3311525" cy="649287"/>
          </a:xfrm>
          <a:prstGeom prst="wedgeRoundRectCallout">
            <a:avLst>
              <a:gd name="adj1" fmla="val -49185"/>
              <a:gd name="adj2" fmla="val -195231"/>
              <a:gd name="adj3" fmla="val 16667"/>
            </a:avLst>
          </a:prstGeom>
          <a:blipFill dpi="0" rotWithShape="1">
            <a:blip r:embed="rId9"/>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a:solidFill>
                  <a:srgbClr val="000000"/>
                </a:solidFill>
                <a:latin typeface="Arial" panose="020B0604020202020204" pitchFamily="34" charset="0"/>
              </a:rPr>
              <a:t>最大功率匹配条件</a:t>
            </a:r>
            <a:endParaRPr lang="zh-CN" altLang="en-US" sz="2800">
              <a:solidFill>
                <a:srgbClr val="000000"/>
              </a:solidFill>
              <a:latin typeface="Arial" panose="020B0604020202020204" pitchFamily="34" charset="0"/>
            </a:endParaRPr>
          </a:p>
        </p:txBody>
      </p:sp>
      <p:sp>
        <p:nvSpPr>
          <p:cNvPr id="35896" name="Text Box 56"/>
          <p:cNvSpPr txBox="1">
            <a:spLocks noChangeArrowheads="1"/>
          </p:cNvSpPr>
          <p:nvPr/>
        </p:nvSpPr>
        <p:spPr bwMode="auto">
          <a:xfrm>
            <a:off x="544513" y="2032635"/>
            <a:ext cx="201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cs typeface="Times New Roman" panose="02020603050405020304" pitchFamily="18" charset="0"/>
              </a:rPr>
              <a:t>P</a:t>
            </a:r>
            <a:r>
              <a:rPr lang="zh-CN" altLang="en-US" sz="2800" dirty="0">
                <a:latin typeface="Arial" panose="020B0604020202020204" pitchFamily="34" charset="0"/>
              </a:rPr>
              <a:t>对</a:t>
            </a:r>
            <a:r>
              <a:rPr lang="en-US" altLang="zh-CN" sz="2800" b="0" i="1" dirty="0">
                <a:solidFill>
                  <a:srgbClr val="FFFFFF"/>
                </a:solidFill>
                <a:ea typeface="仿宋_GB2312" pitchFamily="49" charset="-122"/>
              </a:rPr>
              <a:t>R</a:t>
            </a:r>
            <a:r>
              <a:rPr lang="en-US" altLang="zh-CN" sz="2800" b="0" i="1" baseline="-25000" dirty="0">
                <a:solidFill>
                  <a:srgbClr val="FFFFFF"/>
                </a:solidFill>
                <a:ea typeface="仿宋_GB2312" pitchFamily="49" charset="-122"/>
              </a:rPr>
              <a:t>L</a:t>
            </a:r>
            <a:r>
              <a:rPr lang="zh-CN" altLang="en-US" sz="2800" dirty="0">
                <a:latin typeface="Arial" panose="020B0604020202020204" pitchFamily="34" charset="0"/>
              </a:rPr>
              <a:t>求导：</a:t>
            </a:r>
            <a:endParaRPr lang="zh-CN" altLang="en-US" sz="2800" dirty="0">
              <a:latin typeface="Arial" panose="020B0604020202020204" pitchFamily="34" charset="0"/>
            </a:endParaRPr>
          </a:p>
        </p:txBody>
      </p:sp>
      <p:sp>
        <p:nvSpPr>
          <p:cNvPr id="11"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最大功率传输（定理）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12" name="Text Box 57"/>
          <p:cNvSpPr txBox="1">
            <a:spLocks noChangeArrowheads="1"/>
          </p:cNvSpPr>
          <p:nvPr/>
        </p:nvSpPr>
        <p:spPr bwMode="auto">
          <a:xfrm>
            <a:off x="5811520" y="1102341"/>
            <a:ext cx="3024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dirty="0">
                <a:solidFill>
                  <a:srgbClr val="FFFFFF"/>
                </a:solidFill>
                <a:latin typeface="Arial" panose="020B0604020202020204" pitchFamily="34" charset="0"/>
              </a:rPr>
              <a:t>R</a:t>
            </a:r>
            <a:r>
              <a:rPr lang="en-US" altLang="zh-CN" sz="2800" baseline="-25000" dirty="0">
                <a:solidFill>
                  <a:srgbClr val="FFFFFF"/>
                </a:solidFill>
                <a:latin typeface="Arial" panose="020B0604020202020204" pitchFamily="34" charset="0"/>
              </a:rPr>
              <a:t>L</a:t>
            </a:r>
            <a:r>
              <a:rPr lang="zh-CN" altLang="en-US" sz="2800" dirty="0">
                <a:solidFill>
                  <a:srgbClr val="FFFFFF"/>
                </a:solidFill>
                <a:latin typeface="Arial" panose="020B0604020202020204" pitchFamily="34" charset="0"/>
              </a:rPr>
              <a:t>多少</a:t>
            </a:r>
            <a:r>
              <a:rPr lang="en-US" altLang="zh-CN" sz="2800" dirty="0">
                <a:solidFill>
                  <a:srgbClr val="FFFFFF"/>
                </a:solidFill>
                <a:latin typeface="Arial" panose="020B0604020202020204" pitchFamily="34" charset="0"/>
              </a:rPr>
              <a:t>P</a:t>
            </a:r>
            <a:r>
              <a:rPr lang="zh-CN" altLang="en-US" sz="2800" dirty="0">
                <a:solidFill>
                  <a:srgbClr val="FFFFFF"/>
                </a:solidFill>
                <a:latin typeface="Arial" panose="020B0604020202020204" pitchFamily="34" charset="0"/>
              </a:rPr>
              <a:t>最大呢？</a:t>
            </a:r>
            <a:endParaRPr lang="zh-CN" altLang="en-US" sz="2800" dirty="0">
              <a:solidFill>
                <a:srgbClr val="FFFFFF"/>
              </a:solidFill>
              <a:latin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164800" y="885984"/>
            <a:ext cx="6492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zh-CN" altLang="en-US" sz="3200" dirty="0">
                <a:solidFill>
                  <a:srgbClr val="FFFFFF"/>
                </a:solidFill>
                <a:ea typeface="宋体" panose="02010600030101010101" pitchFamily="2" charset="-122"/>
              </a:rPr>
              <a:t>例</a:t>
            </a:r>
            <a:endParaRPr kumimoji="1" lang="zh-CN" altLang="en-US" sz="3200" dirty="0">
              <a:solidFill>
                <a:srgbClr val="FFFFFF"/>
              </a:solidFill>
              <a:ea typeface="宋体" panose="02010600030101010101" pitchFamily="2" charset="-122"/>
            </a:endParaRPr>
          </a:p>
        </p:txBody>
      </p:sp>
      <p:sp>
        <p:nvSpPr>
          <p:cNvPr id="29699" name="Text Box 3"/>
          <p:cNvSpPr txBox="1">
            <a:spLocks noChangeArrowheads="1"/>
          </p:cNvSpPr>
          <p:nvPr/>
        </p:nvSpPr>
        <p:spPr bwMode="auto">
          <a:xfrm>
            <a:off x="920511" y="950476"/>
            <a:ext cx="38644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b="0" i="1" dirty="0"/>
              <a:t>R</a:t>
            </a:r>
            <a:r>
              <a:rPr kumimoji="1" lang="en-US" altLang="zh-CN" b="0" baseline="-25000" dirty="0"/>
              <a:t>L</a:t>
            </a:r>
            <a:r>
              <a:rPr kumimoji="1" lang="zh-CN" altLang="en-US" dirty="0">
                <a:latin typeface="楷体_GB2312" pitchFamily="49" charset="-122"/>
              </a:rPr>
              <a:t>为何值时能获得最大功率，并求最大功率</a:t>
            </a:r>
            <a:endParaRPr kumimoji="1" lang="zh-CN" altLang="en-US" dirty="0">
              <a:latin typeface="楷体_GB2312" pitchFamily="49" charset="-122"/>
            </a:endParaRPr>
          </a:p>
        </p:txBody>
      </p:sp>
      <p:sp>
        <p:nvSpPr>
          <p:cNvPr id="29742" name="Text Box 46"/>
          <p:cNvSpPr txBox="1">
            <a:spLocks noChangeArrowheads="1"/>
          </p:cNvSpPr>
          <p:nvPr/>
        </p:nvSpPr>
        <p:spPr bwMode="auto">
          <a:xfrm>
            <a:off x="1057752" y="2659252"/>
            <a:ext cx="3816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kumimoji="1" lang="zh-CN" altLang="en-US" sz="2800" dirty="0">
                <a:latin typeface="楷体_GB2312" pitchFamily="49" charset="-122"/>
              </a:rPr>
              <a:t>求开路电压</a:t>
            </a:r>
            <a:r>
              <a:rPr kumimoji="1" lang="en-US" altLang="zh-CN" sz="2800" b="0" i="1" dirty="0" err="1">
                <a:solidFill>
                  <a:srgbClr val="FFFFFF"/>
                </a:solidFill>
              </a:rPr>
              <a:t>U</a:t>
            </a:r>
            <a:r>
              <a:rPr kumimoji="1" lang="en-US" altLang="zh-CN" sz="2800" b="0" baseline="-25000" dirty="0" err="1">
                <a:solidFill>
                  <a:srgbClr val="FFFFFF"/>
                </a:solidFill>
              </a:rPr>
              <a:t>oc</a:t>
            </a:r>
            <a:endParaRPr kumimoji="1" lang="en-US" altLang="zh-CN" sz="2800" b="0" dirty="0">
              <a:solidFill>
                <a:srgbClr val="FFFFFF"/>
              </a:solidFill>
            </a:endParaRPr>
          </a:p>
        </p:txBody>
      </p:sp>
      <p:graphicFrame>
        <p:nvGraphicFramePr>
          <p:cNvPr id="29789" name="Object 93"/>
          <p:cNvGraphicFramePr>
            <a:graphicFrameLocks noChangeAspect="1"/>
          </p:cNvGraphicFramePr>
          <p:nvPr/>
        </p:nvGraphicFramePr>
        <p:xfrm>
          <a:off x="1383269" y="3446642"/>
          <a:ext cx="2016125" cy="512762"/>
        </p:xfrm>
        <a:graphic>
          <a:graphicData uri="http://schemas.openxmlformats.org/presentationml/2006/ole">
            <mc:AlternateContent xmlns:mc="http://schemas.openxmlformats.org/markup-compatibility/2006">
              <mc:Choice xmlns:v="urn:schemas-microsoft-com:vml" Requires="v">
                <p:oleObj spid="_x0000_s46340" name="公式" r:id="rId1" imgW="1038860" imgH="219710" progId="Equation.3">
                  <p:embed/>
                </p:oleObj>
              </mc:Choice>
              <mc:Fallback>
                <p:oleObj name="公式" r:id="rId1" imgW="1038860" imgH="219710" progId="Equation.3">
                  <p:embed/>
                  <p:pic>
                    <p:nvPicPr>
                      <p:cNvPr id="0" name="Object 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269" y="3446642"/>
                        <a:ext cx="2016125"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90" name="Object 94"/>
          <p:cNvGraphicFramePr>
            <a:graphicFrameLocks noChangeAspect="1"/>
          </p:cNvGraphicFramePr>
          <p:nvPr/>
        </p:nvGraphicFramePr>
        <p:xfrm>
          <a:off x="1456294" y="4022904"/>
          <a:ext cx="1800225" cy="547688"/>
        </p:xfrm>
        <a:graphic>
          <a:graphicData uri="http://schemas.openxmlformats.org/presentationml/2006/ole">
            <mc:AlternateContent xmlns:mc="http://schemas.openxmlformats.org/markup-compatibility/2006">
              <mc:Choice xmlns:v="urn:schemas-microsoft-com:vml" Requires="v">
                <p:oleObj spid="_x0000_s46341" name="公式" r:id="rId3" imgW="813435" imgH="219710" progId="Equation.3">
                  <p:embed/>
                </p:oleObj>
              </mc:Choice>
              <mc:Fallback>
                <p:oleObj name="公式" r:id="rId3" imgW="813435" imgH="219710" progId="Equation.3">
                  <p:embed/>
                  <p:pic>
                    <p:nvPicPr>
                      <p:cNvPr id="0" name="Object 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294" y="4022904"/>
                        <a:ext cx="1800225"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91" name="AutoShape 95"/>
          <p:cNvSpPr>
            <a:spLocks noChangeArrowheads="1"/>
          </p:cNvSpPr>
          <p:nvPr/>
        </p:nvSpPr>
        <p:spPr bwMode="auto">
          <a:xfrm>
            <a:off x="628588" y="4768831"/>
            <a:ext cx="539275" cy="237528"/>
          </a:xfrm>
          <a:prstGeom prst="rightArrow">
            <a:avLst>
              <a:gd name="adj1" fmla="val 50000"/>
              <a:gd name="adj2" fmla="val 12445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aphicFrame>
        <p:nvGraphicFramePr>
          <p:cNvPr id="29793" name="Object 97"/>
          <p:cNvGraphicFramePr>
            <a:graphicFrameLocks noChangeAspect="1"/>
          </p:cNvGraphicFramePr>
          <p:nvPr/>
        </p:nvGraphicFramePr>
        <p:xfrm>
          <a:off x="276703" y="5682636"/>
          <a:ext cx="4243465" cy="554037"/>
        </p:xfrm>
        <a:graphic>
          <a:graphicData uri="http://schemas.openxmlformats.org/presentationml/2006/ole">
            <mc:AlternateContent xmlns:mc="http://schemas.openxmlformats.org/markup-compatibility/2006">
              <mc:Choice xmlns:v="urn:schemas-microsoft-com:vml" Requires="v">
                <p:oleObj spid="_x0000_s46342" name="公式" r:id="rId5" imgW="2012950" imgH="219710" progId="Equation.3">
                  <p:embed/>
                </p:oleObj>
              </mc:Choice>
              <mc:Fallback>
                <p:oleObj name="公式" r:id="rId5" imgW="2012950" imgH="219710" progId="Equation.3">
                  <p:embed/>
                  <p:pic>
                    <p:nvPicPr>
                      <p:cNvPr id="0" name="Object 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703" y="5682636"/>
                        <a:ext cx="4243465" cy="554037"/>
                      </a:xfrm>
                      <a:prstGeom prst="rect">
                        <a:avLst/>
                      </a:prstGeom>
                      <a:noFill/>
                      <a:ln>
                        <a:noFill/>
                      </a:ln>
                      <a:effectLst/>
                    </p:spPr>
                  </p:pic>
                </p:oleObj>
              </mc:Fallback>
            </mc:AlternateContent>
          </a:graphicData>
        </a:graphic>
      </p:graphicFrame>
      <p:graphicFrame>
        <p:nvGraphicFramePr>
          <p:cNvPr id="29837" name="Object 141"/>
          <p:cNvGraphicFramePr>
            <a:graphicFrameLocks noChangeAspect="1"/>
          </p:cNvGraphicFramePr>
          <p:nvPr/>
        </p:nvGraphicFramePr>
        <p:xfrm>
          <a:off x="1412637" y="4660106"/>
          <a:ext cx="1887538" cy="574675"/>
        </p:xfrm>
        <a:graphic>
          <a:graphicData uri="http://schemas.openxmlformats.org/presentationml/2006/ole">
            <mc:AlternateContent xmlns:mc="http://schemas.openxmlformats.org/markup-compatibility/2006">
              <mc:Choice xmlns:v="urn:schemas-microsoft-com:vml" Requires="v">
                <p:oleObj spid="_x0000_s46343" name="公式" r:id="rId7" imgW="777875" imgH="219710" progId="Equation.3">
                  <p:embed/>
                </p:oleObj>
              </mc:Choice>
              <mc:Fallback>
                <p:oleObj name="公式" r:id="rId7" imgW="777875" imgH="219710" progId="Equation.3">
                  <p:embed/>
                  <p:pic>
                    <p:nvPicPr>
                      <p:cNvPr id="0" name="Object 1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2637" y="4660106"/>
                        <a:ext cx="1887538"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852" name="Text Box 156"/>
          <p:cNvSpPr txBox="1">
            <a:spLocks noChangeArrowheads="1"/>
          </p:cNvSpPr>
          <p:nvPr/>
        </p:nvSpPr>
        <p:spPr bwMode="auto">
          <a:xfrm>
            <a:off x="451805" y="2671763"/>
            <a:ext cx="497681" cy="519112"/>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zh-CN" altLang="en-US" sz="2800">
                <a:solidFill>
                  <a:srgbClr val="FFFFFF"/>
                </a:solidFill>
                <a:ea typeface="宋体" panose="02010600030101010101" pitchFamily="2" charset="-122"/>
              </a:rPr>
              <a:t>解</a:t>
            </a:r>
            <a:endParaRPr kumimoji="1" lang="zh-CN" altLang="en-US" sz="2800">
              <a:solidFill>
                <a:srgbClr val="FFFFFF"/>
              </a:solidFill>
              <a:ea typeface="宋体" panose="02010600030101010101" pitchFamily="2" charset="-122"/>
            </a:endParaRPr>
          </a:p>
        </p:txBody>
      </p:sp>
      <p:grpSp>
        <p:nvGrpSpPr>
          <p:cNvPr id="4" name="Group 253"/>
          <p:cNvGrpSpPr/>
          <p:nvPr/>
        </p:nvGrpSpPr>
        <p:grpSpPr bwMode="auto">
          <a:xfrm>
            <a:off x="4997926" y="554831"/>
            <a:ext cx="4103688" cy="2895600"/>
            <a:chOff x="2744" y="799"/>
            <a:chExt cx="2585" cy="1824"/>
          </a:xfrm>
        </p:grpSpPr>
        <p:sp>
          <p:nvSpPr>
            <p:cNvPr id="99383" name="Oval 158"/>
            <p:cNvSpPr>
              <a:spLocks noChangeArrowheads="1"/>
            </p:cNvSpPr>
            <p:nvPr/>
          </p:nvSpPr>
          <p:spPr bwMode="auto">
            <a:xfrm>
              <a:off x="4004" y="206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9384" name="Rectangle 159"/>
            <p:cNvSpPr>
              <a:spLocks noChangeArrowheads="1"/>
            </p:cNvSpPr>
            <p:nvPr/>
          </p:nvSpPr>
          <p:spPr bwMode="auto">
            <a:xfrm>
              <a:off x="2929" y="889"/>
              <a:ext cx="1856" cy="167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385" name="Rectangle 160"/>
            <p:cNvSpPr>
              <a:spLocks noChangeArrowheads="1"/>
            </p:cNvSpPr>
            <p:nvPr/>
          </p:nvSpPr>
          <p:spPr bwMode="auto">
            <a:xfrm>
              <a:off x="3470" y="1524"/>
              <a:ext cx="698" cy="104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386" name="Line 161"/>
            <p:cNvSpPr>
              <a:spLocks noChangeShapeType="1"/>
            </p:cNvSpPr>
            <p:nvPr/>
          </p:nvSpPr>
          <p:spPr bwMode="auto">
            <a:xfrm>
              <a:off x="3822" y="889"/>
              <a:ext cx="0" cy="63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9387" name="Text Box 162"/>
            <p:cNvSpPr txBox="1">
              <a:spLocks noChangeArrowheads="1"/>
            </p:cNvSpPr>
            <p:nvPr/>
          </p:nvSpPr>
          <p:spPr bwMode="auto">
            <a:xfrm>
              <a:off x="4231" y="1615"/>
              <a:ext cx="6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20</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9388" name="Text Box 164"/>
            <p:cNvSpPr txBox="1">
              <a:spLocks noChangeArrowheads="1"/>
            </p:cNvSpPr>
            <p:nvPr/>
          </p:nvSpPr>
          <p:spPr bwMode="auto">
            <a:xfrm>
              <a:off x="4276" y="1842"/>
              <a:ext cx="1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9389" name="Text Box 165"/>
            <p:cNvSpPr txBox="1">
              <a:spLocks noChangeArrowheads="1"/>
            </p:cNvSpPr>
            <p:nvPr/>
          </p:nvSpPr>
          <p:spPr bwMode="auto">
            <a:xfrm>
              <a:off x="4321" y="2296"/>
              <a:ext cx="2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9390" name="Text Box 166"/>
            <p:cNvSpPr txBox="1">
              <a:spLocks noChangeArrowheads="1"/>
            </p:cNvSpPr>
            <p:nvPr/>
          </p:nvSpPr>
          <p:spPr bwMode="auto">
            <a:xfrm>
              <a:off x="4321" y="2114"/>
              <a:ext cx="6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20V</a:t>
              </a:r>
              <a:endParaRPr lang="en-US" altLang="zh-CN" sz="2800" b="0">
                <a:latin typeface="Arial" panose="020B0604020202020204" pitchFamily="34" charset="0"/>
                <a:ea typeface="仿宋_GB2312" pitchFamily="49" charset="-122"/>
              </a:endParaRPr>
            </a:p>
          </p:txBody>
        </p:sp>
        <p:sp>
          <p:nvSpPr>
            <p:cNvPr id="99391" name="Text Box 167"/>
            <p:cNvSpPr txBox="1">
              <a:spLocks noChangeArrowheads="1"/>
            </p:cNvSpPr>
            <p:nvPr/>
          </p:nvSpPr>
          <p:spPr bwMode="auto">
            <a:xfrm>
              <a:off x="4775" y="799"/>
              <a:ext cx="2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a:t>
              </a:r>
              <a:endParaRPr lang="en-US" altLang="zh-CN" sz="2800" b="0">
                <a:latin typeface="Arial" panose="020B0604020202020204" pitchFamily="34" charset="0"/>
                <a:ea typeface="仿宋_GB2312" pitchFamily="49" charset="-122"/>
              </a:endParaRPr>
            </a:p>
          </p:txBody>
        </p:sp>
        <p:sp>
          <p:nvSpPr>
            <p:cNvPr id="99392" name="Text Box 168"/>
            <p:cNvSpPr txBox="1">
              <a:spLocks noChangeArrowheads="1"/>
            </p:cNvSpPr>
            <p:nvPr/>
          </p:nvSpPr>
          <p:spPr bwMode="auto">
            <a:xfrm>
              <a:off x="4775" y="2296"/>
              <a:ext cx="1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dirty="0">
                  <a:solidFill>
                    <a:srgbClr val="FFFFFF"/>
                  </a:solidFill>
                  <a:ea typeface="宋体" panose="02010600030101010101" pitchFamily="2" charset="-122"/>
                </a:rPr>
                <a:t>b</a:t>
              </a:r>
              <a:endParaRPr lang="en-US" altLang="zh-CN" sz="2800" b="0" dirty="0">
                <a:latin typeface="Arial" panose="020B0604020202020204" pitchFamily="34" charset="0"/>
                <a:ea typeface="仿宋_GB2312" pitchFamily="49" charset="-122"/>
              </a:endParaRPr>
            </a:p>
          </p:txBody>
        </p:sp>
        <p:sp>
          <p:nvSpPr>
            <p:cNvPr id="99393" name="Text Box 169"/>
            <p:cNvSpPr txBox="1">
              <a:spLocks noChangeArrowheads="1"/>
            </p:cNvSpPr>
            <p:nvPr/>
          </p:nvSpPr>
          <p:spPr bwMode="auto">
            <a:xfrm>
              <a:off x="2961" y="1107"/>
              <a:ext cx="4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2A</a:t>
              </a:r>
              <a:endParaRPr lang="en-US" altLang="zh-CN" sz="2800" b="0">
                <a:latin typeface="Arial" panose="020B0604020202020204" pitchFamily="34" charset="0"/>
                <a:ea typeface="仿宋_GB2312" pitchFamily="49" charset="-122"/>
              </a:endParaRPr>
            </a:p>
          </p:txBody>
        </p:sp>
        <p:sp>
          <p:nvSpPr>
            <p:cNvPr id="99394" name="Text Box 170"/>
            <p:cNvSpPr txBox="1">
              <a:spLocks noChangeArrowheads="1"/>
            </p:cNvSpPr>
            <p:nvPr/>
          </p:nvSpPr>
          <p:spPr bwMode="auto">
            <a:xfrm>
              <a:off x="3958" y="1434"/>
              <a:ext cx="1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9395" name="Text Box 171"/>
            <p:cNvSpPr txBox="1">
              <a:spLocks noChangeArrowheads="1"/>
            </p:cNvSpPr>
            <p:nvPr/>
          </p:nvSpPr>
          <p:spPr bwMode="auto">
            <a:xfrm>
              <a:off x="3958" y="1797"/>
              <a:ext cx="2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9396" name="Text Box 172"/>
            <p:cNvSpPr txBox="1">
              <a:spLocks noChangeArrowheads="1"/>
            </p:cNvSpPr>
            <p:nvPr/>
          </p:nvSpPr>
          <p:spPr bwMode="auto">
            <a:xfrm>
              <a:off x="3732" y="1615"/>
              <a:ext cx="4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dirty="0">
                  <a:solidFill>
                    <a:srgbClr val="FFFFFF"/>
                  </a:solidFill>
                  <a:ea typeface="宋体" panose="02010600030101010101" pitchFamily="2" charset="-122"/>
                </a:rPr>
                <a:t>U</a:t>
              </a:r>
              <a:r>
                <a:rPr lang="en-US" altLang="zh-CN" sz="2800" b="0" i="1" baseline="-25000" dirty="0">
                  <a:solidFill>
                    <a:srgbClr val="FFFFFF"/>
                  </a:solidFill>
                  <a:ea typeface="宋体" panose="02010600030101010101" pitchFamily="2" charset="-122"/>
                </a:rPr>
                <a:t>R</a:t>
              </a:r>
              <a:endParaRPr lang="en-US" altLang="zh-CN" sz="2800" b="0" i="1" baseline="-25000" dirty="0">
                <a:solidFill>
                  <a:srgbClr val="FFFFFF"/>
                </a:solidFill>
                <a:ea typeface="宋体" panose="02010600030101010101" pitchFamily="2" charset="-122"/>
              </a:endParaRPr>
            </a:p>
          </p:txBody>
        </p:sp>
        <p:sp>
          <p:nvSpPr>
            <p:cNvPr id="99397" name="Text Box 173"/>
            <p:cNvSpPr txBox="1">
              <a:spLocks noChangeArrowheads="1"/>
            </p:cNvSpPr>
            <p:nvPr/>
          </p:nvSpPr>
          <p:spPr bwMode="auto">
            <a:xfrm>
              <a:off x="4866" y="1343"/>
              <a:ext cx="4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宋体" panose="02010600030101010101" pitchFamily="2" charset="-122"/>
                </a:rPr>
                <a:t>R</a:t>
              </a:r>
              <a:r>
                <a:rPr lang="en-US" altLang="zh-CN" sz="2800" b="0" baseline="-25000">
                  <a:solidFill>
                    <a:srgbClr val="FFFFFF"/>
                  </a:solidFill>
                  <a:ea typeface="宋体" panose="02010600030101010101" pitchFamily="2" charset="-122"/>
                </a:rPr>
                <a:t>L</a:t>
              </a:r>
              <a:endParaRPr lang="en-US" altLang="zh-CN" sz="2800" b="0" baseline="-25000">
                <a:solidFill>
                  <a:srgbClr val="FFFFFF"/>
                </a:solidFill>
                <a:ea typeface="宋体" panose="02010600030101010101" pitchFamily="2" charset="-122"/>
              </a:endParaRPr>
            </a:p>
          </p:txBody>
        </p:sp>
        <p:sp>
          <p:nvSpPr>
            <p:cNvPr id="99398" name="Text Box 174"/>
            <p:cNvSpPr txBox="1">
              <a:spLocks noChangeArrowheads="1"/>
            </p:cNvSpPr>
            <p:nvPr/>
          </p:nvSpPr>
          <p:spPr bwMode="auto">
            <a:xfrm>
              <a:off x="3822" y="980"/>
              <a:ext cx="5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10</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9399" name="Line 175"/>
            <p:cNvSpPr>
              <a:spLocks noChangeShapeType="1"/>
            </p:cNvSpPr>
            <p:nvPr/>
          </p:nvSpPr>
          <p:spPr bwMode="auto">
            <a:xfrm>
              <a:off x="3470" y="2115"/>
              <a:ext cx="0" cy="3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9400" name="Object 176"/>
            <p:cNvGraphicFramePr>
              <a:graphicFrameLocks noChangeAspect="1"/>
            </p:cNvGraphicFramePr>
            <p:nvPr/>
          </p:nvGraphicFramePr>
          <p:xfrm>
            <a:off x="3107" y="1978"/>
            <a:ext cx="317" cy="510"/>
          </p:xfrm>
          <a:graphic>
            <a:graphicData uri="http://schemas.openxmlformats.org/presentationml/2006/ole">
              <mc:AlternateContent xmlns:mc="http://schemas.openxmlformats.org/markup-compatibility/2006">
                <mc:Choice xmlns:v="urn:schemas-microsoft-com:vml" Requires="v">
                  <p:oleObj spid="_x0000_s46344" name="公式" r:id="rId9" imgW="255270" imgH="421640" progId="Equation.3">
                    <p:embed/>
                  </p:oleObj>
                </mc:Choice>
                <mc:Fallback>
                  <p:oleObj name="公式" r:id="rId9" imgW="255270" imgH="421640" progId="Equation.3">
                    <p:embed/>
                    <p:pic>
                      <p:nvPicPr>
                        <p:cNvPr id="0" name="Object 1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7" y="1978"/>
                          <a:ext cx="317" cy="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401" name="AutoShape 180"/>
            <p:cNvSpPr>
              <a:spLocks noChangeArrowheads="1"/>
            </p:cNvSpPr>
            <p:nvPr/>
          </p:nvSpPr>
          <p:spPr bwMode="auto">
            <a:xfrm rot="10800000">
              <a:off x="3288" y="1706"/>
              <a:ext cx="362" cy="409"/>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402" name="Rectangle 181"/>
            <p:cNvSpPr>
              <a:spLocks noChangeArrowheads="1"/>
            </p:cNvSpPr>
            <p:nvPr/>
          </p:nvSpPr>
          <p:spPr bwMode="auto">
            <a:xfrm>
              <a:off x="4140" y="1615"/>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403" name="Rectangle 182"/>
            <p:cNvSpPr>
              <a:spLocks noChangeArrowheads="1"/>
            </p:cNvSpPr>
            <p:nvPr/>
          </p:nvSpPr>
          <p:spPr bwMode="auto">
            <a:xfrm>
              <a:off x="3741" y="1025"/>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404" name="Rectangle 183"/>
            <p:cNvSpPr>
              <a:spLocks noChangeArrowheads="1"/>
            </p:cNvSpPr>
            <p:nvPr/>
          </p:nvSpPr>
          <p:spPr bwMode="auto">
            <a:xfrm>
              <a:off x="4693" y="134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405" name="Line 184"/>
            <p:cNvSpPr>
              <a:spLocks noChangeShapeType="1"/>
            </p:cNvSpPr>
            <p:nvPr/>
          </p:nvSpPr>
          <p:spPr bwMode="auto">
            <a:xfrm flipV="1">
              <a:off x="4585" y="1387"/>
              <a:ext cx="325" cy="226"/>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406" name="Line 163"/>
            <p:cNvSpPr>
              <a:spLocks noChangeShapeType="1"/>
            </p:cNvSpPr>
            <p:nvPr/>
          </p:nvSpPr>
          <p:spPr bwMode="auto">
            <a:xfrm>
              <a:off x="2925" y="1071"/>
              <a:ext cx="0" cy="409"/>
            </a:xfrm>
            <a:prstGeom prst="line">
              <a:avLst/>
            </a:prstGeom>
            <a:noFill/>
            <a:ln w="28575">
              <a:solidFill>
                <a:srgbClr val="66FFFF"/>
              </a:solidFill>
              <a:round/>
              <a:head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9407" name="Group 177"/>
            <p:cNvGrpSpPr/>
            <p:nvPr/>
          </p:nvGrpSpPr>
          <p:grpSpPr bwMode="auto">
            <a:xfrm>
              <a:off x="2744" y="1479"/>
              <a:ext cx="363" cy="363"/>
              <a:chOff x="4785" y="709"/>
              <a:chExt cx="363" cy="363"/>
            </a:xfrm>
          </p:grpSpPr>
          <p:sp>
            <p:nvSpPr>
              <p:cNvPr id="99408" name="Oval 178"/>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9409" name="Line 179"/>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 name="Group 254"/>
          <p:cNvGrpSpPr/>
          <p:nvPr/>
        </p:nvGrpSpPr>
        <p:grpSpPr bwMode="auto">
          <a:xfrm>
            <a:off x="4889182" y="3759994"/>
            <a:ext cx="4105275" cy="3024187"/>
            <a:chOff x="5329" y="663"/>
            <a:chExt cx="2586" cy="1905"/>
          </a:xfrm>
        </p:grpSpPr>
        <p:sp>
          <p:nvSpPr>
            <p:cNvPr id="99352" name="Rectangle 187"/>
            <p:cNvSpPr>
              <a:spLocks noChangeArrowheads="1"/>
            </p:cNvSpPr>
            <p:nvPr/>
          </p:nvSpPr>
          <p:spPr bwMode="auto">
            <a:xfrm>
              <a:off x="5329" y="663"/>
              <a:ext cx="2449" cy="190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353" name="Oval 188"/>
            <p:cNvSpPr>
              <a:spLocks noChangeArrowheads="1"/>
            </p:cNvSpPr>
            <p:nvPr/>
          </p:nvSpPr>
          <p:spPr bwMode="auto">
            <a:xfrm>
              <a:off x="6690" y="193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9354" name="Rectangle 189"/>
            <p:cNvSpPr>
              <a:spLocks noChangeArrowheads="1"/>
            </p:cNvSpPr>
            <p:nvPr/>
          </p:nvSpPr>
          <p:spPr bwMode="auto">
            <a:xfrm>
              <a:off x="5601" y="753"/>
              <a:ext cx="1856" cy="167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355" name="Rectangle 190"/>
            <p:cNvSpPr>
              <a:spLocks noChangeArrowheads="1"/>
            </p:cNvSpPr>
            <p:nvPr/>
          </p:nvSpPr>
          <p:spPr bwMode="auto">
            <a:xfrm>
              <a:off x="6191" y="1388"/>
              <a:ext cx="698" cy="104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356" name="Line 191"/>
            <p:cNvSpPr>
              <a:spLocks noChangeShapeType="1"/>
            </p:cNvSpPr>
            <p:nvPr/>
          </p:nvSpPr>
          <p:spPr bwMode="auto">
            <a:xfrm>
              <a:off x="6508" y="753"/>
              <a:ext cx="0" cy="63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9357" name="Text Box 192"/>
            <p:cNvSpPr txBox="1">
              <a:spLocks noChangeArrowheads="1"/>
            </p:cNvSpPr>
            <p:nvPr/>
          </p:nvSpPr>
          <p:spPr bwMode="auto">
            <a:xfrm>
              <a:off x="6917" y="1479"/>
              <a:ext cx="6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20</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9358" name="Line 193"/>
            <p:cNvSpPr>
              <a:spLocks noChangeShapeType="1"/>
            </p:cNvSpPr>
            <p:nvPr/>
          </p:nvSpPr>
          <p:spPr bwMode="auto">
            <a:xfrm>
              <a:off x="5602" y="890"/>
              <a:ext cx="0" cy="454"/>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9" name="Text Box 194"/>
            <p:cNvSpPr txBox="1">
              <a:spLocks noChangeArrowheads="1"/>
            </p:cNvSpPr>
            <p:nvPr/>
          </p:nvSpPr>
          <p:spPr bwMode="auto">
            <a:xfrm>
              <a:off x="6962" y="1706"/>
              <a:ext cx="1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9360" name="Text Box 195"/>
            <p:cNvSpPr txBox="1">
              <a:spLocks noChangeArrowheads="1"/>
            </p:cNvSpPr>
            <p:nvPr/>
          </p:nvSpPr>
          <p:spPr bwMode="auto">
            <a:xfrm>
              <a:off x="7007" y="2160"/>
              <a:ext cx="2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9361" name="Text Box 196"/>
            <p:cNvSpPr txBox="1">
              <a:spLocks noChangeArrowheads="1"/>
            </p:cNvSpPr>
            <p:nvPr/>
          </p:nvSpPr>
          <p:spPr bwMode="auto">
            <a:xfrm>
              <a:off x="7007" y="1978"/>
              <a:ext cx="6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20V</a:t>
              </a:r>
              <a:endParaRPr lang="en-US" altLang="zh-CN" sz="2800" b="0">
                <a:latin typeface="Arial" panose="020B0604020202020204" pitchFamily="34" charset="0"/>
                <a:ea typeface="仿宋_GB2312" pitchFamily="49" charset="-122"/>
              </a:endParaRPr>
            </a:p>
          </p:txBody>
        </p:sp>
        <p:sp>
          <p:nvSpPr>
            <p:cNvPr id="99362" name="Text Box 197"/>
            <p:cNvSpPr txBox="1">
              <a:spLocks noChangeArrowheads="1"/>
            </p:cNvSpPr>
            <p:nvPr/>
          </p:nvSpPr>
          <p:spPr bwMode="auto">
            <a:xfrm>
              <a:off x="7461" y="663"/>
              <a:ext cx="2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a:t>
              </a:r>
              <a:endParaRPr lang="en-US" altLang="zh-CN" sz="2800" b="0">
                <a:latin typeface="Arial" panose="020B0604020202020204" pitchFamily="34" charset="0"/>
                <a:ea typeface="仿宋_GB2312" pitchFamily="49" charset="-122"/>
              </a:endParaRPr>
            </a:p>
          </p:txBody>
        </p:sp>
        <p:sp>
          <p:nvSpPr>
            <p:cNvPr id="99363" name="Text Box 198"/>
            <p:cNvSpPr txBox="1">
              <a:spLocks noChangeArrowheads="1"/>
            </p:cNvSpPr>
            <p:nvPr/>
          </p:nvSpPr>
          <p:spPr bwMode="auto">
            <a:xfrm>
              <a:off x="7461" y="2160"/>
              <a:ext cx="1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b</a:t>
              </a:r>
              <a:endParaRPr lang="en-US" altLang="zh-CN" sz="2800" b="0">
                <a:latin typeface="Arial" panose="020B0604020202020204" pitchFamily="34" charset="0"/>
                <a:ea typeface="仿宋_GB2312" pitchFamily="49" charset="-122"/>
              </a:endParaRPr>
            </a:p>
          </p:txBody>
        </p:sp>
        <p:sp>
          <p:nvSpPr>
            <p:cNvPr id="99364" name="Text Box 199"/>
            <p:cNvSpPr txBox="1">
              <a:spLocks noChangeArrowheads="1"/>
            </p:cNvSpPr>
            <p:nvPr/>
          </p:nvSpPr>
          <p:spPr bwMode="auto">
            <a:xfrm>
              <a:off x="5647" y="935"/>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2A</a:t>
              </a:r>
              <a:endParaRPr lang="en-US" altLang="zh-CN" sz="2800" b="0">
                <a:latin typeface="Arial" panose="020B0604020202020204" pitchFamily="34" charset="0"/>
                <a:ea typeface="仿宋_GB2312" pitchFamily="49" charset="-122"/>
              </a:endParaRPr>
            </a:p>
          </p:txBody>
        </p:sp>
        <p:sp>
          <p:nvSpPr>
            <p:cNvPr id="99365" name="Text Box 200"/>
            <p:cNvSpPr txBox="1">
              <a:spLocks noChangeArrowheads="1"/>
            </p:cNvSpPr>
            <p:nvPr/>
          </p:nvSpPr>
          <p:spPr bwMode="auto">
            <a:xfrm>
              <a:off x="6644" y="1298"/>
              <a:ext cx="1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9366" name="Text Box 201"/>
            <p:cNvSpPr txBox="1">
              <a:spLocks noChangeArrowheads="1"/>
            </p:cNvSpPr>
            <p:nvPr/>
          </p:nvSpPr>
          <p:spPr bwMode="auto">
            <a:xfrm>
              <a:off x="6644" y="1661"/>
              <a:ext cx="2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99367" name="Text Box 202"/>
            <p:cNvSpPr txBox="1">
              <a:spLocks noChangeArrowheads="1"/>
            </p:cNvSpPr>
            <p:nvPr/>
          </p:nvSpPr>
          <p:spPr bwMode="auto">
            <a:xfrm>
              <a:off x="6418" y="1479"/>
              <a:ext cx="4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宋体" panose="02010600030101010101" pitchFamily="2" charset="-122"/>
                </a:rPr>
                <a:t>U</a:t>
              </a:r>
              <a:r>
                <a:rPr lang="en-US" altLang="zh-CN" sz="2800" b="0" i="1" baseline="-25000">
                  <a:solidFill>
                    <a:srgbClr val="FFFFFF"/>
                  </a:solidFill>
                  <a:ea typeface="宋体" panose="02010600030101010101" pitchFamily="2" charset="-122"/>
                </a:rPr>
                <a:t>R</a:t>
              </a:r>
              <a:endParaRPr lang="en-US" altLang="zh-CN" sz="2800" b="0" i="1" baseline="-25000">
                <a:solidFill>
                  <a:srgbClr val="FFFFFF"/>
                </a:solidFill>
                <a:ea typeface="宋体" panose="02010600030101010101" pitchFamily="2" charset="-122"/>
              </a:endParaRPr>
            </a:p>
          </p:txBody>
        </p:sp>
        <p:sp>
          <p:nvSpPr>
            <p:cNvPr id="99368" name="Text Box 203"/>
            <p:cNvSpPr txBox="1">
              <a:spLocks noChangeArrowheads="1"/>
            </p:cNvSpPr>
            <p:nvPr/>
          </p:nvSpPr>
          <p:spPr bwMode="auto">
            <a:xfrm>
              <a:off x="6508" y="844"/>
              <a:ext cx="5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10</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99369" name="Line 204"/>
            <p:cNvSpPr>
              <a:spLocks noChangeShapeType="1"/>
            </p:cNvSpPr>
            <p:nvPr/>
          </p:nvSpPr>
          <p:spPr bwMode="auto">
            <a:xfrm>
              <a:off x="6191" y="1979"/>
              <a:ext cx="0" cy="3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9370" name="Object 205"/>
            <p:cNvGraphicFramePr>
              <a:graphicFrameLocks noChangeAspect="1"/>
            </p:cNvGraphicFramePr>
            <p:nvPr/>
          </p:nvGraphicFramePr>
          <p:xfrm>
            <a:off x="5828" y="1842"/>
            <a:ext cx="317" cy="510"/>
          </p:xfrm>
          <a:graphic>
            <a:graphicData uri="http://schemas.openxmlformats.org/presentationml/2006/ole">
              <mc:AlternateContent xmlns:mc="http://schemas.openxmlformats.org/markup-compatibility/2006">
                <mc:Choice xmlns:v="urn:schemas-microsoft-com:vml" Requires="v">
                  <p:oleObj spid="_x0000_s46345" name="公式" r:id="rId11" imgW="255270" imgH="421640" progId="Equation.3">
                    <p:embed/>
                  </p:oleObj>
                </mc:Choice>
                <mc:Fallback>
                  <p:oleObj name="公式" r:id="rId11" imgW="255270" imgH="421640" progId="Equation.3">
                    <p:embed/>
                    <p:pic>
                      <p:nvPicPr>
                        <p:cNvPr id="0" name="Object 2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28" y="1842"/>
                          <a:ext cx="317" cy="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9371" name="Group 206"/>
            <p:cNvGrpSpPr/>
            <p:nvPr/>
          </p:nvGrpSpPr>
          <p:grpSpPr bwMode="auto">
            <a:xfrm>
              <a:off x="5420" y="1343"/>
              <a:ext cx="363" cy="363"/>
              <a:chOff x="4785" y="709"/>
              <a:chExt cx="363" cy="363"/>
            </a:xfrm>
          </p:grpSpPr>
          <p:sp>
            <p:nvSpPr>
              <p:cNvPr id="99381" name="Oval 207"/>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9382" name="Line 208"/>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9372" name="AutoShape 209"/>
            <p:cNvSpPr>
              <a:spLocks noChangeArrowheads="1"/>
            </p:cNvSpPr>
            <p:nvPr/>
          </p:nvSpPr>
          <p:spPr bwMode="auto">
            <a:xfrm rot="10800000">
              <a:off x="6009" y="1570"/>
              <a:ext cx="362" cy="409"/>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373" name="Rectangle 210"/>
            <p:cNvSpPr>
              <a:spLocks noChangeArrowheads="1"/>
            </p:cNvSpPr>
            <p:nvPr/>
          </p:nvSpPr>
          <p:spPr bwMode="auto">
            <a:xfrm>
              <a:off x="6826" y="147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374" name="Rectangle 211"/>
            <p:cNvSpPr>
              <a:spLocks noChangeArrowheads="1"/>
            </p:cNvSpPr>
            <p:nvPr/>
          </p:nvSpPr>
          <p:spPr bwMode="auto">
            <a:xfrm>
              <a:off x="6427" y="88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375" name="Rectangle 212"/>
            <p:cNvSpPr>
              <a:spLocks noChangeArrowheads="1"/>
            </p:cNvSpPr>
            <p:nvPr/>
          </p:nvSpPr>
          <p:spPr bwMode="auto">
            <a:xfrm>
              <a:off x="7415" y="1253"/>
              <a:ext cx="91" cy="4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376" name="Oval 213"/>
            <p:cNvSpPr>
              <a:spLocks noChangeArrowheads="1"/>
            </p:cNvSpPr>
            <p:nvPr/>
          </p:nvSpPr>
          <p:spPr bwMode="auto">
            <a:xfrm>
              <a:off x="7415" y="1661"/>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377" name="Oval 214"/>
            <p:cNvSpPr>
              <a:spLocks noChangeArrowheads="1"/>
            </p:cNvSpPr>
            <p:nvPr/>
          </p:nvSpPr>
          <p:spPr bwMode="auto">
            <a:xfrm>
              <a:off x="7415" y="1253"/>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9378" name="Text Box 215"/>
            <p:cNvSpPr txBox="1">
              <a:spLocks noChangeArrowheads="1"/>
            </p:cNvSpPr>
            <p:nvPr/>
          </p:nvSpPr>
          <p:spPr bwMode="auto">
            <a:xfrm>
              <a:off x="7461" y="102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latin typeface="Arial" panose="020B0604020202020204" pitchFamily="34" charset="0"/>
                  <a:ea typeface="仿宋_GB2312" pitchFamily="49" charset="-122"/>
                </a:rPr>
                <a:t>＋</a:t>
              </a:r>
              <a:endParaRPr lang="zh-CN" altLang="en-US" sz="2800" b="0">
                <a:solidFill>
                  <a:srgbClr val="FFFFFF"/>
                </a:solidFill>
                <a:latin typeface="Arial" panose="020B0604020202020204" pitchFamily="34" charset="0"/>
                <a:ea typeface="仿宋_GB2312" pitchFamily="49" charset="-122"/>
              </a:endParaRPr>
            </a:p>
          </p:txBody>
        </p:sp>
        <p:sp>
          <p:nvSpPr>
            <p:cNvPr id="99379" name="Text Box 216"/>
            <p:cNvSpPr txBox="1">
              <a:spLocks noChangeArrowheads="1"/>
            </p:cNvSpPr>
            <p:nvPr/>
          </p:nvSpPr>
          <p:spPr bwMode="auto">
            <a:xfrm>
              <a:off x="7461" y="1707"/>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latin typeface="Arial" panose="020B0604020202020204" pitchFamily="34" charset="0"/>
                  <a:ea typeface="仿宋_GB2312" pitchFamily="49" charset="-122"/>
                </a:rPr>
                <a:t>－</a:t>
              </a:r>
              <a:endParaRPr lang="zh-CN" altLang="en-US" sz="2800" b="0">
                <a:solidFill>
                  <a:srgbClr val="FFFFFF"/>
                </a:solidFill>
                <a:latin typeface="Arial" panose="020B0604020202020204" pitchFamily="34" charset="0"/>
                <a:ea typeface="仿宋_GB2312" pitchFamily="49" charset="-122"/>
              </a:endParaRPr>
            </a:p>
          </p:txBody>
        </p:sp>
        <p:sp>
          <p:nvSpPr>
            <p:cNvPr id="99380" name="Text Box 217"/>
            <p:cNvSpPr txBox="1">
              <a:spLocks noChangeArrowheads="1"/>
            </p:cNvSpPr>
            <p:nvPr/>
          </p:nvSpPr>
          <p:spPr bwMode="auto">
            <a:xfrm>
              <a:off x="7234" y="1344"/>
              <a:ext cx="6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U</a:t>
              </a:r>
              <a:r>
                <a:rPr kumimoji="1" lang="en-US" altLang="zh-CN" sz="2800" b="0" baseline="-25000">
                  <a:solidFill>
                    <a:srgbClr val="FFFFFF"/>
                  </a:solidFill>
                  <a:ea typeface="宋体" panose="02010600030101010101" pitchFamily="2" charset="-122"/>
                </a:rPr>
                <a:t>oc</a:t>
              </a:r>
              <a:endParaRPr kumimoji="1" lang="en-US" altLang="zh-CN" sz="2800" b="0">
                <a:solidFill>
                  <a:srgbClr val="FFFFFF"/>
                </a:solidFill>
                <a:ea typeface="宋体" panose="02010600030101010101" pitchFamily="2" charset="-122"/>
              </a:endParaRPr>
            </a:p>
          </p:txBody>
        </p:sp>
      </p:grpSp>
      <p:grpSp>
        <p:nvGrpSpPr>
          <p:cNvPr id="8" name="Group 89"/>
          <p:cNvGrpSpPr/>
          <p:nvPr/>
        </p:nvGrpSpPr>
        <p:grpSpPr bwMode="auto">
          <a:xfrm>
            <a:off x="6221889" y="1202531"/>
            <a:ext cx="676275" cy="519112"/>
            <a:chOff x="884" y="1173"/>
            <a:chExt cx="426" cy="327"/>
          </a:xfrm>
        </p:grpSpPr>
        <p:sp>
          <p:nvSpPr>
            <p:cNvPr id="99350" name="Text Box 52"/>
            <p:cNvSpPr txBox="1">
              <a:spLocks noChangeArrowheads="1"/>
            </p:cNvSpPr>
            <p:nvPr/>
          </p:nvSpPr>
          <p:spPr bwMode="auto">
            <a:xfrm>
              <a:off x="884" y="1173"/>
              <a:ext cx="4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1</a:t>
              </a:r>
              <a:endParaRPr kumimoji="1" lang="en-US" altLang="zh-CN" sz="2800" b="0" baseline="-25000">
                <a:solidFill>
                  <a:srgbClr val="FFFFFF"/>
                </a:solidFill>
                <a:ea typeface="宋体" panose="02010600030101010101" pitchFamily="2" charset="-122"/>
              </a:endParaRPr>
            </a:p>
          </p:txBody>
        </p:sp>
        <p:sp>
          <p:nvSpPr>
            <p:cNvPr id="99351" name="Line 86"/>
            <p:cNvSpPr>
              <a:spLocks noChangeShapeType="1"/>
            </p:cNvSpPr>
            <p:nvPr/>
          </p:nvSpPr>
          <p:spPr bwMode="auto">
            <a:xfrm flipH="1">
              <a:off x="901" y="1480"/>
              <a:ext cx="27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90"/>
          <p:cNvGrpSpPr/>
          <p:nvPr/>
        </p:nvGrpSpPr>
        <p:grpSpPr bwMode="auto">
          <a:xfrm>
            <a:off x="6853714" y="1202531"/>
            <a:ext cx="692150" cy="519112"/>
            <a:chOff x="874" y="1173"/>
            <a:chExt cx="436" cy="327"/>
          </a:xfrm>
        </p:grpSpPr>
        <p:sp>
          <p:nvSpPr>
            <p:cNvPr id="99348" name="Text Box 91"/>
            <p:cNvSpPr txBox="1">
              <a:spLocks noChangeArrowheads="1"/>
            </p:cNvSpPr>
            <p:nvPr/>
          </p:nvSpPr>
          <p:spPr bwMode="auto">
            <a:xfrm>
              <a:off x="884" y="1173"/>
              <a:ext cx="4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dirty="0">
                  <a:solidFill>
                    <a:srgbClr val="FFFFFF"/>
                  </a:solidFill>
                  <a:ea typeface="宋体" panose="02010600030101010101" pitchFamily="2" charset="-122"/>
                </a:rPr>
                <a:t>I</a:t>
              </a:r>
              <a:r>
                <a:rPr kumimoji="1" lang="en-US" altLang="zh-CN" sz="2800" b="0" baseline="-25000" dirty="0">
                  <a:solidFill>
                    <a:srgbClr val="FFFFFF"/>
                  </a:solidFill>
                  <a:ea typeface="宋体" panose="02010600030101010101" pitchFamily="2" charset="-122"/>
                </a:rPr>
                <a:t>2</a:t>
              </a:r>
              <a:endParaRPr kumimoji="1" lang="en-US" altLang="zh-CN" sz="2800" b="0" baseline="-25000" dirty="0">
                <a:solidFill>
                  <a:srgbClr val="FFFFFF"/>
                </a:solidFill>
                <a:ea typeface="宋体" panose="02010600030101010101" pitchFamily="2" charset="-122"/>
              </a:endParaRPr>
            </a:p>
          </p:txBody>
        </p:sp>
        <p:sp>
          <p:nvSpPr>
            <p:cNvPr id="99349" name="Line 92"/>
            <p:cNvSpPr>
              <a:spLocks noChangeShapeType="1"/>
            </p:cNvSpPr>
            <p:nvPr/>
          </p:nvSpPr>
          <p:spPr bwMode="auto">
            <a:xfrm flipH="1">
              <a:off x="874" y="1480"/>
              <a:ext cx="272" cy="0"/>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7"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最大功率传输（定理）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78" name="Text Box 46"/>
          <p:cNvSpPr txBox="1">
            <a:spLocks noChangeArrowheads="1"/>
          </p:cNvSpPr>
          <p:nvPr/>
        </p:nvSpPr>
        <p:spPr bwMode="auto">
          <a:xfrm>
            <a:off x="1894682" y="1892529"/>
            <a:ext cx="1857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spcBef>
                <a:spcPct val="50000"/>
              </a:spcBef>
            </a:pPr>
            <a:r>
              <a:rPr kumimoji="1" lang="zh-CN" altLang="en-US" b="0" dirty="0"/>
              <a:t>即是求</a:t>
            </a:r>
            <a:r>
              <a:rPr kumimoji="1" lang="en-US" altLang="zh-CN" b="0" dirty="0"/>
              <a:t>R</a:t>
            </a:r>
            <a:r>
              <a:rPr kumimoji="1" lang="en-US" altLang="zh-CN" b="0" baseline="-25000" dirty="0"/>
              <a:t>eq</a:t>
            </a:r>
            <a:endParaRPr kumimoji="1" lang="en-US" altLang="zh-CN" b="0" baseline="-25000" dirty="0"/>
          </a:p>
        </p:txBody>
      </p:sp>
      <p:grpSp>
        <p:nvGrpSpPr>
          <p:cNvPr id="79" name="Group 89"/>
          <p:cNvGrpSpPr/>
          <p:nvPr/>
        </p:nvGrpSpPr>
        <p:grpSpPr bwMode="auto">
          <a:xfrm>
            <a:off x="6188869" y="4352923"/>
            <a:ext cx="676275" cy="549274"/>
            <a:chOff x="849" y="1134"/>
            <a:chExt cx="426" cy="346"/>
          </a:xfrm>
        </p:grpSpPr>
        <p:sp>
          <p:nvSpPr>
            <p:cNvPr id="80" name="Text Box 52"/>
            <p:cNvSpPr txBox="1">
              <a:spLocks noChangeArrowheads="1"/>
            </p:cNvSpPr>
            <p:nvPr/>
          </p:nvSpPr>
          <p:spPr bwMode="auto">
            <a:xfrm>
              <a:off x="849" y="1134"/>
              <a:ext cx="4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dirty="0">
                  <a:solidFill>
                    <a:srgbClr val="FFFFFF"/>
                  </a:solidFill>
                  <a:ea typeface="宋体" panose="02010600030101010101" pitchFamily="2" charset="-122"/>
                </a:rPr>
                <a:t>I</a:t>
              </a:r>
              <a:r>
                <a:rPr kumimoji="1" lang="en-US" altLang="zh-CN" sz="2800" b="0" baseline="-25000" dirty="0">
                  <a:solidFill>
                    <a:srgbClr val="FFFFFF"/>
                  </a:solidFill>
                  <a:ea typeface="宋体" panose="02010600030101010101" pitchFamily="2" charset="-122"/>
                </a:rPr>
                <a:t>1</a:t>
              </a:r>
              <a:endParaRPr kumimoji="1" lang="en-US" altLang="zh-CN" sz="2800" b="0" baseline="-25000" dirty="0">
                <a:solidFill>
                  <a:srgbClr val="FFFFFF"/>
                </a:solidFill>
                <a:ea typeface="宋体" panose="02010600030101010101" pitchFamily="2" charset="-122"/>
              </a:endParaRPr>
            </a:p>
          </p:txBody>
        </p:sp>
        <p:sp>
          <p:nvSpPr>
            <p:cNvPr id="81" name="Line 86"/>
            <p:cNvSpPr>
              <a:spLocks noChangeShapeType="1"/>
            </p:cNvSpPr>
            <p:nvPr/>
          </p:nvSpPr>
          <p:spPr bwMode="auto">
            <a:xfrm flipH="1">
              <a:off x="901" y="1480"/>
              <a:ext cx="27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2" name="Group 90"/>
          <p:cNvGrpSpPr/>
          <p:nvPr/>
        </p:nvGrpSpPr>
        <p:grpSpPr bwMode="auto">
          <a:xfrm>
            <a:off x="6801326" y="4352288"/>
            <a:ext cx="676275" cy="542924"/>
            <a:chOff x="824" y="1138"/>
            <a:chExt cx="426" cy="342"/>
          </a:xfrm>
        </p:grpSpPr>
        <p:sp>
          <p:nvSpPr>
            <p:cNvPr id="83" name="Text Box 91"/>
            <p:cNvSpPr txBox="1">
              <a:spLocks noChangeArrowheads="1"/>
            </p:cNvSpPr>
            <p:nvPr/>
          </p:nvSpPr>
          <p:spPr bwMode="auto">
            <a:xfrm>
              <a:off x="824" y="1138"/>
              <a:ext cx="4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dirty="0">
                  <a:solidFill>
                    <a:srgbClr val="FFFFFF"/>
                  </a:solidFill>
                  <a:ea typeface="宋体" panose="02010600030101010101" pitchFamily="2" charset="-122"/>
                </a:rPr>
                <a:t>I</a:t>
              </a:r>
              <a:r>
                <a:rPr kumimoji="1" lang="en-US" altLang="zh-CN" sz="2800" b="0" baseline="-25000" dirty="0">
                  <a:solidFill>
                    <a:srgbClr val="FFFFFF"/>
                  </a:solidFill>
                  <a:ea typeface="宋体" panose="02010600030101010101" pitchFamily="2" charset="-122"/>
                </a:rPr>
                <a:t>2</a:t>
              </a:r>
              <a:endParaRPr kumimoji="1" lang="en-US" altLang="zh-CN" sz="2800" b="0" baseline="-25000" dirty="0">
                <a:solidFill>
                  <a:srgbClr val="FFFFFF"/>
                </a:solidFill>
                <a:ea typeface="宋体" panose="02010600030101010101" pitchFamily="2" charset="-122"/>
              </a:endParaRPr>
            </a:p>
          </p:txBody>
        </p:sp>
        <p:sp>
          <p:nvSpPr>
            <p:cNvPr id="84" name="Line 92"/>
            <p:cNvSpPr>
              <a:spLocks noChangeShapeType="1"/>
            </p:cNvSpPr>
            <p:nvPr/>
          </p:nvSpPr>
          <p:spPr bwMode="auto">
            <a:xfrm flipH="1">
              <a:off x="874" y="1480"/>
              <a:ext cx="272" cy="0"/>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1" name="Text Box 46"/>
          <p:cNvSpPr txBox="1">
            <a:spLocks noChangeArrowheads="1"/>
          </p:cNvSpPr>
          <p:nvPr/>
        </p:nvSpPr>
        <p:spPr bwMode="auto">
          <a:xfrm>
            <a:off x="3463448" y="3476943"/>
            <a:ext cx="12082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spcBef>
                <a:spcPct val="50000"/>
              </a:spcBef>
            </a:pPr>
            <a:r>
              <a:rPr kumimoji="1" lang="zh-CN" altLang="en-US" sz="1800" b="0" dirty="0"/>
              <a:t>欧姆定律</a:t>
            </a:r>
            <a:endParaRPr kumimoji="1" lang="en-US" altLang="zh-CN" sz="1800" b="0" baseline="-25000" dirty="0"/>
          </a:p>
        </p:txBody>
      </p:sp>
      <p:pic>
        <p:nvPicPr>
          <p:cNvPr id="2" name="图片 1"/>
          <p:cNvPicPr>
            <a:picLocks noChangeAspect="1"/>
          </p:cNvPicPr>
          <p:nvPr/>
        </p:nvPicPr>
        <p:blipFill>
          <a:blip r:embed="rId13"/>
          <a:stretch>
            <a:fillRect/>
          </a:stretch>
        </p:blipFill>
        <p:spPr>
          <a:xfrm>
            <a:off x="345822" y="1822450"/>
            <a:ext cx="1225010" cy="679089"/>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1" name="Text Box 5"/>
          <p:cNvSpPr txBox="1">
            <a:spLocks noChangeArrowheads="1"/>
          </p:cNvSpPr>
          <p:nvPr/>
        </p:nvSpPr>
        <p:spPr bwMode="auto">
          <a:xfrm>
            <a:off x="626428" y="986473"/>
            <a:ext cx="3268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startAt="2"/>
            </a:pPr>
            <a:r>
              <a:rPr kumimoji="1" lang="zh-CN" altLang="en-US" sz="2800">
                <a:latin typeface="楷体_GB2312" pitchFamily="49" charset="-122"/>
              </a:rPr>
              <a:t>求等效电阻</a:t>
            </a:r>
            <a:r>
              <a:rPr kumimoji="1" lang="en-US" altLang="zh-CN" sz="2800" b="0" i="1">
                <a:solidFill>
                  <a:srgbClr val="FFFFFF"/>
                </a:solidFill>
              </a:rPr>
              <a:t>R</a:t>
            </a:r>
            <a:r>
              <a:rPr kumimoji="1" lang="en-US" altLang="zh-CN" sz="2800" b="0" baseline="-25000">
                <a:solidFill>
                  <a:srgbClr val="FFFFFF"/>
                </a:solidFill>
              </a:rPr>
              <a:t>eq</a:t>
            </a:r>
            <a:endParaRPr kumimoji="1" lang="en-US" altLang="zh-CN" sz="2800" b="0">
              <a:solidFill>
                <a:srgbClr val="FFFFFF"/>
              </a:solidFill>
            </a:endParaRPr>
          </a:p>
        </p:txBody>
      </p:sp>
      <p:graphicFrame>
        <p:nvGraphicFramePr>
          <p:cNvPr id="106502" name="Object 6"/>
          <p:cNvGraphicFramePr>
            <a:graphicFrameLocks noChangeAspect="1"/>
          </p:cNvGraphicFramePr>
          <p:nvPr/>
        </p:nvGraphicFramePr>
        <p:xfrm>
          <a:off x="1058863" y="2857500"/>
          <a:ext cx="2647950" cy="1009650"/>
        </p:xfrm>
        <a:graphic>
          <a:graphicData uri="http://schemas.openxmlformats.org/presentationml/2006/ole">
            <mc:AlternateContent xmlns:mc="http://schemas.openxmlformats.org/markup-compatibility/2006">
              <mc:Choice xmlns:v="urn:schemas-microsoft-com:vml" Requires="v">
                <p:oleObj spid="_x0000_s47364" name="公式" r:id="rId1" imgW="1003300" imgH="409575" progId="Equation.3">
                  <p:embed/>
                </p:oleObj>
              </mc:Choice>
              <mc:Fallback>
                <p:oleObj name="公式" r:id="rId1" imgW="1003300" imgH="409575"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63" y="2857500"/>
                        <a:ext cx="2647950"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06" name="Object 10"/>
          <p:cNvGraphicFramePr>
            <a:graphicFrameLocks noChangeAspect="1"/>
          </p:cNvGraphicFramePr>
          <p:nvPr/>
        </p:nvGraphicFramePr>
        <p:xfrm>
          <a:off x="626428" y="2425700"/>
          <a:ext cx="4392612" cy="431800"/>
        </p:xfrm>
        <a:graphic>
          <a:graphicData uri="http://schemas.openxmlformats.org/presentationml/2006/ole">
            <mc:AlternateContent xmlns:mc="http://schemas.openxmlformats.org/markup-compatibility/2006">
              <mc:Choice xmlns:v="urn:schemas-microsoft-com:vml" Requires="v">
                <p:oleObj spid="_x0000_s47365" name="公式" r:id="rId3" imgW="1680210" imgH="172085" progId="Equation.3">
                  <p:embed/>
                </p:oleObj>
              </mc:Choice>
              <mc:Fallback>
                <p:oleObj name="公式" r:id="rId3" imgW="1680210" imgH="172085"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28" y="2425700"/>
                        <a:ext cx="43926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08" name="Object 12"/>
          <p:cNvGraphicFramePr>
            <a:graphicFrameLocks noChangeAspect="1"/>
          </p:cNvGraphicFramePr>
          <p:nvPr/>
        </p:nvGraphicFramePr>
        <p:xfrm>
          <a:off x="1274128" y="1707198"/>
          <a:ext cx="2209800" cy="555625"/>
        </p:xfrm>
        <a:graphic>
          <a:graphicData uri="http://schemas.openxmlformats.org/presentationml/2006/ole">
            <mc:AlternateContent xmlns:mc="http://schemas.openxmlformats.org/markup-compatibility/2006">
              <mc:Choice xmlns:v="urn:schemas-microsoft-com:vml" Requires="v">
                <p:oleObj spid="_x0000_s47366" name="公式" r:id="rId5" imgW="825500" imgH="219710" progId="Equation.3">
                  <p:embed/>
                </p:oleObj>
              </mc:Choice>
              <mc:Fallback>
                <p:oleObj name="公式" r:id="rId5" imgW="825500" imgH="21971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4128" y="1707198"/>
                        <a:ext cx="220980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616" name="Text Box 120"/>
          <p:cNvSpPr txBox="1">
            <a:spLocks noChangeArrowheads="1"/>
          </p:cNvSpPr>
          <p:nvPr/>
        </p:nvSpPr>
        <p:spPr bwMode="auto">
          <a:xfrm>
            <a:off x="626428" y="3953510"/>
            <a:ext cx="4967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startAt="3"/>
            </a:pPr>
            <a:r>
              <a:rPr kumimoji="1" lang="zh-CN" altLang="en-US" sz="2800">
                <a:latin typeface="楷体_GB2312" pitchFamily="49" charset="-122"/>
              </a:rPr>
              <a:t>由最大功率传输定理得</a:t>
            </a:r>
            <a:r>
              <a:rPr kumimoji="1" lang="en-US" altLang="zh-CN" sz="2800">
                <a:latin typeface="楷体_GB2312" pitchFamily="49" charset="-122"/>
              </a:rPr>
              <a:t>:</a:t>
            </a:r>
            <a:endParaRPr kumimoji="1" lang="en-US" altLang="zh-CN" sz="2800">
              <a:latin typeface="楷体_GB2312" pitchFamily="49" charset="-122"/>
            </a:endParaRPr>
          </a:p>
        </p:txBody>
      </p:sp>
      <p:grpSp>
        <p:nvGrpSpPr>
          <p:cNvPr id="4" name="Group 121"/>
          <p:cNvGrpSpPr/>
          <p:nvPr/>
        </p:nvGrpSpPr>
        <p:grpSpPr bwMode="auto">
          <a:xfrm>
            <a:off x="766127" y="4658360"/>
            <a:ext cx="7243763" cy="677863"/>
            <a:chOff x="540" y="572"/>
            <a:chExt cx="4563" cy="427"/>
          </a:xfrm>
        </p:grpSpPr>
        <p:graphicFrame>
          <p:nvGraphicFramePr>
            <p:cNvPr id="100398" name="Object 122"/>
            <p:cNvGraphicFramePr>
              <a:graphicFrameLocks noChangeAspect="1"/>
            </p:cNvGraphicFramePr>
            <p:nvPr/>
          </p:nvGraphicFramePr>
          <p:xfrm>
            <a:off x="540" y="599"/>
            <a:ext cx="1814" cy="400"/>
          </p:xfrm>
          <a:graphic>
            <a:graphicData uri="http://schemas.openxmlformats.org/presentationml/2006/ole">
              <mc:AlternateContent xmlns:mc="http://schemas.openxmlformats.org/markup-compatibility/2006">
                <mc:Choice xmlns:v="urn:schemas-microsoft-com:vml" Requires="v">
                  <p:oleObj spid="_x0000_s47367" name="公式" r:id="rId7" imgW="1038860" imgH="243205" progId="Equation.3">
                    <p:embed/>
                  </p:oleObj>
                </mc:Choice>
                <mc:Fallback>
                  <p:oleObj name="公式" r:id="rId7" imgW="1038860" imgH="243205" progId="Equation.3">
                    <p:embed/>
                    <p:pic>
                      <p:nvPicPr>
                        <p:cNvPr id="0" name="Object 1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 y="599"/>
                          <a:ext cx="1814"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99" name="Text Box 123"/>
            <p:cNvSpPr txBox="1">
              <a:spLocks noChangeArrowheads="1"/>
            </p:cNvSpPr>
            <p:nvPr/>
          </p:nvSpPr>
          <p:spPr bwMode="auto">
            <a:xfrm>
              <a:off x="2517" y="572"/>
              <a:ext cx="25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solidFill>
                    <a:srgbClr val="FFFFFF"/>
                  </a:solidFill>
                  <a:latin typeface="Arial" panose="020B0604020202020204" pitchFamily="34" charset="0"/>
                </a:rPr>
                <a:t>时其上可获得最大功率</a:t>
              </a:r>
              <a:endParaRPr lang="zh-CN" altLang="en-US" sz="2800">
                <a:solidFill>
                  <a:srgbClr val="FFFFFF"/>
                </a:solidFill>
                <a:latin typeface="Arial" panose="020B0604020202020204" pitchFamily="34" charset="0"/>
              </a:endParaRPr>
            </a:p>
          </p:txBody>
        </p:sp>
      </p:grpSp>
      <p:graphicFrame>
        <p:nvGraphicFramePr>
          <p:cNvPr id="106620" name="Object 124"/>
          <p:cNvGraphicFramePr>
            <a:graphicFrameLocks noChangeAspect="1"/>
          </p:cNvGraphicFramePr>
          <p:nvPr/>
        </p:nvGraphicFramePr>
        <p:xfrm>
          <a:off x="837565" y="5379085"/>
          <a:ext cx="4756150" cy="1182688"/>
        </p:xfrm>
        <a:graphic>
          <a:graphicData uri="http://schemas.openxmlformats.org/presentationml/2006/ole">
            <mc:AlternateContent xmlns:mc="http://schemas.openxmlformats.org/markup-compatibility/2006">
              <mc:Choice xmlns:v="urn:schemas-microsoft-com:vml" Requires="v">
                <p:oleObj spid="_x0000_s47368" name="公式" r:id="rId9" imgW="1811020" imgH="480695" progId="Equation.3">
                  <p:embed/>
                </p:oleObj>
              </mc:Choice>
              <mc:Fallback>
                <p:oleObj name="公式" r:id="rId9" imgW="1811020" imgH="480695" progId="Equation.3">
                  <p:embed/>
                  <p:pic>
                    <p:nvPicPr>
                      <p:cNvPr id="0" name="Object 1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7565" y="5379085"/>
                        <a:ext cx="4756150" cy="1182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28"/>
          <p:cNvGrpSpPr/>
          <p:nvPr/>
        </p:nvGrpSpPr>
        <p:grpSpPr bwMode="auto">
          <a:xfrm>
            <a:off x="5384483" y="1453991"/>
            <a:ext cx="3313112" cy="2751137"/>
            <a:chOff x="3379" y="527"/>
            <a:chExt cx="2087" cy="1733"/>
          </a:xfrm>
        </p:grpSpPr>
        <p:sp>
          <p:nvSpPr>
            <p:cNvPr id="100367" name="Line 89"/>
            <p:cNvSpPr>
              <a:spLocks noChangeShapeType="1"/>
            </p:cNvSpPr>
            <p:nvPr/>
          </p:nvSpPr>
          <p:spPr bwMode="auto">
            <a:xfrm flipH="1">
              <a:off x="5058" y="663"/>
              <a:ext cx="0" cy="145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0368" name="Text Box 90"/>
            <p:cNvSpPr txBox="1">
              <a:spLocks noChangeArrowheads="1"/>
            </p:cNvSpPr>
            <p:nvPr/>
          </p:nvSpPr>
          <p:spPr bwMode="auto">
            <a:xfrm>
              <a:off x="4468" y="1479"/>
              <a:ext cx="6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20</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sp>
          <p:nvSpPr>
            <p:cNvPr id="100369" name="Text Box 91"/>
            <p:cNvSpPr txBox="1">
              <a:spLocks noChangeArrowheads="1"/>
            </p:cNvSpPr>
            <p:nvPr/>
          </p:nvSpPr>
          <p:spPr bwMode="auto">
            <a:xfrm>
              <a:off x="5103" y="799"/>
              <a:ext cx="1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100370" name="Text Box 92"/>
            <p:cNvSpPr txBox="1">
              <a:spLocks noChangeArrowheads="1"/>
            </p:cNvSpPr>
            <p:nvPr/>
          </p:nvSpPr>
          <p:spPr bwMode="auto">
            <a:xfrm>
              <a:off x="5103" y="1615"/>
              <a:ext cx="2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100371" name="Text Box 93"/>
            <p:cNvSpPr txBox="1">
              <a:spLocks noChangeArrowheads="1"/>
            </p:cNvSpPr>
            <p:nvPr/>
          </p:nvSpPr>
          <p:spPr bwMode="auto">
            <a:xfrm>
              <a:off x="4785" y="844"/>
              <a:ext cx="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宋体" panose="02010600030101010101" pitchFamily="2" charset="-122"/>
                </a:rPr>
                <a:t>I</a:t>
              </a:r>
              <a:endParaRPr lang="en-US" altLang="zh-CN" sz="2800" b="0" i="1">
                <a:latin typeface="Arial" panose="020B0604020202020204" pitchFamily="34" charset="0"/>
                <a:ea typeface="仿宋_GB2312" pitchFamily="49" charset="-122"/>
              </a:endParaRPr>
            </a:p>
          </p:txBody>
        </p:sp>
        <p:sp>
          <p:nvSpPr>
            <p:cNvPr id="100372" name="Text Box 94"/>
            <p:cNvSpPr txBox="1">
              <a:spLocks noChangeArrowheads="1"/>
            </p:cNvSpPr>
            <p:nvPr/>
          </p:nvSpPr>
          <p:spPr bwMode="auto">
            <a:xfrm>
              <a:off x="5103" y="527"/>
              <a:ext cx="2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a</a:t>
              </a:r>
              <a:endParaRPr lang="en-US" altLang="zh-CN" sz="2800" b="0">
                <a:latin typeface="Arial" panose="020B0604020202020204" pitchFamily="34" charset="0"/>
                <a:ea typeface="仿宋_GB2312" pitchFamily="49" charset="-122"/>
              </a:endParaRPr>
            </a:p>
          </p:txBody>
        </p:sp>
        <p:sp>
          <p:nvSpPr>
            <p:cNvPr id="100373" name="Text Box 95"/>
            <p:cNvSpPr txBox="1">
              <a:spLocks noChangeArrowheads="1"/>
            </p:cNvSpPr>
            <p:nvPr/>
          </p:nvSpPr>
          <p:spPr bwMode="auto">
            <a:xfrm>
              <a:off x="5103" y="1933"/>
              <a:ext cx="1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b</a:t>
              </a:r>
              <a:endParaRPr lang="en-US" altLang="zh-CN" sz="2800" b="0">
                <a:latin typeface="Arial" panose="020B0604020202020204" pitchFamily="34" charset="0"/>
                <a:ea typeface="仿宋_GB2312" pitchFamily="49" charset="-122"/>
              </a:endParaRPr>
            </a:p>
          </p:txBody>
        </p:sp>
        <p:sp>
          <p:nvSpPr>
            <p:cNvPr id="100374" name="Text Box 96"/>
            <p:cNvSpPr txBox="1">
              <a:spLocks noChangeArrowheads="1"/>
            </p:cNvSpPr>
            <p:nvPr/>
          </p:nvSpPr>
          <p:spPr bwMode="auto">
            <a:xfrm>
              <a:off x="3969" y="1525"/>
              <a:ext cx="4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宋体" panose="02010600030101010101" pitchFamily="2" charset="-122"/>
                </a:rPr>
                <a:t>U</a:t>
              </a:r>
              <a:r>
                <a:rPr lang="en-US" altLang="zh-CN" sz="2800" b="0" i="1" baseline="-25000">
                  <a:solidFill>
                    <a:srgbClr val="FFFFFF"/>
                  </a:solidFill>
                  <a:ea typeface="宋体" panose="02010600030101010101" pitchFamily="2" charset="-122"/>
                </a:rPr>
                <a:t>R</a:t>
              </a:r>
              <a:endParaRPr lang="en-US" altLang="zh-CN" sz="2800" b="0">
                <a:latin typeface="Arial" panose="020B0604020202020204" pitchFamily="34" charset="0"/>
                <a:ea typeface="仿宋_GB2312" pitchFamily="49" charset="-122"/>
              </a:endParaRPr>
            </a:p>
          </p:txBody>
        </p:sp>
        <p:sp>
          <p:nvSpPr>
            <p:cNvPr id="100375" name="Text Box 97"/>
            <p:cNvSpPr txBox="1">
              <a:spLocks noChangeArrowheads="1"/>
            </p:cNvSpPr>
            <p:nvPr/>
          </p:nvSpPr>
          <p:spPr bwMode="auto">
            <a:xfrm>
              <a:off x="4105" y="708"/>
              <a:ext cx="5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宋体" panose="02010600030101010101" pitchFamily="2" charset="-122"/>
                </a:rPr>
                <a:t>10</a:t>
              </a:r>
              <a:r>
                <a:rPr lang="en-US" altLang="zh-CN" sz="2800" b="0">
                  <a:solidFill>
                    <a:srgbClr val="FFFFFF"/>
                  </a:solidFill>
                  <a:ea typeface="宋体" panose="02010600030101010101" pitchFamily="2" charset="-122"/>
                  <a:sym typeface="Symbol" panose="05050102010706020507" pitchFamily="18" charset="2"/>
                </a:rPr>
                <a:t></a:t>
              </a:r>
              <a:endParaRPr lang="en-US" altLang="zh-CN" sz="2800" b="0">
                <a:latin typeface="Arial" panose="020B0604020202020204" pitchFamily="34" charset="0"/>
                <a:ea typeface="仿宋_GB2312" pitchFamily="49" charset="-122"/>
              </a:endParaRPr>
            </a:p>
          </p:txBody>
        </p:sp>
        <p:graphicFrame>
          <p:nvGraphicFramePr>
            <p:cNvPr id="100376" name="Object 98"/>
            <p:cNvGraphicFramePr>
              <a:graphicFrameLocks noChangeAspect="1"/>
            </p:cNvGraphicFramePr>
            <p:nvPr/>
          </p:nvGraphicFramePr>
          <p:xfrm>
            <a:off x="3379" y="1696"/>
            <a:ext cx="317" cy="509"/>
          </p:xfrm>
          <a:graphic>
            <a:graphicData uri="http://schemas.openxmlformats.org/presentationml/2006/ole">
              <mc:AlternateContent xmlns:mc="http://schemas.openxmlformats.org/markup-compatibility/2006">
                <mc:Choice xmlns:v="urn:schemas-microsoft-com:vml" Requires="v">
                  <p:oleObj spid="_x0000_s47369" name="公式" r:id="rId11" imgW="255270" imgH="421640" progId="Equation.3">
                    <p:embed/>
                  </p:oleObj>
                </mc:Choice>
                <mc:Fallback>
                  <p:oleObj name="公式" r:id="rId11" imgW="255270" imgH="421640" progId="Equation.3">
                    <p:embed/>
                    <p:pic>
                      <p:nvPicPr>
                        <p:cNvPr id="0" name="Object 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9" y="1696"/>
                          <a:ext cx="317" cy="5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77" name="Line 99"/>
            <p:cNvSpPr>
              <a:spLocks noChangeShapeType="1"/>
            </p:cNvSpPr>
            <p:nvPr/>
          </p:nvSpPr>
          <p:spPr bwMode="auto">
            <a:xfrm flipV="1">
              <a:off x="5057" y="845"/>
              <a:ext cx="0" cy="36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0378" name="Text Box 100"/>
            <p:cNvSpPr txBox="1">
              <a:spLocks noChangeArrowheads="1"/>
            </p:cNvSpPr>
            <p:nvPr/>
          </p:nvSpPr>
          <p:spPr bwMode="auto">
            <a:xfrm>
              <a:off x="5239" y="1207"/>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rgbClr val="FFFFFF"/>
                  </a:solidFill>
                  <a:ea typeface="仿宋_GB2312" pitchFamily="49" charset="-122"/>
                </a:rPr>
                <a:t>U</a:t>
              </a:r>
              <a:endParaRPr lang="en-US" altLang="zh-CN" sz="2800" b="0" i="1">
                <a:solidFill>
                  <a:srgbClr val="FFFFFF"/>
                </a:solidFill>
                <a:ea typeface="仿宋_GB2312" pitchFamily="49" charset="-122"/>
              </a:endParaRPr>
            </a:p>
          </p:txBody>
        </p:sp>
        <p:grpSp>
          <p:nvGrpSpPr>
            <p:cNvPr id="100379" name="Group 101"/>
            <p:cNvGrpSpPr/>
            <p:nvPr/>
          </p:nvGrpSpPr>
          <p:grpSpPr bwMode="auto">
            <a:xfrm>
              <a:off x="4150" y="980"/>
              <a:ext cx="426" cy="327"/>
              <a:chOff x="884" y="1173"/>
              <a:chExt cx="426" cy="327"/>
            </a:xfrm>
          </p:grpSpPr>
          <p:sp>
            <p:nvSpPr>
              <p:cNvPr id="100396" name="Text Box 102"/>
              <p:cNvSpPr txBox="1">
                <a:spLocks noChangeArrowheads="1"/>
              </p:cNvSpPr>
              <p:nvPr/>
            </p:nvSpPr>
            <p:spPr bwMode="auto">
              <a:xfrm>
                <a:off x="884" y="1173"/>
                <a:ext cx="4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2</a:t>
                </a:r>
                <a:endParaRPr kumimoji="1" lang="en-US" altLang="zh-CN" sz="2800" b="0" baseline="-25000">
                  <a:solidFill>
                    <a:srgbClr val="FFFFFF"/>
                  </a:solidFill>
                  <a:ea typeface="宋体" panose="02010600030101010101" pitchFamily="2" charset="-122"/>
                </a:endParaRPr>
              </a:p>
            </p:txBody>
          </p:sp>
          <p:sp>
            <p:nvSpPr>
              <p:cNvPr id="100397" name="Line 103"/>
              <p:cNvSpPr>
                <a:spLocks noChangeShapeType="1"/>
              </p:cNvSpPr>
              <p:nvPr/>
            </p:nvSpPr>
            <p:spPr bwMode="auto">
              <a:xfrm flipH="1">
                <a:off x="930" y="1480"/>
                <a:ext cx="272" cy="0"/>
              </a:xfrm>
              <a:prstGeom prst="line">
                <a:avLst/>
              </a:prstGeom>
              <a:noFill/>
              <a:ln w="38100">
                <a:solidFill>
                  <a:srgbClr val="66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0380" name="Group 104"/>
            <p:cNvGrpSpPr/>
            <p:nvPr/>
          </p:nvGrpSpPr>
          <p:grpSpPr bwMode="auto">
            <a:xfrm>
              <a:off x="3651" y="980"/>
              <a:ext cx="426" cy="327"/>
              <a:chOff x="884" y="1173"/>
              <a:chExt cx="426" cy="327"/>
            </a:xfrm>
          </p:grpSpPr>
          <p:sp>
            <p:nvSpPr>
              <p:cNvPr id="100394" name="Text Box 105"/>
              <p:cNvSpPr txBox="1">
                <a:spLocks noChangeArrowheads="1"/>
              </p:cNvSpPr>
              <p:nvPr/>
            </p:nvSpPr>
            <p:spPr bwMode="auto">
              <a:xfrm>
                <a:off x="884" y="1173"/>
                <a:ext cx="4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ea typeface="宋体" panose="02010600030101010101" pitchFamily="2" charset="-122"/>
                  </a:rPr>
                  <a:t>I</a:t>
                </a:r>
                <a:r>
                  <a:rPr lang="en-US" altLang="zh-CN" sz="2800" b="0" baseline="-25000">
                    <a:solidFill>
                      <a:srgbClr val="FFFFFF"/>
                    </a:solidFill>
                    <a:ea typeface="宋体" panose="02010600030101010101" pitchFamily="2" charset="-122"/>
                  </a:rPr>
                  <a:t>1</a:t>
                </a:r>
                <a:endParaRPr lang="en-US" altLang="zh-CN" sz="2800" b="0">
                  <a:latin typeface="Arial" panose="020B0604020202020204" pitchFamily="34" charset="0"/>
                  <a:ea typeface="仿宋_GB2312" pitchFamily="49" charset="-122"/>
                </a:endParaRPr>
              </a:p>
            </p:txBody>
          </p:sp>
          <p:sp>
            <p:nvSpPr>
              <p:cNvPr id="100395" name="Line 106"/>
              <p:cNvSpPr>
                <a:spLocks noChangeShapeType="1"/>
              </p:cNvSpPr>
              <p:nvPr/>
            </p:nvSpPr>
            <p:spPr bwMode="auto">
              <a:xfrm flipH="1">
                <a:off x="930" y="1480"/>
                <a:ext cx="27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0381" name="Rectangle 107"/>
            <p:cNvSpPr>
              <a:spLocks noChangeArrowheads="1"/>
            </p:cNvSpPr>
            <p:nvPr/>
          </p:nvSpPr>
          <p:spPr bwMode="auto">
            <a:xfrm>
              <a:off x="3742" y="1347"/>
              <a:ext cx="680" cy="767"/>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0382" name="Text Box 108"/>
            <p:cNvSpPr txBox="1">
              <a:spLocks noChangeArrowheads="1"/>
            </p:cNvSpPr>
            <p:nvPr/>
          </p:nvSpPr>
          <p:spPr bwMode="auto">
            <a:xfrm>
              <a:off x="3901" y="1304"/>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ea typeface="宋体" panose="02010600030101010101" pitchFamily="2" charset="-122"/>
                </a:rPr>
                <a:t>+</a:t>
              </a:r>
              <a:endParaRPr lang="en-US" altLang="zh-CN" sz="2800" b="0">
                <a:latin typeface="Arial" panose="020B0604020202020204" pitchFamily="34" charset="0"/>
                <a:ea typeface="仿宋_GB2312" pitchFamily="49" charset="-122"/>
              </a:endParaRPr>
            </a:p>
          </p:txBody>
        </p:sp>
        <p:sp>
          <p:nvSpPr>
            <p:cNvPr id="100383" name="Text Box 109"/>
            <p:cNvSpPr txBox="1">
              <a:spLocks noChangeArrowheads="1"/>
            </p:cNvSpPr>
            <p:nvPr/>
          </p:nvSpPr>
          <p:spPr bwMode="auto">
            <a:xfrm>
              <a:off x="3992" y="1687"/>
              <a:ext cx="24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ea typeface="宋体" panose="02010600030101010101" pitchFamily="2" charset="-122"/>
                </a:rPr>
                <a:t>_</a:t>
              </a:r>
              <a:endParaRPr lang="en-US" altLang="zh-CN" sz="2800" b="0">
                <a:latin typeface="Arial" panose="020B0604020202020204" pitchFamily="34" charset="0"/>
                <a:ea typeface="仿宋_GB2312" pitchFamily="49" charset="-122"/>
              </a:endParaRPr>
            </a:p>
          </p:txBody>
        </p:sp>
        <p:sp>
          <p:nvSpPr>
            <p:cNvPr id="100384" name="Line 110"/>
            <p:cNvSpPr>
              <a:spLocks noChangeShapeType="1"/>
            </p:cNvSpPr>
            <p:nvPr/>
          </p:nvSpPr>
          <p:spPr bwMode="auto">
            <a:xfrm>
              <a:off x="4422" y="2114"/>
              <a:ext cx="636"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00385" name="Line 111"/>
            <p:cNvSpPr>
              <a:spLocks noChangeShapeType="1"/>
            </p:cNvSpPr>
            <p:nvPr/>
          </p:nvSpPr>
          <p:spPr bwMode="auto">
            <a:xfrm flipH="1">
              <a:off x="4082" y="663"/>
              <a:ext cx="23" cy="684"/>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00386" name="Line 112"/>
            <p:cNvSpPr>
              <a:spLocks noChangeShapeType="1"/>
            </p:cNvSpPr>
            <p:nvPr/>
          </p:nvSpPr>
          <p:spPr bwMode="auto">
            <a:xfrm>
              <a:off x="4105" y="663"/>
              <a:ext cx="954"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0387" name="Line 113"/>
            <p:cNvSpPr>
              <a:spLocks noChangeShapeType="1"/>
            </p:cNvSpPr>
            <p:nvPr/>
          </p:nvSpPr>
          <p:spPr bwMode="auto">
            <a:xfrm>
              <a:off x="3742" y="1706"/>
              <a:ext cx="0" cy="3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0388" name="Rectangle 114"/>
            <p:cNvSpPr>
              <a:spLocks noChangeArrowheads="1"/>
            </p:cNvSpPr>
            <p:nvPr/>
          </p:nvSpPr>
          <p:spPr bwMode="auto">
            <a:xfrm>
              <a:off x="4014" y="84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0389" name="Rectangle 115"/>
            <p:cNvSpPr>
              <a:spLocks noChangeArrowheads="1"/>
            </p:cNvSpPr>
            <p:nvPr/>
          </p:nvSpPr>
          <p:spPr bwMode="auto">
            <a:xfrm>
              <a:off x="4377" y="152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0390" name="AutoShape 116"/>
            <p:cNvSpPr>
              <a:spLocks noChangeArrowheads="1"/>
            </p:cNvSpPr>
            <p:nvPr/>
          </p:nvSpPr>
          <p:spPr bwMode="auto">
            <a:xfrm rot="10800000">
              <a:off x="3561" y="1434"/>
              <a:ext cx="362" cy="363"/>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100391" name="Group 117"/>
            <p:cNvGrpSpPr/>
            <p:nvPr/>
          </p:nvGrpSpPr>
          <p:grpSpPr bwMode="auto">
            <a:xfrm>
              <a:off x="4876" y="1207"/>
              <a:ext cx="363" cy="363"/>
              <a:chOff x="4785" y="709"/>
              <a:chExt cx="363" cy="363"/>
            </a:xfrm>
          </p:grpSpPr>
          <p:sp>
            <p:nvSpPr>
              <p:cNvPr id="100392" name="Oval 118"/>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0393" name="Line 119"/>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3"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最大功率传输（定理）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44" name="矩形 43"/>
          <p:cNvSpPr/>
          <p:nvPr/>
        </p:nvSpPr>
        <p:spPr>
          <a:xfrm>
            <a:off x="3446343" y="1061819"/>
            <a:ext cx="2815194" cy="400110"/>
          </a:xfrm>
          <a:prstGeom prst="rect">
            <a:avLst/>
          </a:prstGeom>
        </p:spPr>
        <p:txBody>
          <a:bodyPr wrap="none">
            <a:spAutoFit/>
          </a:bodyPr>
          <a:lstStyle/>
          <a:p>
            <a:r>
              <a:rPr kumimoji="1" lang="zh-CN" altLang="en-US" sz="2000" b="1" dirty="0">
                <a:solidFill>
                  <a:srgbClr val="FFFF00"/>
                </a:solidFill>
              </a:rPr>
              <a:t>外加电源法</a:t>
            </a:r>
            <a:r>
              <a:rPr kumimoji="1" lang="en-US" altLang="zh-CN" sz="2000" b="1" dirty="0">
                <a:solidFill>
                  <a:srgbClr val="FFFF00"/>
                </a:solidFill>
              </a:rPr>
              <a:t>,</a:t>
            </a:r>
            <a:r>
              <a:rPr kumimoji="1" lang="zh-CN" altLang="en-US" sz="2000" b="1" dirty="0">
                <a:solidFill>
                  <a:srgbClr val="FFFF00"/>
                </a:solidFill>
              </a:rPr>
              <a:t>独立源置零</a:t>
            </a:r>
            <a:endParaRPr lang="zh-CN" altLang="en-US" sz="2000" b="1" dirty="0">
              <a:solidFill>
                <a:srgbClr val="FFFF00"/>
              </a:solidFill>
            </a:endParaRPr>
          </a:p>
        </p:txBody>
      </p:sp>
      <p:grpSp>
        <p:nvGrpSpPr>
          <p:cNvPr id="3" name="组合 2"/>
          <p:cNvGrpSpPr/>
          <p:nvPr/>
        </p:nvGrpSpPr>
        <p:grpSpPr>
          <a:xfrm>
            <a:off x="6392161" y="-42730"/>
            <a:ext cx="2615806" cy="1360196"/>
            <a:chOff x="6392161" y="-42730"/>
            <a:chExt cx="2615806" cy="1360196"/>
          </a:xfrm>
        </p:grpSpPr>
        <p:pic>
          <p:nvPicPr>
            <p:cNvPr id="2" name="图片 1"/>
            <p:cNvPicPr>
              <a:picLocks noChangeAspect="1"/>
            </p:cNvPicPr>
            <p:nvPr/>
          </p:nvPicPr>
          <p:blipFill>
            <a:blip r:embed="rId13"/>
            <a:stretch>
              <a:fillRect/>
            </a:stretch>
          </p:blipFill>
          <p:spPr>
            <a:xfrm>
              <a:off x="6392161" y="-42730"/>
              <a:ext cx="2615806" cy="1108578"/>
            </a:xfrm>
            <a:prstGeom prst="rect">
              <a:avLst/>
            </a:prstGeom>
          </p:spPr>
        </p:pic>
        <p:sp>
          <p:nvSpPr>
            <p:cNvPr id="46" name="矩形 45"/>
            <p:cNvSpPr/>
            <p:nvPr/>
          </p:nvSpPr>
          <p:spPr>
            <a:xfrm>
              <a:off x="6865303" y="917356"/>
              <a:ext cx="1556836" cy="400110"/>
            </a:xfrm>
            <a:prstGeom prst="rect">
              <a:avLst/>
            </a:prstGeom>
          </p:spPr>
          <p:txBody>
            <a:bodyPr wrap="none">
              <a:spAutoFit/>
            </a:bodyPr>
            <a:lstStyle/>
            <a:p>
              <a:r>
                <a:rPr kumimoji="1" lang="zh-CN" altLang="en-US" sz="2000" b="1" dirty="0">
                  <a:solidFill>
                    <a:srgbClr val="FFFF00"/>
                  </a:solidFill>
                </a:rPr>
                <a:t>注意</a:t>
              </a:r>
              <a:r>
                <a:rPr kumimoji="1" lang="en-US" altLang="zh-CN" sz="2000" b="1" dirty="0">
                  <a:solidFill>
                    <a:srgbClr val="FFFF00"/>
                  </a:solidFill>
                </a:rPr>
                <a:t>U/I</a:t>
              </a:r>
              <a:r>
                <a:rPr kumimoji="1" lang="zh-CN" altLang="en-US" sz="2000" b="1" dirty="0">
                  <a:solidFill>
                    <a:srgbClr val="FFFF00"/>
                  </a:solidFill>
                </a:rPr>
                <a:t>方向</a:t>
              </a:r>
              <a:endParaRPr lang="zh-CN" altLang="en-US" sz="2000" b="1" dirty="0">
                <a:solidFill>
                  <a:srgbClr val="FFFF00"/>
                </a:solidFill>
              </a:endParaRPr>
            </a:p>
          </p:txBody>
        </p:sp>
      </p:grpSp>
      <p:sp>
        <p:nvSpPr>
          <p:cNvPr id="48" name="矩形 47"/>
          <p:cNvSpPr/>
          <p:nvPr/>
        </p:nvSpPr>
        <p:spPr>
          <a:xfrm>
            <a:off x="3415708" y="1488121"/>
            <a:ext cx="2868093" cy="369332"/>
          </a:xfrm>
          <a:prstGeom prst="rect">
            <a:avLst/>
          </a:prstGeom>
        </p:spPr>
        <p:txBody>
          <a:bodyPr wrap="none">
            <a:spAutoFit/>
          </a:bodyPr>
          <a:lstStyle/>
          <a:p>
            <a:r>
              <a:rPr lang="en-US" altLang="zh-CN" b="1" dirty="0">
                <a:solidFill>
                  <a:srgbClr val="FFFF00"/>
                </a:solidFill>
              </a:rPr>
              <a:t>(</a:t>
            </a:r>
            <a:r>
              <a:rPr lang="zh-CN" altLang="en-US" b="1" dirty="0">
                <a:solidFill>
                  <a:srgbClr val="FFFF00"/>
                </a:solidFill>
              </a:rPr>
              <a:t>电压源短路，电流源开路</a:t>
            </a:r>
            <a:r>
              <a:rPr lang="en-US" altLang="zh-CN" b="1" dirty="0">
                <a:solidFill>
                  <a:srgbClr val="FFFF00"/>
                </a:solidFill>
              </a:rPr>
              <a:t>)</a:t>
            </a:r>
            <a:endParaRPr lang="zh-CN" altLang="en-US" dirty="0"/>
          </a:p>
        </p:txBody>
      </p:sp>
      <p:pic>
        <p:nvPicPr>
          <p:cNvPr id="49" name="图片 48"/>
          <p:cNvPicPr>
            <a:picLocks noChangeAspect="1"/>
          </p:cNvPicPr>
          <p:nvPr/>
        </p:nvPicPr>
        <p:blipFill>
          <a:blip r:embed="rId14"/>
          <a:stretch>
            <a:fillRect/>
          </a:stretch>
        </p:blipFill>
        <p:spPr>
          <a:xfrm>
            <a:off x="7336155" y="5686629"/>
            <a:ext cx="1225010" cy="679089"/>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0" name="Text Box 8"/>
          <p:cNvSpPr txBox="1">
            <a:spLocks noChangeArrowheads="1"/>
          </p:cNvSpPr>
          <p:nvPr/>
        </p:nvSpPr>
        <p:spPr bwMode="auto">
          <a:xfrm>
            <a:off x="730250" y="2202405"/>
            <a:ext cx="7272338"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buFontTx/>
              <a:buAutoNum type="circleNumDbPlain"/>
            </a:pPr>
            <a:r>
              <a:rPr lang="zh-CN" altLang="en-US" dirty="0">
                <a:latin typeface="楷体_GB2312" pitchFamily="49" charset="-122"/>
              </a:rPr>
              <a:t>最大功率传输定理用于一端口电路给定</a:t>
            </a:r>
            <a:r>
              <a:rPr lang="en-US" altLang="zh-CN" dirty="0">
                <a:latin typeface="楷体_GB2312" pitchFamily="49" charset="-122"/>
              </a:rPr>
              <a:t>, </a:t>
            </a:r>
            <a:r>
              <a:rPr lang="zh-CN" altLang="en-US" dirty="0">
                <a:latin typeface="楷体_GB2312" pitchFamily="49" charset="-122"/>
              </a:rPr>
              <a:t>负载电阻可调的情况</a:t>
            </a:r>
            <a:r>
              <a:rPr lang="en-US" altLang="zh-CN" dirty="0">
                <a:latin typeface="楷体_GB2312" pitchFamily="49" charset="-122"/>
              </a:rPr>
              <a:t>;</a:t>
            </a:r>
            <a:endParaRPr lang="en-US" altLang="zh-CN" sz="2800" dirty="0">
              <a:latin typeface="楷体_GB2312" pitchFamily="49" charset="-122"/>
            </a:endParaRPr>
          </a:p>
        </p:txBody>
      </p:sp>
      <p:sp>
        <p:nvSpPr>
          <p:cNvPr id="28681" name="Text Box 9"/>
          <p:cNvSpPr txBox="1">
            <a:spLocks noChangeArrowheads="1"/>
          </p:cNvSpPr>
          <p:nvPr/>
        </p:nvSpPr>
        <p:spPr bwMode="auto">
          <a:xfrm>
            <a:off x="730250" y="3714441"/>
            <a:ext cx="7416800"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457200" indent="-457200" eaLnBrk="1" hangingPunct="1">
              <a:lnSpc>
                <a:spcPct val="120000"/>
              </a:lnSpc>
              <a:buFont typeface="+mj-ea"/>
              <a:buAutoNum type="circleNumDbPlain" startAt="2"/>
            </a:pPr>
            <a:r>
              <a:rPr lang="zh-CN" altLang="en-US" dirty="0">
                <a:latin typeface="Arial" panose="020B0604020202020204" pitchFamily="34" charset="0"/>
              </a:rPr>
              <a:t>计算最大功率问题结合应用戴维南定理或诺顿定理最方便</a:t>
            </a:r>
            <a:r>
              <a:rPr lang="en-US" altLang="zh-CN" dirty="0">
                <a:latin typeface="Arial" panose="020B0604020202020204" pitchFamily="34" charset="0"/>
              </a:rPr>
              <a:t>.</a:t>
            </a:r>
            <a:endParaRPr lang="en-US" altLang="zh-CN" dirty="0">
              <a:latin typeface="Arial" panose="020B0604020202020204" pitchFamily="34" charset="0"/>
            </a:endParaRPr>
          </a:p>
        </p:txBody>
      </p:sp>
      <p:grpSp>
        <p:nvGrpSpPr>
          <p:cNvPr id="4" name="Group 25"/>
          <p:cNvGrpSpPr/>
          <p:nvPr/>
        </p:nvGrpSpPr>
        <p:grpSpPr bwMode="auto">
          <a:xfrm>
            <a:off x="684213" y="836613"/>
            <a:ext cx="1644650" cy="850900"/>
            <a:chOff x="385" y="3022"/>
            <a:chExt cx="1036" cy="536"/>
          </a:xfrm>
        </p:grpSpPr>
        <p:pic>
          <p:nvPicPr>
            <p:cNvPr id="101386" name="Picture 26"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7" name="Text Box 27"/>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a:solidFill>
                    <a:srgbClr val="FA7748"/>
                  </a:solidFill>
                  <a:ea typeface="华文行楷" panose="02010800040101010101" pitchFamily="2" charset="-122"/>
                </a:rPr>
                <a:t>注意</a:t>
              </a:r>
              <a:endParaRPr kumimoji="1" lang="zh-CN" altLang="en-US" sz="3200" b="0">
                <a:solidFill>
                  <a:srgbClr val="FA7748"/>
                </a:solidFill>
                <a:ea typeface="华文行楷" panose="02010800040101010101" pitchFamily="2" charset="-122"/>
              </a:endParaRPr>
            </a:p>
          </p:txBody>
        </p:sp>
      </p:grpSp>
      <p:sp>
        <p:nvSpPr>
          <p:cNvPr id="7" name="Text Box 4"/>
          <p:cNvSpPr txBox="1">
            <a:spLocks noChangeArrowheads="1"/>
          </p:cNvSpPr>
          <p:nvPr/>
        </p:nvSpPr>
        <p:spPr bwMode="auto">
          <a:xfrm>
            <a:off x="0" y="0"/>
            <a:ext cx="58115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最大功率传输（定理）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185421" y="803825"/>
            <a:ext cx="28082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3200" dirty="0">
                <a:solidFill>
                  <a:srgbClr val="FFFFFF"/>
                </a:solidFill>
                <a:latin typeface="楷体_GB2312" pitchFamily="49" charset="-122"/>
              </a:rPr>
              <a:t>1</a:t>
            </a:r>
            <a:r>
              <a:rPr lang="en-US" altLang="zh-CN" sz="3200" i="1" dirty="0">
                <a:solidFill>
                  <a:srgbClr val="FFFFFF"/>
                </a:solidFill>
                <a:latin typeface="楷体_GB2312" pitchFamily="49" charset="-122"/>
              </a:rPr>
              <a:t>. </a:t>
            </a:r>
            <a:r>
              <a:rPr lang="zh-CN" altLang="en-US" sz="3200" dirty="0">
                <a:solidFill>
                  <a:srgbClr val="FFFFFF"/>
                </a:solidFill>
                <a:latin typeface="楷体_GB2312" pitchFamily="49" charset="-122"/>
              </a:rPr>
              <a:t>叠加原理</a:t>
            </a:r>
            <a:endParaRPr lang="zh-CN" altLang="en-US" sz="3200" dirty="0">
              <a:solidFill>
                <a:srgbClr val="FFFFFF"/>
              </a:solidFill>
              <a:latin typeface="楷体_GB2312" pitchFamily="49" charset="-122"/>
            </a:endParaRPr>
          </a:p>
        </p:txBody>
      </p:sp>
      <p:sp>
        <p:nvSpPr>
          <p:cNvPr id="62467" name="Text Box 3"/>
          <p:cNvSpPr txBox="1">
            <a:spLocks noChangeArrowheads="1"/>
          </p:cNvSpPr>
          <p:nvPr/>
        </p:nvSpPr>
        <p:spPr bwMode="auto">
          <a:xfrm>
            <a:off x="612220" y="1475903"/>
            <a:ext cx="7395130" cy="138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92075" tIns="46038" rIns="92075" bIns="46038" anchor="ct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buClr>
                <a:srgbClr val="333399"/>
              </a:buClr>
              <a:buSzPct val="75000"/>
              <a:buFont typeface="Monotype Sorts" pitchFamily="2" charset="2"/>
              <a:buNone/>
            </a:pPr>
            <a:r>
              <a:rPr lang="zh-CN" altLang="en-US" dirty="0">
                <a:latin typeface="楷体_GB2312" pitchFamily="49" charset="-122"/>
              </a:rPr>
              <a:t>在线性电路中，任一支路的电流</a:t>
            </a:r>
            <a:r>
              <a:rPr lang="en-US" altLang="zh-CN" dirty="0">
                <a:latin typeface="楷体_GB2312" pitchFamily="49" charset="-122"/>
              </a:rPr>
              <a:t>(</a:t>
            </a:r>
            <a:r>
              <a:rPr lang="zh-CN" altLang="en-US" dirty="0">
                <a:latin typeface="楷体_GB2312" pitchFamily="49" charset="-122"/>
              </a:rPr>
              <a:t>或电压</a:t>
            </a:r>
            <a:r>
              <a:rPr lang="en-US" altLang="zh-CN" dirty="0">
                <a:latin typeface="楷体_GB2312" pitchFamily="49" charset="-122"/>
              </a:rPr>
              <a:t>)</a:t>
            </a:r>
            <a:r>
              <a:rPr lang="zh-CN" altLang="en-US" dirty="0">
                <a:latin typeface="楷体_GB2312" pitchFamily="49" charset="-122"/>
              </a:rPr>
              <a:t>可以看成是</a:t>
            </a:r>
            <a:r>
              <a:rPr lang="zh-CN" altLang="en-US" dirty="0">
                <a:solidFill>
                  <a:schemeClr val="tx1"/>
                </a:solidFill>
                <a:latin typeface="楷体_GB2312" pitchFamily="49" charset="-122"/>
              </a:rPr>
              <a:t>电路中每一个独立电源单独作用于电路</a:t>
            </a:r>
            <a:r>
              <a:rPr lang="zh-CN" altLang="en-US" dirty="0">
                <a:latin typeface="楷体_GB2312" pitchFamily="49" charset="-122"/>
              </a:rPr>
              <a:t>时，在该支路产生的电流</a:t>
            </a:r>
            <a:r>
              <a:rPr lang="en-US" altLang="zh-CN" dirty="0">
                <a:latin typeface="楷体_GB2312" pitchFamily="49" charset="-122"/>
              </a:rPr>
              <a:t>(</a:t>
            </a:r>
            <a:r>
              <a:rPr lang="zh-CN" altLang="en-US" dirty="0">
                <a:latin typeface="楷体_GB2312" pitchFamily="49" charset="-122"/>
              </a:rPr>
              <a:t>或电压</a:t>
            </a:r>
            <a:r>
              <a:rPr lang="en-US" altLang="zh-CN" dirty="0">
                <a:latin typeface="楷体_GB2312" pitchFamily="49" charset="-122"/>
              </a:rPr>
              <a:t>)</a:t>
            </a:r>
            <a:r>
              <a:rPr lang="zh-CN" altLang="en-US" dirty="0">
                <a:latin typeface="楷体_GB2312" pitchFamily="49" charset="-122"/>
              </a:rPr>
              <a:t>的代数和。</a:t>
            </a:r>
            <a:endParaRPr lang="zh-CN" altLang="en-US" dirty="0">
              <a:latin typeface="楷体_GB2312" pitchFamily="49" charset="-122"/>
            </a:endParaRPr>
          </a:p>
        </p:txBody>
      </p:sp>
      <p:sp>
        <p:nvSpPr>
          <p:cNvPr id="62470" name="Rectangle 6"/>
          <p:cNvSpPr>
            <a:spLocks noChangeArrowheads="1"/>
          </p:cNvSpPr>
          <p:nvPr/>
        </p:nvSpPr>
        <p:spPr bwMode="auto">
          <a:xfrm>
            <a:off x="464078" y="3175972"/>
            <a:ext cx="4147884"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3200" dirty="0">
                <a:solidFill>
                  <a:srgbClr val="FFFFFF"/>
                </a:solidFill>
                <a:latin typeface="楷体_GB2312" pitchFamily="49" charset="-122"/>
              </a:rPr>
              <a:t>2 .</a:t>
            </a:r>
            <a:r>
              <a:rPr lang="zh-CN" altLang="en-US" sz="3200" dirty="0">
                <a:solidFill>
                  <a:srgbClr val="FFFFFF"/>
                </a:solidFill>
                <a:latin typeface="楷体_GB2312" pitchFamily="49" charset="-122"/>
              </a:rPr>
              <a:t>定理的证明（了解）</a:t>
            </a:r>
            <a:endParaRPr lang="zh-CN" altLang="en-US" sz="3200" dirty="0">
              <a:solidFill>
                <a:srgbClr val="FFFFFF"/>
              </a:solidFill>
              <a:latin typeface="楷体_GB2312" pitchFamily="49" charset="-122"/>
            </a:endParaRPr>
          </a:p>
        </p:txBody>
      </p:sp>
      <p:sp>
        <p:nvSpPr>
          <p:cNvPr id="62499" name="Text Box 35"/>
          <p:cNvSpPr txBox="1">
            <a:spLocks noChangeArrowheads="1"/>
          </p:cNvSpPr>
          <p:nvPr/>
        </p:nvSpPr>
        <p:spPr bwMode="auto">
          <a:xfrm>
            <a:off x="873390" y="3932945"/>
            <a:ext cx="280828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dirty="0"/>
              <a:t>应用结点法：</a:t>
            </a:r>
            <a:endParaRPr lang="zh-CN" altLang="en-US" b="0" dirty="0">
              <a:latin typeface="Arial" panose="020B0604020202020204" pitchFamily="34" charset="0"/>
            </a:endParaRPr>
          </a:p>
        </p:txBody>
      </p:sp>
      <p:sp>
        <p:nvSpPr>
          <p:cNvPr id="62500" name="Text Box 36"/>
          <p:cNvSpPr txBox="1">
            <a:spLocks noChangeArrowheads="1"/>
          </p:cNvSpPr>
          <p:nvPr/>
        </p:nvSpPr>
        <p:spPr bwMode="auto">
          <a:xfrm>
            <a:off x="637355" y="4871009"/>
            <a:ext cx="51133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r>
              <a:rPr lang="en-US" altLang="zh-CN" sz="3200" b="0" dirty="0">
                <a:solidFill>
                  <a:srgbClr val="FFFFFF"/>
                </a:solidFill>
                <a:ea typeface="宋体" panose="02010600030101010101" pitchFamily="2" charset="-122"/>
              </a:rPr>
              <a:t>(</a:t>
            </a:r>
            <a:r>
              <a:rPr lang="en-US" altLang="zh-CN" sz="3200" b="0" i="1" dirty="0">
                <a:solidFill>
                  <a:srgbClr val="FFFFFF"/>
                </a:solidFill>
                <a:ea typeface="宋体" panose="02010600030101010101" pitchFamily="2" charset="-122"/>
              </a:rPr>
              <a:t>G</a:t>
            </a:r>
            <a:r>
              <a:rPr lang="en-US" altLang="zh-CN" sz="3200" b="0" baseline="-25000" dirty="0">
                <a:solidFill>
                  <a:srgbClr val="FFFFFF"/>
                </a:solidFill>
                <a:ea typeface="宋体" panose="02010600030101010101" pitchFamily="2" charset="-122"/>
              </a:rPr>
              <a:t>2</a:t>
            </a:r>
            <a:r>
              <a:rPr lang="en-US" altLang="zh-CN" sz="3200" b="0" dirty="0">
                <a:solidFill>
                  <a:srgbClr val="FFFFFF"/>
                </a:solidFill>
                <a:ea typeface="宋体" panose="02010600030101010101" pitchFamily="2" charset="-122"/>
              </a:rPr>
              <a:t>+</a:t>
            </a:r>
            <a:r>
              <a:rPr lang="en-US" altLang="zh-CN" sz="3200" b="0" i="1" dirty="0">
                <a:solidFill>
                  <a:srgbClr val="FFFFFF"/>
                </a:solidFill>
                <a:ea typeface="宋体" panose="02010600030101010101" pitchFamily="2" charset="-122"/>
              </a:rPr>
              <a:t>G</a:t>
            </a:r>
            <a:r>
              <a:rPr lang="en-US" altLang="zh-CN" sz="3200" b="0" baseline="-25000" dirty="0">
                <a:solidFill>
                  <a:srgbClr val="FFFFFF"/>
                </a:solidFill>
                <a:ea typeface="宋体" panose="02010600030101010101" pitchFamily="2" charset="-122"/>
              </a:rPr>
              <a:t>3</a:t>
            </a:r>
            <a:r>
              <a:rPr lang="en-US" altLang="zh-CN" sz="3200" b="0" dirty="0">
                <a:solidFill>
                  <a:srgbClr val="FFFFFF"/>
                </a:solidFill>
                <a:ea typeface="宋体" panose="02010600030101010101" pitchFamily="2" charset="-122"/>
              </a:rPr>
              <a:t>)</a:t>
            </a:r>
            <a:r>
              <a:rPr lang="en-US" altLang="zh-CN" sz="3200" b="0" i="1" dirty="0">
                <a:solidFill>
                  <a:srgbClr val="FFFFFF"/>
                </a:solidFill>
                <a:ea typeface="宋体" panose="02010600030101010101" pitchFamily="2" charset="-122"/>
              </a:rPr>
              <a:t>u</a:t>
            </a:r>
            <a:r>
              <a:rPr lang="en-US" altLang="zh-CN" sz="3200" b="0" baseline="-25000" dirty="0">
                <a:solidFill>
                  <a:srgbClr val="FFFFFF"/>
                </a:solidFill>
                <a:ea typeface="宋体" panose="02010600030101010101" pitchFamily="2" charset="-122"/>
              </a:rPr>
              <a:t>n1</a:t>
            </a:r>
            <a:r>
              <a:rPr lang="en-US" altLang="zh-CN" sz="3200" b="0" dirty="0">
                <a:solidFill>
                  <a:srgbClr val="FFFFFF"/>
                </a:solidFill>
                <a:ea typeface="宋体" panose="02010600030101010101" pitchFamily="2" charset="-122"/>
              </a:rPr>
              <a:t>=</a:t>
            </a:r>
            <a:r>
              <a:rPr lang="en-US" altLang="zh-CN" sz="3200" b="0" i="1" dirty="0">
                <a:solidFill>
                  <a:srgbClr val="FFFFFF"/>
                </a:solidFill>
                <a:ea typeface="宋体" panose="02010600030101010101" pitchFamily="2" charset="-122"/>
              </a:rPr>
              <a:t>G</a:t>
            </a:r>
            <a:r>
              <a:rPr lang="en-US" altLang="zh-CN" sz="3200" b="0" baseline="-25000" dirty="0">
                <a:solidFill>
                  <a:srgbClr val="FFFFFF"/>
                </a:solidFill>
                <a:ea typeface="宋体" panose="02010600030101010101" pitchFamily="2" charset="-122"/>
              </a:rPr>
              <a:t>2</a:t>
            </a:r>
            <a:r>
              <a:rPr lang="en-US" altLang="zh-CN" sz="3200" b="0" i="1" dirty="0">
                <a:solidFill>
                  <a:srgbClr val="FFFFFF"/>
                </a:solidFill>
                <a:ea typeface="宋体" panose="02010600030101010101" pitchFamily="2" charset="-122"/>
              </a:rPr>
              <a:t>u</a:t>
            </a:r>
            <a:r>
              <a:rPr lang="en-US" altLang="zh-CN" sz="3200" b="0" baseline="-25000" dirty="0">
                <a:solidFill>
                  <a:srgbClr val="FFFFFF"/>
                </a:solidFill>
                <a:ea typeface="宋体" panose="02010600030101010101" pitchFamily="2" charset="-122"/>
              </a:rPr>
              <a:t>s2</a:t>
            </a:r>
            <a:r>
              <a:rPr lang="en-US" altLang="zh-CN" sz="3200" b="0" dirty="0">
                <a:solidFill>
                  <a:srgbClr val="FFFFFF"/>
                </a:solidFill>
                <a:ea typeface="宋体" panose="02010600030101010101" pitchFamily="2" charset="-122"/>
              </a:rPr>
              <a:t>+</a:t>
            </a:r>
            <a:r>
              <a:rPr lang="en-US" altLang="zh-CN" sz="3200" b="0" i="1" dirty="0">
                <a:solidFill>
                  <a:srgbClr val="FFFFFF"/>
                </a:solidFill>
                <a:ea typeface="宋体" panose="02010600030101010101" pitchFamily="2" charset="-122"/>
              </a:rPr>
              <a:t>G</a:t>
            </a:r>
            <a:r>
              <a:rPr lang="en-US" altLang="zh-CN" sz="3200" b="0" baseline="-25000" dirty="0">
                <a:solidFill>
                  <a:srgbClr val="FFFFFF"/>
                </a:solidFill>
                <a:ea typeface="宋体" panose="02010600030101010101" pitchFamily="2" charset="-122"/>
              </a:rPr>
              <a:t>3</a:t>
            </a:r>
            <a:r>
              <a:rPr lang="en-US" altLang="zh-CN" sz="3200" b="0" i="1" dirty="0">
                <a:solidFill>
                  <a:srgbClr val="FFFFFF"/>
                </a:solidFill>
                <a:ea typeface="宋体" panose="02010600030101010101" pitchFamily="2" charset="-122"/>
              </a:rPr>
              <a:t>u</a:t>
            </a:r>
            <a:r>
              <a:rPr lang="en-US" altLang="zh-CN" sz="3200" b="0" baseline="-25000" dirty="0">
                <a:solidFill>
                  <a:srgbClr val="FFFFFF"/>
                </a:solidFill>
                <a:ea typeface="宋体" panose="02010600030101010101" pitchFamily="2" charset="-122"/>
              </a:rPr>
              <a:t>s3</a:t>
            </a:r>
            <a:r>
              <a:rPr lang="en-US" altLang="zh-CN" sz="3200" b="0" dirty="0">
                <a:solidFill>
                  <a:srgbClr val="FFFFFF"/>
                </a:solidFill>
                <a:ea typeface="宋体" panose="02010600030101010101" pitchFamily="2" charset="-122"/>
              </a:rPr>
              <a:t>+</a:t>
            </a:r>
            <a:r>
              <a:rPr lang="en-US" altLang="zh-CN" sz="3200" b="0" i="1" dirty="0">
                <a:solidFill>
                  <a:srgbClr val="FFFFFF"/>
                </a:solidFill>
                <a:ea typeface="宋体" panose="02010600030101010101" pitchFamily="2" charset="-122"/>
              </a:rPr>
              <a:t>i</a:t>
            </a:r>
            <a:r>
              <a:rPr lang="en-US" altLang="zh-CN" sz="2800" b="0" baseline="-25000" dirty="0">
                <a:solidFill>
                  <a:srgbClr val="FFFFFF"/>
                </a:solidFill>
                <a:ea typeface="宋体" panose="02010600030101010101" pitchFamily="2" charset="-122"/>
              </a:rPr>
              <a:t>S</a:t>
            </a:r>
            <a:r>
              <a:rPr lang="en-US" altLang="zh-CN" sz="3200" b="0" baseline="-25000" dirty="0">
                <a:solidFill>
                  <a:srgbClr val="FFFFFF"/>
                </a:solidFill>
                <a:ea typeface="宋体" panose="02010600030101010101" pitchFamily="2" charset="-122"/>
              </a:rPr>
              <a:t>1</a:t>
            </a:r>
            <a:endParaRPr lang="en-US" altLang="zh-CN" sz="3200" b="0" dirty="0">
              <a:solidFill>
                <a:srgbClr val="000000"/>
              </a:solidFill>
              <a:ea typeface="宋体" panose="02010600030101010101" pitchFamily="2" charset="-122"/>
            </a:endParaRPr>
          </a:p>
        </p:txBody>
      </p:sp>
      <p:grpSp>
        <p:nvGrpSpPr>
          <p:cNvPr id="5" name="Group 107"/>
          <p:cNvGrpSpPr/>
          <p:nvPr/>
        </p:nvGrpSpPr>
        <p:grpSpPr bwMode="auto">
          <a:xfrm>
            <a:off x="5144030" y="2352072"/>
            <a:ext cx="4067941" cy="2542271"/>
            <a:chOff x="2880" y="1773"/>
            <a:chExt cx="2653" cy="1658"/>
          </a:xfrm>
        </p:grpSpPr>
        <p:sp>
          <p:nvSpPr>
            <p:cNvPr id="102413" name="Oval 50"/>
            <p:cNvSpPr>
              <a:spLocks noChangeArrowheads="1"/>
            </p:cNvSpPr>
            <p:nvPr/>
          </p:nvSpPr>
          <p:spPr bwMode="auto">
            <a:xfrm>
              <a:off x="4785" y="274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2414" name="Oval 51"/>
            <p:cNvSpPr>
              <a:spLocks noChangeArrowheads="1"/>
            </p:cNvSpPr>
            <p:nvPr/>
          </p:nvSpPr>
          <p:spPr bwMode="auto">
            <a:xfrm>
              <a:off x="3833" y="275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2415" name="Rectangle 52"/>
            <p:cNvSpPr>
              <a:spLocks noChangeArrowheads="1"/>
            </p:cNvSpPr>
            <p:nvPr/>
          </p:nvSpPr>
          <p:spPr bwMode="auto">
            <a:xfrm>
              <a:off x="3062" y="2023"/>
              <a:ext cx="1905" cy="1226"/>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2416" name="Line 53"/>
            <p:cNvSpPr>
              <a:spLocks noChangeShapeType="1"/>
            </p:cNvSpPr>
            <p:nvPr/>
          </p:nvSpPr>
          <p:spPr bwMode="auto">
            <a:xfrm>
              <a:off x="4014" y="2023"/>
              <a:ext cx="0" cy="122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2417" name="Text Box 54"/>
            <p:cNvSpPr txBox="1">
              <a:spLocks noChangeArrowheads="1"/>
            </p:cNvSpPr>
            <p:nvPr/>
          </p:nvSpPr>
          <p:spPr bwMode="auto">
            <a:xfrm>
              <a:off x="3016" y="2115"/>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18" name="Text Box 55"/>
            <p:cNvSpPr txBox="1">
              <a:spLocks noChangeArrowheads="1"/>
            </p:cNvSpPr>
            <p:nvPr/>
          </p:nvSpPr>
          <p:spPr bwMode="auto">
            <a:xfrm>
              <a:off x="3152" y="2432"/>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s1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19" name="Text Box 56"/>
            <p:cNvSpPr txBox="1">
              <a:spLocks noChangeArrowheads="1"/>
            </p:cNvSpPr>
            <p:nvPr/>
          </p:nvSpPr>
          <p:spPr bwMode="auto">
            <a:xfrm>
              <a:off x="4014" y="2114"/>
              <a:ext cx="3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20" name="Text Box 57"/>
            <p:cNvSpPr txBox="1">
              <a:spLocks noChangeArrowheads="1"/>
            </p:cNvSpPr>
            <p:nvPr/>
          </p:nvSpPr>
          <p:spPr bwMode="auto">
            <a:xfrm>
              <a:off x="4196" y="2704"/>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dirty="0">
                  <a:solidFill>
                    <a:srgbClr val="FFFFFF"/>
                  </a:solidFill>
                </a:rPr>
                <a:t>u</a:t>
              </a:r>
              <a:r>
                <a:rPr lang="en-US" altLang="zh-CN" sz="2800" b="0" baseline="-25000" dirty="0">
                  <a:solidFill>
                    <a:srgbClr val="FFFFFF"/>
                  </a:solidFill>
                </a:rPr>
                <a:t>s2</a:t>
              </a:r>
              <a:endParaRPr lang="en-US" altLang="zh-CN" sz="2800" b="0" dirty="0">
                <a:solidFill>
                  <a:srgbClr val="000000"/>
                </a:solidFill>
                <a:latin typeface="Arial" panose="020B0604020202020204" pitchFamily="34" charset="0"/>
                <a:ea typeface="宋体" panose="02010600030101010101" pitchFamily="2" charset="-122"/>
              </a:endParaRPr>
            </a:p>
          </p:txBody>
        </p:sp>
        <p:sp>
          <p:nvSpPr>
            <p:cNvPr id="102421" name="Text Box 58"/>
            <p:cNvSpPr txBox="1">
              <a:spLocks noChangeArrowheads="1"/>
            </p:cNvSpPr>
            <p:nvPr/>
          </p:nvSpPr>
          <p:spPr bwMode="auto">
            <a:xfrm>
              <a:off x="4967" y="2114"/>
              <a:ext cx="4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22" name="Text Box 59"/>
            <p:cNvSpPr txBox="1">
              <a:spLocks noChangeArrowheads="1"/>
            </p:cNvSpPr>
            <p:nvPr/>
          </p:nvSpPr>
          <p:spPr bwMode="auto">
            <a:xfrm>
              <a:off x="5103" y="2705"/>
              <a:ext cx="4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u</a:t>
              </a:r>
              <a:r>
                <a:rPr lang="en-US" altLang="zh-CN" sz="2800" b="0" baseline="-25000">
                  <a:solidFill>
                    <a:srgbClr val="FFFFFF"/>
                  </a:solidFill>
                </a:rPr>
                <a:t>s3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23" name="Line 61"/>
            <p:cNvSpPr>
              <a:spLocks noChangeShapeType="1"/>
            </p:cNvSpPr>
            <p:nvPr/>
          </p:nvSpPr>
          <p:spPr bwMode="auto">
            <a:xfrm>
              <a:off x="3878" y="2114"/>
              <a:ext cx="0" cy="23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2424" name="Text Box 62"/>
            <p:cNvSpPr txBox="1">
              <a:spLocks noChangeArrowheads="1"/>
            </p:cNvSpPr>
            <p:nvPr/>
          </p:nvSpPr>
          <p:spPr bwMode="auto">
            <a:xfrm>
              <a:off x="3606" y="2114"/>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25" name="Line 63"/>
            <p:cNvSpPr>
              <a:spLocks noChangeShapeType="1"/>
            </p:cNvSpPr>
            <p:nvPr/>
          </p:nvSpPr>
          <p:spPr bwMode="auto">
            <a:xfrm>
              <a:off x="4423" y="2069"/>
              <a:ext cx="32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2426" name="Text Box 64"/>
            <p:cNvSpPr txBox="1">
              <a:spLocks noChangeArrowheads="1"/>
            </p:cNvSpPr>
            <p:nvPr/>
          </p:nvSpPr>
          <p:spPr bwMode="auto">
            <a:xfrm>
              <a:off x="4468" y="2023"/>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27" name="Text Box 65"/>
            <p:cNvSpPr txBox="1">
              <a:spLocks noChangeArrowheads="1"/>
            </p:cNvSpPr>
            <p:nvPr/>
          </p:nvSpPr>
          <p:spPr bwMode="auto">
            <a:xfrm>
              <a:off x="4105" y="2478"/>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2428" name="Text Box 66"/>
            <p:cNvSpPr txBox="1">
              <a:spLocks noChangeArrowheads="1"/>
            </p:cNvSpPr>
            <p:nvPr/>
          </p:nvSpPr>
          <p:spPr bwMode="auto">
            <a:xfrm>
              <a:off x="4105" y="297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2429" name="Text Box 67"/>
            <p:cNvSpPr txBox="1">
              <a:spLocks noChangeArrowheads="1"/>
            </p:cNvSpPr>
            <p:nvPr/>
          </p:nvSpPr>
          <p:spPr bwMode="auto">
            <a:xfrm>
              <a:off x="5058" y="2478"/>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2430" name="Text Box 68"/>
            <p:cNvSpPr txBox="1">
              <a:spLocks noChangeArrowheads="1"/>
            </p:cNvSpPr>
            <p:nvPr/>
          </p:nvSpPr>
          <p:spPr bwMode="auto">
            <a:xfrm>
              <a:off x="5058" y="297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2431" name="Line 69"/>
            <p:cNvSpPr>
              <a:spLocks noChangeShapeType="1"/>
            </p:cNvSpPr>
            <p:nvPr/>
          </p:nvSpPr>
          <p:spPr bwMode="auto">
            <a:xfrm>
              <a:off x="4014" y="3249"/>
              <a:ext cx="1" cy="17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432" name="Line 70"/>
            <p:cNvSpPr>
              <a:spLocks noChangeShapeType="1"/>
            </p:cNvSpPr>
            <p:nvPr/>
          </p:nvSpPr>
          <p:spPr bwMode="auto">
            <a:xfrm>
              <a:off x="3833" y="3431"/>
              <a:ext cx="31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433" name="Oval 71"/>
            <p:cNvSpPr>
              <a:spLocks noChangeArrowheads="1"/>
            </p:cNvSpPr>
            <p:nvPr/>
          </p:nvSpPr>
          <p:spPr bwMode="auto">
            <a:xfrm>
              <a:off x="3918" y="1773"/>
              <a:ext cx="181" cy="182"/>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66FF33"/>
                  </a:solidFill>
                  <a:latin typeface="Arial" panose="020B0604020202020204" pitchFamily="34" charset="0"/>
                  <a:ea typeface="宋体" panose="02010600030101010101" pitchFamily="2" charset="-122"/>
                </a:rPr>
                <a:t>1</a:t>
              </a:r>
              <a:endParaRPr lang="en-US" altLang="zh-CN" sz="2800" b="0">
                <a:solidFill>
                  <a:srgbClr val="66FF33"/>
                </a:solidFill>
                <a:latin typeface="Arial" panose="020B0604020202020204" pitchFamily="34" charset="0"/>
                <a:ea typeface="宋体" panose="02010600030101010101" pitchFamily="2" charset="-122"/>
              </a:endParaRPr>
            </a:p>
          </p:txBody>
        </p:sp>
        <p:sp>
          <p:nvSpPr>
            <p:cNvPr id="102434" name="Rectangle 72"/>
            <p:cNvSpPr>
              <a:spLocks noChangeArrowheads="1"/>
            </p:cNvSpPr>
            <p:nvPr/>
          </p:nvSpPr>
          <p:spPr bwMode="auto">
            <a:xfrm>
              <a:off x="4903" y="216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2435" name="Rectangle 73"/>
            <p:cNvSpPr>
              <a:spLocks noChangeArrowheads="1"/>
            </p:cNvSpPr>
            <p:nvPr/>
          </p:nvSpPr>
          <p:spPr bwMode="auto">
            <a:xfrm>
              <a:off x="3948" y="216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2436" name="Rectangle 74"/>
            <p:cNvSpPr>
              <a:spLocks noChangeArrowheads="1"/>
            </p:cNvSpPr>
            <p:nvPr/>
          </p:nvSpPr>
          <p:spPr bwMode="auto">
            <a:xfrm>
              <a:off x="2998" y="216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102437" name="Group 87"/>
            <p:cNvGrpSpPr/>
            <p:nvPr/>
          </p:nvGrpSpPr>
          <p:grpSpPr bwMode="auto">
            <a:xfrm>
              <a:off x="2880" y="2523"/>
              <a:ext cx="363" cy="590"/>
              <a:chOff x="2336" y="2568"/>
              <a:chExt cx="363" cy="590"/>
            </a:xfrm>
          </p:grpSpPr>
          <p:grpSp>
            <p:nvGrpSpPr>
              <p:cNvPr id="102438" name="Group 88"/>
              <p:cNvGrpSpPr/>
              <p:nvPr/>
            </p:nvGrpSpPr>
            <p:grpSpPr bwMode="auto">
              <a:xfrm>
                <a:off x="2336" y="2795"/>
                <a:ext cx="363" cy="363"/>
                <a:chOff x="4785" y="709"/>
                <a:chExt cx="363" cy="363"/>
              </a:xfrm>
            </p:grpSpPr>
            <p:sp>
              <p:nvSpPr>
                <p:cNvPr id="102440" name="Oval 89"/>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2441" name="Line 90"/>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439" name="Line 91"/>
              <p:cNvSpPr>
                <a:spLocks noChangeShapeType="1"/>
              </p:cNvSpPr>
              <p:nvPr/>
            </p:nvSpPr>
            <p:spPr bwMode="auto">
              <a:xfrm flipV="1">
                <a:off x="2517" y="2568"/>
                <a:ext cx="0" cy="227"/>
              </a:xfrm>
              <a:prstGeom prst="line">
                <a:avLst/>
              </a:prstGeom>
              <a:noFill/>
              <a:ln w="28575">
                <a:solidFill>
                  <a:srgbClr val="00FFFF"/>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sp>
        <p:nvSpPr>
          <p:cNvPr id="39"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graphicFrame>
        <p:nvGraphicFramePr>
          <p:cNvPr id="40" name="Object 55"/>
          <p:cNvGraphicFramePr>
            <a:graphicFrameLocks noChangeAspect="1"/>
          </p:cNvGraphicFramePr>
          <p:nvPr/>
        </p:nvGraphicFramePr>
        <p:xfrm>
          <a:off x="726016" y="5690907"/>
          <a:ext cx="4824413" cy="1001712"/>
        </p:xfrm>
        <a:graphic>
          <a:graphicData uri="http://schemas.openxmlformats.org/presentationml/2006/ole">
            <mc:AlternateContent xmlns:mc="http://schemas.openxmlformats.org/markup-compatibility/2006">
              <mc:Choice xmlns:v="urn:schemas-microsoft-com:vml" Requires="v">
                <p:oleObj spid="_x0000_s48173" name="公式" r:id="rId1" imgW="2226310" imgH="457200" progId="Equation.3">
                  <p:embed/>
                </p:oleObj>
              </mc:Choice>
              <mc:Fallback>
                <p:oleObj name="公式" r:id="rId1" imgW="2226310" imgH="457200" progId="Equation.3">
                  <p:embed/>
                  <p:pic>
                    <p:nvPicPr>
                      <p:cNvPr id="0" name="Object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16" y="5690907"/>
                        <a:ext cx="4824413" cy="100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1" name="图片 40"/>
          <p:cNvPicPr>
            <a:picLocks noChangeAspect="1"/>
          </p:cNvPicPr>
          <p:nvPr/>
        </p:nvPicPr>
        <p:blipFill>
          <a:blip r:embed="rId3"/>
          <a:stretch>
            <a:fillRect/>
          </a:stretch>
        </p:blipFill>
        <p:spPr>
          <a:xfrm>
            <a:off x="6355659" y="5814799"/>
            <a:ext cx="2725683" cy="986482"/>
          </a:xfrm>
          <a:prstGeom prst="rect">
            <a:avLst/>
          </a:prstGeom>
          <a:ln w="12700">
            <a:solidFill>
              <a:srgbClr val="FF0000"/>
            </a:solidFill>
          </a:ln>
        </p:spPr>
      </p:pic>
      <p:sp>
        <p:nvSpPr>
          <p:cNvPr id="42" name="矩形 41"/>
          <p:cNvSpPr/>
          <p:nvPr/>
        </p:nvSpPr>
        <p:spPr>
          <a:xfrm>
            <a:off x="6556909" y="5343762"/>
            <a:ext cx="2325394" cy="461665"/>
          </a:xfrm>
          <a:prstGeom prst="rect">
            <a:avLst/>
          </a:prstGeom>
          <a:ln w="9525">
            <a:solidFill>
              <a:srgbClr val="FF0000"/>
            </a:solidFill>
          </a:ln>
        </p:spPr>
        <p:txBody>
          <a:bodyPr wrap="square">
            <a:spAutoFit/>
          </a:bodyPr>
          <a:lstStyle/>
          <a:p>
            <a:pPr algn="ctr"/>
            <a:r>
              <a:rPr kumimoji="1" lang="zh-CN" altLang="en-US" sz="1200" dirty="0">
                <a:ea typeface="宋体" panose="02010600030101010101" pitchFamily="2" charset="-122"/>
              </a:rPr>
              <a:t>电流源串电阻的支路，不参与节点的自导互导的计算 </a:t>
            </a:r>
            <a:endParaRPr kumimoji="1" lang="en-US" altLang="zh-CN" sz="1200" dirty="0">
              <a:ea typeface="宋体" panose="02010600030101010101" pitchFamily="2" charset="-122"/>
            </a:endParaRPr>
          </a:p>
        </p:txBody>
      </p:sp>
      <p:pic>
        <p:nvPicPr>
          <p:cNvPr id="43" name="图片 42"/>
          <p:cNvPicPr>
            <a:picLocks noChangeAspect="1"/>
          </p:cNvPicPr>
          <p:nvPr/>
        </p:nvPicPr>
        <p:blipFill>
          <a:blip r:embed="rId4"/>
          <a:stretch>
            <a:fillRect/>
          </a:stretch>
        </p:blipFill>
        <p:spPr>
          <a:xfrm>
            <a:off x="7050733" y="82924"/>
            <a:ext cx="1905938" cy="116374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6" name="Text Box 56"/>
          <p:cNvSpPr txBox="1">
            <a:spLocks noChangeArrowheads="1"/>
          </p:cNvSpPr>
          <p:nvPr/>
        </p:nvSpPr>
        <p:spPr bwMode="auto">
          <a:xfrm>
            <a:off x="287710" y="2313168"/>
            <a:ext cx="26654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或表示为：</a:t>
            </a:r>
            <a:endParaRPr lang="zh-CN" altLang="en-US" dirty="0">
              <a:latin typeface="Arial" panose="020B0604020202020204" pitchFamily="34" charset="0"/>
            </a:endParaRPr>
          </a:p>
        </p:txBody>
      </p:sp>
      <mc:AlternateContent xmlns:mc="http://schemas.openxmlformats.org/markup-compatibility/2006">
        <mc:Choice xmlns:a14="http://schemas.microsoft.com/office/drawing/2010/main" Requires="a14">
          <p:sp>
            <p:nvSpPr>
              <p:cNvPr id="61497" name="Object 57"/>
              <p:cNvSpPr txBox="1"/>
              <p:nvPr/>
            </p:nvSpPr>
            <p:spPr bwMode="auto">
              <a:xfrm>
                <a:off x="407988" y="2954355"/>
                <a:ext cx="4032250" cy="1130300"/>
              </a:xfrm>
              <a:prstGeom prst="rect">
                <a:avLst/>
              </a:prstGeom>
              <a:noFill/>
              <a:ln>
                <a:noFill/>
              </a:ln>
              <a:effectLst/>
            </p:spPr>
            <p:txBody>
              <a:bodyPr>
                <a:normAutofit fontScale="85000" lnSpcReduction="10000"/>
              </a:bodyPr>
              <a:lstStyle/>
              <a:p>
                <a14:m>
                  <m:oMathPara xmlns:m="http://schemas.openxmlformats.org/officeDocument/2006/math">
                    <m:oMathParaPr>
                      <m:jc m:val="left"/>
                    </m:oMathParaPr>
                    <m:oMath xmlns:m="http://schemas.openxmlformats.org/officeDocument/2006/math">
                      <m:sSub>
                        <m:sSubPr>
                          <m:ctrlPr>
                            <a:rPr lang="zh-CN" altLang="en-US" sz="2800" i="1" smtClean="0">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𝑢</m:t>
                          </m:r>
                        </m:e>
                        <m:sub>
                          <m:r>
                            <a:rPr lang="zh-CN" altLang="en-US" sz="2800" i="1">
                              <a:solidFill>
                                <a:schemeClr val="tx1"/>
                              </a:solidFill>
                              <a:latin typeface="Cambria Math" panose="02040503050406030204" pitchFamily="18" charset="0"/>
                            </a:rPr>
                            <m:t>𝑛</m:t>
                          </m:r>
                          <m:r>
                            <a:rPr lang="zh-CN" altLang="en-US" sz="2800" i="1">
                              <a:solidFill>
                                <a:schemeClr val="tx1"/>
                              </a:solidFill>
                              <a:latin typeface="Cambria Math" panose="02040503050406030204" pitchFamily="18" charset="0"/>
                            </a:rPr>
                            <m:t>1</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𝑎</m:t>
                          </m:r>
                        </m:e>
                        <m:sub>
                          <m:r>
                            <a:rPr lang="zh-CN" altLang="en-US" sz="2800" i="1">
                              <a:solidFill>
                                <a:schemeClr val="tx1"/>
                              </a:solidFill>
                              <a:latin typeface="Cambria Math" panose="02040503050406030204" pitchFamily="18" charset="0"/>
                            </a:rPr>
                            <m:t>1</m:t>
                          </m:r>
                        </m:sub>
                      </m:sSub>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𝑖</m:t>
                          </m:r>
                        </m:e>
                        <m:sub>
                          <m:r>
                            <a:rPr lang="zh-CN" altLang="en-US" sz="2800" i="1">
                              <a:solidFill>
                                <a:schemeClr val="tx1"/>
                              </a:solidFill>
                              <a:latin typeface="Cambria Math" panose="02040503050406030204" pitchFamily="18" charset="0"/>
                            </a:rPr>
                            <m:t>𝑆</m:t>
                          </m:r>
                          <m:r>
                            <a:rPr lang="zh-CN" altLang="en-US" sz="2800" i="1">
                              <a:solidFill>
                                <a:schemeClr val="tx1"/>
                              </a:solidFill>
                              <a:latin typeface="Cambria Math" panose="02040503050406030204" pitchFamily="18" charset="0"/>
                            </a:rPr>
                            <m:t>1</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𝑎</m:t>
                          </m:r>
                        </m:e>
                        <m:sub>
                          <m:r>
                            <a:rPr lang="zh-CN" altLang="en-US" sz="2800" i="1">
                              <a:solidFill>
                                <a:schemeClr val="tx1"/>
                              </a:solidFill>
                              <a:latin typeface="Cambria Math" panose="02040503050406030204" pitchFamily="18" charset="0"/>
                            </a:rPr>
                            <m:t>2</m:t>
                          </m:r>
                        </m:sub>
                      </m:sSub>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𝑢</m:t>
                          </m:r>
                        </m:e>
                        <m:sub>
                          <m:r>
                            <a:rPr lang="zh-CN" altLang="en-US" sz="2800" i="1">
                              <a:solidFill>
                                <a:schemeClr val="tx1"/>
                              </a:solidFill>
                              <a:latin typeface="Cambria Math" panose="02040503050406030204" pitchFamily="18" charset="0"/>
                            </a:rPr>
                            <m:t>𝑠</m:t>
                          </m:r>
                          <m:r>
                            <a:rPr lang="zh-CN" altLang="en-US" sz="2800" i="1">
                              <a:solidFill>
                                <a:schemeClr val="tx1"/>
                              </a:solidFill>
                              <a:latin typeface="Cambria Math" panose="02040503050406030204" pitchFamily="18" charset="0"/>
                            </a:rPr>
                            <m:t>2</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𝑎</m:t>
                          </m:r>
                        </m:e>
                        <m:sub>
                          <m:r>
                            <a:rPr lang="zh-CN" altLang="en-US" sz="2800" i="1">
                              <a:solidFill>
                                <a:schemeClr val="tx1"/>
                              </a:solidFill>
                              <a:latin typeface="Cambria Math" panose="02040503050406030204" pitchFamily="18" charset="0"/>
                            </a:rPr>
                            <m:t>3</m:t>
                          </m:r>
                        </m:sub>
                      </m:sSub>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𝑢</m:t>
                          </m:r>
                        </m:e>
                        <m:sub>
                          <m:r>
                            <a:rPr lang="zh-CN" altLang="en-US" sz="2800" i="1">
                              <a:solidFill>
                                <a:schemeClr val="tx1"/>
                              </a:solidFill>
                              <a:latin typeface="Cambria Math" panose="02040503050406030204" pitchFamily="18" charset="0"/>
                            </a:rPr>
                            <m:t>𝑆</m:t>
                          </m:r>
                          <m:r>
                            <a:rPr lang="zh-CN" altLang="en-US" sz="2800" i="1">
                              <a:solidFill>
                                <a:schemeClr val="tx1"/>
                              </a:solidFill>
                              <a:latin typeface="Cambria Math" panose="02040503050406030204" pitchFamily="18" charset="0"/>
                            </a:rPr>
                            <m:t>3</m:t>
                          </m:r>
                        </m:sub>
                      </m:sSub>
                    </m:oMath>
                    <m:oMath xmlns:m="http://schemas.openxmlformats.org/officeDocument/2006/math">
                      <m:r>
                        <m:rPr>
                          <m:nor/>
                        </m:rPr>
                        <a:rPr lang="zh-CN" altLang="en-US" sz="2800" i="0">
                          <a:solidFill>
                            <a:schemeClr val="tx1"/>
                          </a:solidFill>
                          <a:latin typeface="Cambria Math" panose="02040503050406030204" pitchFamily="18" charset="0"/>
                        </a:rPr>
                        <m:t>      </m:t>
                      </m:r>
                      <m:r>
                        <a:rPr lang="zh-CN" altLang="en-US" sz="2800" i="1">
                          <a:solidFill>
                            <a:schemeClr val="tx1"/>
                          </a:solidFill>
                          <a:latin typeface="Cambria Math" panose="02040503050406030204" pitchFamily="18" charset="0"/>
                        </a:rPr>
                        <m:t>=</m:t>
                      </m:r>
                      <m:sSubSup>
                        <m:sSubSupPr>
                          <m:ctrlPr>
                            <a:rPr lang="zh-CN" altLang="en-US" sz="2800" i="1" smtClean="0">
                              <a:solidFill>
                                <a:srgbClr val="FF0000"/>
                              </a:solidFill>
                              <a:latin typeface="Cambria Math" panose="02040503050406030204" pitchFamily="18" charset="0"/>
                            </a:rPr>
                          </m:ctrlPr>
                        </m:sSubSupPr>
                        <m:e>
                          <m:r>
                            <a:rPr lang="zh-CN" altLang="en-US" sz="2800" i="1">
                              <a:solidFill>
                                <a:srgbClr val="FF0000"/>
                              </a:solidFill>
                              <a:latin typeface="Cambria Math" panose="02040503050406030204" pitchFamily="18" charset="0"/>
                            </a:rPr>
                            <m:t>𝑢</m:t>
                          </m:r>
                        </m:e>
                        <m:sub>
                          <m:r>
                            <a:rPr lang="zh-CN" altLang="en-US" sz="2800" i="1">
                              <a:solidFill>
                                <a:srgbClr val="FF0000"/>
                              </a:solidFill>
                              <a:latin typeface="Cambria Math" panose="02040503050406030204" pitchFamily="18" charset="0"/>
                            </a:rPr>
                            <m:t>𝑛</m:t>
                          </m:r>
                          <m:r>
                            <a:rPr lang="zh-CN" altLang="en-US" sz="2800" i="1">
                              <a:solidFill>
                                <a:srgbClr val="FF0000"/>
                              </a:solidFill>
                              <a:latin typeface="Cambria Math" panose="02040503050406030204" pitchFamily="18" charset="0"/>
                            </a:rPr>
                            <m:t>1</m:t>
                          </m:r>
                        </m:sub>
                        <m:sup>
                          <m:r>
                            <a:rPr lang="zh-CN" altLang="en-US" sz="2800" i="1">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rPr>
                            <m:t>1</m:t>
                          </m:r>
                          <m:r>
                            <a:rPr lang="zh-CN" altLang="en-US" sz="2800" i="1">
                              <a:solidFill>
                                <a:srgbClr val="FF0000"/>
                              </a:solidFill>
                              <a:latin typeface="Cambria Math" panose="02040503050406030204" pitchFamily="18" charset="0"/>
                            </a:rPr>
                            <m:t>)</m:t>
                          </m:r>
                        </m:sup>
                      </m:sSubSup>
                      <m:r>
                        <a:rPr lang="zh-CN" altLang="en-US" sz="2800" i="1">
                          <a:solidFill>
                            <a:schemeClr val="tx1"/>
                          </a:solidFill>
                          <a:latin typeface="Cambria Math" panose="02040503050406030204" pitchFamily="18" charset="0"/>
                        </a:rPr>
                        <m:t>+</m:t>
                      </m:r>
                      <m:sSubSup>
                        <m:sSubSupPr>
                          <m:ctrlPr>
                            <a:rPr lang="zh-CN" altLang="en-US" sz="2800" i="1" smtClean="0">
                              <a:solidFill>
                                <a:srgbClr val="00B050"/>
                              </a:solidFill>
                              <a:latin typeface="Cambria Math" panose="02040503050406030204" pitchFamily="18" charset="0"/>
                            </a:rPr>
                          </m:ctrlPr>
                        </m:sSubSupPr>
                        <m:e>
                          <m:r>
                            <a:rPr lang="zh-CN" altLang="en-US" sz="2800" i="1">
                              <a:solidFill>
                                <a:srgbClr val="00B050"/>
                              </a:solidFill>
                              <a:latin typeface="Cambria Math" panose="02040503050406030204" pitchFamily="18" charset="0"/>
                            </a:rPr>
                            <m:t>𝑢</m:t>
                          </m:r>
                        </m:e>
                        <m:sub>
                          <m:r>
                            <a:rPr lang="zh-CN" altLang="en-US" sz="2800" i="1">
                              <a:solidFill>
                                <a:srgbClr val="00B050"/>
                              </a:solidFill>
                              <a:latin typeface="Cambria Math" panose="02040503050406030204" pitchFamily="18" charset="0"/>
                            </a:rPr>
                            <m:t>𝑛</m:t>
                          </m:r>
                          <m:r>
                            <a:rPr lang="zh-CN" altLang="en-US" sz="2800" i="1">
                              <a:solidFill>
                                <a:srgbClr val="00B050"/>
                              </a:solidFill>
                              <a:latin typeface="Cambria Math" panose="02040503050406030204" pitchFamily="18" charset="0"/>
                            </a:rPr>
                            <m:t>1</m:t>
                          </m:r>
                        </m:sub>
                        <m:sup>
                          <m:r>
                            <a:rPr lang="zh-CN" altLang="en-US" sz="2800" i="1">
                              <a:solidFill>
                                <a:srgbClr val="00B050"/>
                              </a:solidFill>
                              <a:latin typeface="Cambria Math" panose="02040503050406030204" pitchFamily="18" charset="0"/>
                            </a:rPr>
                            <m:t>(</m:t>
                          </m:r>
                          <m:r>
                            <a:rPr lang="zh-CN" altLang="en-US" sz="2800" i="1">
                              <a:solidFill>
                                <a:srgbClr val="00B050"/>
                              </a:solidFill>
                              <a:latin typeface="Cambria Math" panose="02040503050406030204" pitchFamily="18" charset="0"/>
                            </a:rPr>
                            <m:t>2</m:t>
                          </m:r>
                          <m:r>
                            <a:rPr lang="zh-CN" altLang="en-US" sz="2800" i="1">
                              <a:solidFill>
                                <a:srgbClr val="00B050"/>
                              </a:solidFill>
                              <a:latin typeface="Cambria Math" panose="02040503050406030204" pitchFamily="18" charset="0"/>
                            </a:rPr>
                            <m:t>)</m:t>
                          </m:r>
                        </m:sup>
                      </m:sSubSup>
                      <m:r>
                        <a:rPr lang="zh-CN" altLang="en-US" sz="2800" i="1">
                          <a:solidFill>
                            <a:schemeClr val="tx1"/>
                          </a:solidFill>
                          <a:latin typeface="Cambria Math" panose="02040503050406030204" pitchFamily="18" charset="0"/>
                        </a:rPr>
                        <m:t>+</m:t>
                      </m:r>
                      <m:sSubSup>
                        <m:sSubSupPr>
                          <m:ctrlPr>
                            <a:rPr lang="zh-CN" altLang="en-US" sz="2800" i="1" smtClean="0">
                              <a:solidFill>
                                <a:srgbClr val="00B0F0"/>
                              </a:solidFill>
                              <a:latin typeface="Cambria Math" panose="02040503050406030204" pitchFamily="18" charset="0"/>
                            </a:rPr>
                          </m:ctrlPr>
                        </m:sSubSupPr>
                        <m:e>
                          <m:r>
                            <a:rPr lang="zh-CN" altLang="en-US" sz="2800" i="1">
                              <a:solidFill>
                                <a:srgbClr val="00B0F0"/>
                              </a:solidFill>
                              <a:latin typeface="Cambria Math" panose="02040503050406030204" pitchFamily="18" charset="0"/>
                            </a:rPr>
                            <m:t>𝑢</m:t>
                          </m:r>
                        </m:e>
                        <m:sub>
                          <m:r>
                            <a:rPr lang="zh-CN" altLang="en-US" sz="2800" i="1">
                              <a:solidFill>
                                <a:srgbClr val="00B0F0"/>
                              </a:solidFill>
                              <a:latin typeface="Cambria Math" panose="02040503050406030204" pitchFamily="18" charset="0"/>
                            </a:rPr>
                            <m:t>𝑛</m:t>
                          </m:r>
                          <m:r>
                            <a:rPr lang="zh-CN" altLang="en-US" sz="2800" i="1">
                              <a:solidFill>
                                <a:srgbClr val="00B0F0"/>
                              </a:solidFill>
                              <a:latin typeface="Cambria Math" panose="02040503050406030204" pitchFamily="18" charset="0"/>
                            </a:rPr>
                            <m:t>1</m:t>
                          </m:r>
                        </m:sub>
                        <m:sup>
                          <m:r>
                            <a:rPr lang="zh-CN" altLang="en-US" sz="2800" i="1">
                              <a:solidFill>
                                <a:srgbClr val="00B0F0"/>
                              </a:solidFill>
                              <a:latin typeface="Cambria Math" panose="02040503050406030204" pitchFamily="18" charset="0"/>
                            </a:rPr>
                            <m:t>(</m:t>
                          </m:r>
                          <m:r>
                            <a:rPr lang="zh-CN" altLang="en-US" sz="2800" i="1">
                              <a:solidFill>
                                <a:srgbClr val="00B0F0"/>
                              </a:solidFill>
                              <a:latin typeface="Cambria Math" panose="02040503050406030204" pitchFamily="18" charset="0"/>
                            </a:rPr>
                            <m:t>3</m:t>
                          </m:r>
                          <m:r>
                            <a:rPr lang="zh-CN" altLang="en-US" sz="2800" i="1">
                              <a:solidFill>
                                <a:srgbClr val="00B0F0"/>
                              </a:solidFill>
                              <a:latin typeface="Cambria Math" panose="02040503050406030204" pitchFamily="18" charset="0"/>
                            </a:rPr>
                            <m:t>)</m:t>
                          </m:r>
                        </m:sup>
                      </m:sSubSup>
                    </m:oMath>
                  </m:oMathPara>
                </a14:m>
                <a:endParaRPr lang="zh-CN" altLang="en-US" dirty="0"/>
              </a:p>
            </p:txBody>
          </p:sp>
        </mc:Choice>
        <mc:Fallback>
          <p:sp>
            <p:nvSpPr>
              <p:cNvPr id="61497" name="Object 57"/>
              <p:cNvSpPr txBox="1">
                <a:spLocks noRot="1" noChangeAspect="1" noMove="1" noResize="1" noEditPoints="1" noAdjustHandles="1" noChangeArrowheads="1" noChangeShapeType="1" noTextEdit="1"/>
              </p:cNvSpPr>
              <p:nvPr/>
            </p:nvSpPr>
            <p:spPr bwMode="auto">
              <a:xfrm>
                <a:off x="407988" y="2954355"/>
                <a:ext cx="4032250" cy="1130300"/>
              </a:xfrm>
              <a:prstGeom prst="rect">
                <a:avLst/>
              </a:prstGeom>
              <a:blipFill rotWithShape="1">
                <a:blip r:embed="rId1"/>
                <a:stretch>
                  <a:fillRect l="-8" t="-30" r="8" b="30"/>
                </a:stretch>
              </a:blipFill>
              <a:ln>
                <a:noFill/>
              </a:ln>
              <a:effectLst/>
            </p:spPr>
            <p:txBody>
              <a:bodyPr/>
              <a:lstStyle/>
              <a:p>
                <a:r>
                  <a:rPr lang="zh-CN" altLang="en-US">
                    <a:noFill/>
                  </a:rPr>
                  <a:t> </a:t>
                </a:r>
              </a:p>
            </p:txBody>
          </p:sp>
        </mc:Fallback>
      </mc:AlternateContent>
      <p:grpSp>
        <p:nvGrpSpPr>
          <p:cNvPr id="103434" name="Group 140"/>
          <p:cNvGrpSpPr/>
          <p:nvPr/>
        </p:nvGrpSpPr>
        <p:grpSpPr bwMode="auto">
          <a:xfrm>
            <a:off x="5426075" y="590695"/>
            <a:ext cx="3816350" cy="2449512"/>
            <a:chOff x="3243" y="391"/>
            <a:chExt cx="2404" cy="1543"/>
          </a:xfrm>
        </p:grpSpPr>
        <p:sp>
          <p:nvSpPr>
            <p:cNvPr id="103438" name="Oval 111"/>
            <p:cNvSpPr>
              <a:spLocks noChangeArrowheads="1"/>
            </p:cNvSpPr>
            <p:nvPr/>
          </p:nvSpPr>
          <p:spPr bwMode="auto">
            <a:xfrm>
              <a:off x="4969" y="1281"/>
              <a:ext cx="329" cy="34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3439" name="Oval 112"/>
            <p:cNvSpPr>
              <a:spLocks noChangeArrowheads="1"/>
            </p:cNvSpPr>
            <p:nvPr/>
          </p:nvSpPr>
          <p:spPr bwMode="auto">
            <a:xfrm>
              <a:off x="4107" y="1291"/>
              <a:ext cx="328" cy="34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3440" name="Rectangle 113"/>
            <p:cNvSpPr>
              <a:spLocks noChangeArrowheads="1"/>
            </p:cNvSpPr>
            <p:nvPr/>
          </p:nvSpPr>
          <p:spPr bwMode="auto">
            <a:xfrm>
              <a:off x="3408" y="604"/>
              <a:ext cx="1726" cy="115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3441" name="Line 114"/>
            <p:cNvSpPr>
              <a:spLocks noChangeShapeType="1"/>
            </p:cNvSpPr>
            <p:nvPr/>
          </p:nvSpPr>
          <p:spPr bwMode="auto">
            <a:xfrm>
              <a:off x="4271" y="604"/>
              <a:ext cx="0" cy="115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3442" name="Text Box 115"/>
            <p:cNvSpPr txBox="1">
              <a:spLocks noChangeArrowheads="1"/>
            </p:cNvSpPr>
            <p:nvPr/>
          </p:nvSpPr>
          <p:spPr bwMode="auto">
            <a:xfrm>
              <a:off x="3366" y="682"/>
              <a:ext cx="4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3443" name="Text Box 116"/>
            <p:cNvSpPr txBox="1">
              <a:spLocks noChangeArrowheads="1"/>
            </p:cNvSpPr>
            <p:nvPr/>
          </p:nvSpPr>
          <p:spPr bwMode="auto">
            <a:xfrm>
              <a:off x="3475" y="982"/>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s1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3444" name="Text Box 117"/>
            <p:cNvSpPr txBox="1">
              <a:spLocks noChangeArrowheads="1"/>
            </p:cNvSpPr>
            <p:nvPr/>
          </p:nvSpPr>
          <p:spPr bwMode="auto">
            <a:xfrm>
              <a:off x="4271" y="681"/>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3445" name="Text Box 118"/>
            <p:cNvSpPr txBox="1">
              <a:spLocks noChangeArrowheads="1"/>
            </p:cNvSpPr>
            <p:nvPr/>
          </p:nvSpPr>
          <p:spPr bwMode="auto">
            <a:xfrm>
              <a:off x="4419" y="1238"/>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u</a:t>
              </a:r>
              <a:r>
                <a:rPr lang="en-US" altLang="zh-CN" sz="2800" b="0" baseline="-25000">
                  <a:solidFill>
                    <a:srgbClr val="FFFFFF"/>
                  </a:solidFill>
                </a:rPr>
                <a:t>s2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3446" name="Text Box 119"/>
            <p:cNvSpPr txBox="1">
              <a:spLocks noChangeArrowheads="1"/>
            </p:cNvSpPr>
            <p:nvPr/>
          </p:nvSpPr>
          <p:spPr bwMode="auto">
            <a:xfrm>
              <a:off x="5134" y="681"/>
              <a:ext cx="3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3447" name="Text Box 120"/>
            <p:cNvSpPr txBox="1">
              <a:spLocks noChangeArrowheads="1"/>
            </p:cNvSpPr>
            <p:nvPr/>
          </p:nvSpPr>
          <p:spPr bwMode="auto">
            <a:xfrm>
              <a:off x="5257" y="1239"/>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u</a:t>
              </a:r>
              <a:r>
                <a:rPr lang="en-US" altLang="zh-CN" sz="2800" b="0" baseline="-25000">
                  <a:solidFill>
                    <a:srgbClr val="FFFFFF"/>
                  </a:solidFill>
                </a:rPr>
                <a:t>s3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3448" name="Line 121"/>
            <p:cNvSpPr>
              <a:spLocks noChangeShapeType="1"/>
            </p:cNvSpPr>
            <p:nvPr/>
          </p:nvSpPr>
          <p:spPr bwMode="auto">
            <a:xfrm>
              <a:off x="4147" y="690"/>
              <a:ext cx="0" cy="225"/>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3449" name="Text Box 122"/>
            <p:cNvSpPr txBox="1">
              <a:spLocks noChangeArrowheads="1"/>
            </p:cNvSpPr>
            <p:nvPr/>
          </p:nvSpPr>
          <p:spPr bwMode="auto">
            <a:xfrm>
              <a:off x="3889" y="681"/>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3450" name="Line 123"/>
            <p:cNvSpPr>
              <a:spLocks noChangeShapeType="1"/>
            </p:cNvSpPr>
            <p:nvPr/>
          </p:nvSpPr>
          <p:spPr bwMode="auto">
            <a:xfrm>
              <a:off x="4641" y="648"/>
              <a:ext cx="29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3451" name="Text Box 124"/>
            <p:cNvSpPr txBox="1">
              <a:spLocks noChangeArrowheads="1"/>
            </p:cNvSpPr>
            <p:nvPr/>
          </p:nvSpPr>
          <p:spPr bwMode="auto">
            <a:xfrm>
              <a:off x="4671" y="595"/>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3452" name="Text Box 125"/>
            <p:cNvSpPr txBox="1">
              <a:spLocks noChangeArrowheads="1"/>
            </p:cNvSpPr>
            <p:nvPr/>
          </p:nvSpPr>
          <p:spPr bwMode="auto">
            <a:xfrm>
              <a:off x="4342" y="1025"/>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3453" name="Text Box 126"/>
            <p:cNvSpPr txBox="1">
              <a:spLocks noChangeArrowheads="1"/>
            </p:cNvSpPr>
            <p:nvPr/>
          </p:nvSpPr>
          <p:spPr bwMode="auto">
            <a:xfrm>
              <a:off x="4343" y="14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3454" name="Text Box 127"/>
            <p:cNvSpPr txBox="1">
              <a:spLocks noChangeArrowheads="1"/>
            </p:cNvSpPr>
            <p:nvPr/>
          </p:nvSpPr>
          <p:spPr bwMode="auto">
            <a:xfrm>
              <a:off x="5205" y="1025"/>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3455" name="Text Box 128"/>
            <p:cNvSpPr txBox="1">
              <a:spLocks noChangeArrowheads="1"/>
            </p:cNvSpPr>
            <p:nvPr/>
          </p:nvSpPr>
          <p:spPr bwMode="auto">
            <a:xfrm>
              <a:off x="5206" y="149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3456" name="Line 129"/>
            <p:cNvSpPr>
              <a:spLocks noChangeShapeType="1"/>
            </p:cNvSpPr>
            <p:nvPr/>
          </p:nvSpPr>
          <p:spPr bwMode="auto">
            <a:xfrm>
              <a:off x="4271" y="1762"/>
              <a:ext cx="0" cy="16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57" name="Line 130"/>
            <p:cNvSpPr>
              <a:spLocks noChangeShapeType="1"/>
            </p:cNvSpPr>
            <p:nvPr/>
          </p:nvSpPr>
          <p:spPr bwMode="auto">
            <a:xfrm>
              <a:off x="4107" y="1934"/>
              <a:ext cx="28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58" name="Oval 131"/>
            <p:cNvSpPr>
              <a:spLocks noChangeArrowheads="1"/>
            </p:cNvSpPr>
            <p:nvPr/>
          </p:nvSpPr>
          <p:spPr bwMode="auto">
            <a:xfrm>
              <a:off x="4189" y="391"/>
              <a:ext cx="164" cy="172"/>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66FF33"/>
                  </a:solidFill>
                  <a:latin typeface="Arial" panose="020B0604020202020204" pitchFamily="34" charset="0"/>
                  <a:ea typeface="宋体" panose="02010600030101010101" pitchFamily="2" charset="-122"/>
                </a:rPr>
                <a:t>1</a:t>
              </a:r>
              <a:endParaRPr lang="en-US" altLang="zh-CN" sz="2800" b="0">
                <a:solidFill>
                  <a:srgbClr val="66FF33"/>
                </a:solidFill>
                <a:latin typeface="Arial" panose="020B0604020202020204" pitchFamily="34" charset="0"/>
                <a:ea typeface="宋体" panose="02010600030101010101" pitchFamily="2" charset="-122"/>
              </a:endParaRPr>
            </a:p>
          </p:txBody>
        </p:sp>
        <p:sp>
          <p:nvSpPr>
            <p:cNvPr id="103459" name="Rectangle 132"/>
            <p:cNvSpPr>
              <a:spLocks noChangeArrowheads="1"/>
            </p:cNvSpPr>
            <p:nvPr/>
          </p:nvSpPr>
          <p:spPr bwMode="auto">
            <a:xfrm>
              <a:off x="5060" y="734"/>
              <a:ext cx="115" cy="300"/>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3460" name="Rectangle 133"/>
            <p:cNvSpPr>
              <a:spLocks noChangeArrowheads="1"/>
            </p:cNvSpPr>
            <p:nvPr/>
          </p:nvSpPr>
          <p:spPr bwMode="auto">
            <a:xfrm>
              <a:off x="4211" y="734"/>
              <a:ext cx="115" cy="300"/>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103461" name="Rectangle 134"/>
            <p:cNvSpPr>
              <a:spLocks noChangeArrowheads="1"/>
            </p:cNvSpPr>
            <p:nvPr/>
          </p:nvSpPr>
          <p:spPr bwMode="auto">
            <a:xfrm>
              <a:off x="3325" y="734"/>
              <a:ext cx="116" cy="300"/>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103462" name="Group 135"/>
            <p:cNvGrpSpPr/>
            <p:nvPr/>
          </p:nvGrpSpPr>
          <p:grpSpPr bwMode="auto">
            <a:xfrm>
              <a:off x="3243" y="1077"/>
              <a:ext cx="329" cy="557"/>
              <a:chOff x="2336" y="2568"/>
              <a:chExt cx="363" cy="590"/>
            </a:xfrm>
          </p:grpSpPr>
          <p:grpSp>
            <p:nvGrpSpPr>
              <p:cNvPr id="103463" name="Group 136"/>
              <p:cNvGrpSpPr/>
              <p:nvPr/>
            </p:nvGrpSpPr>
            <p:grpSpPr bwMode="auto">
              <a:xfrm>
                <a:off x="2336" y="2795"/>
                <a:ext cx="363" cy="363"/>
                <a:chOff x="4785" y="709"/>
                <a:chExt cx="363" cy="363"/>
              </a:xfrm>
            </p:grpSpPr>
            <p:sp>
              <p:nvSpPr>
                <p:cNvPr id="103465" name="Oval 137"/>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3466" name="Line 138"/>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3464" name="Line 139"/>
              <p:cNvSpPr>
                <a:spLocks noChangeShapeType="1"/>
              </p:cNvSpPr>
              <p:nvPr/>
            </p:nvSpPr>
            <p:spPr bwMode="auto">
              <a:xfrm flipV="1">
                <a:off x="2517" y="2568"/>
                <a:ext cx="0" cy="227"/>
              </a:xfrm>
              <a:prstGeom prst="line">
                <a:avLst/>
              </a:prstGeom>
              <a:noFill/>
              <a:ln w="28575">
                <a:solidFill>
                  <a:srgbClr val="00FFFF"/>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sp>
        <p:nvSpPr>
          <p:cNvPr id="39"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mc:AlternateContent xmlns:mc="http://schemas.openxmlformats.org/markup-compatibility/2006">
        <mc:Choice xmlns:a14="http://schemas.microsoft.com/office/drawing/2010/main" Requires="a14">
          <p:sp>
            <p:nvSpPr>
              <p:cNvPr id="40" name="Object 55"/>
              <p:cNvSpPr txBox="1"/>
              <p:nvPr/>
            </p:nvSpPr>
            <p:spPr bwMode="auto">
              <a:xfrm>
                <a:off x="307975" y="1019175"/>
                <a:ext cx="4824413" cy="1001713"/>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𝑢</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f>
                        <m:fPr>
                          <m:ctrlPr>
                            <a:rPr lang="zh-CN" altLang="en-US" sz="2400" i="1" smtClean="0">
                              <a:solidFill>
                                <a:srgbClr val="00B050"/>
                              </a:solidFill>
                              <a:latin typeface="Cambria Math" panose="02040503050406030204" pitchFamily="18" charset="0"/>
                            </a:rPr>
                          </m:ctrlPr>
                        </m:fPr>
                        <m:num>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𝐺</m:t>
                              </m:r>
                            </m:e>
                            <m:sub>
                              <m:r>
                                <a:rPr lang="zh-CN" altLang="en-US" sz="2400" i="1">
                                  <a:solidFill>
                                    <a:srgbClr val="00B050"/>
                                  </a:solidFill>
                                  <a:latin typeface="Cambria Math" panose="02040503050406030204" pitchFamily="18" charset="0"/>
                                </a:rPr>
                                <m:t>2</m:t>
                              </m:r>
                            </m:sub>
                          </m:sSub>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𝑢</m:t>
                              </m:r>
                            </m:e>
                            <m:sub>
                              <m:r>
                                <a:rPr lang="zh-CN" altLang="en-US" sz="2400" i="1">
                                  <a:solidFill>
                                    <a:srgbClr val="00B050"/>
                                  </a:solidFill>
                                  <a:latin typeface="Cambria Math" panose="02040503050406030204" pitchFamily="18" charset="0"/>
                                </a:rPr>
                                <m:t>𝑆</m:t>
                              </m:r>
                              <m:r>
                                <a:rPr lang="zh-CN" altLang="en-US" sz="2400" i="1">
                                  <a:solidFill>
                                    <a:srgbClr val="00B050"/>
                                  </a:solidFill>
                                  <a:latin typeface="Cambria Math" panose="02040503050406030204" pitchFamily="18" charset="0"/>
                                </a:rPr>
                                <m:t>2</m:t>
                              </m:r>
                            </m:sub>
                          </m:sSub>
                        </m:num>
                        <m:den>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𝐺</m:t>
                              </m:r>
                            </m:e>
                            <m:sub>
                              <m:r>
                                <a:rPr lang="zh-CN" altLang="en-US" sz="2400" i="1">
                                  <a:solidFill>
                                    <a:srgbClr val="00B050"/>
                                  </a:solidFill>
                                  <a:latin typeface="Cambria Math" panose="02040503050406030204" pitchFamily="18" charset="0"/>
                                </a:rPr>
                                <m:t>2</m:t>
                              </m:r>
                            </m:sub>
                          </m:sSub>
                          <m:r>
                            <a:rPr lang="zh-CN" altLang="en-US" sz="2400" i="1">
                              <a:solidFill>
                                <a:srgbClr val="00B050"/>
                              </a:solidFill>
                              <a:latin typeface="Cambria Math" panose="02040503050406030204" pitchFamily="18" charset="0"/>
                            </a:rPr>
                            <m:t>+</m:t>
                          </m:r>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𝐺</m:t>
                              </m:r>
                            </m:e>
                            <m:sub>
                              <m:r>
                                <a:rPr lang="zh-CN" altLang="en-US" sz="2400" i="1">
                                  <a:solidFill>
                                    <a:srgbClr val="00B050"/>
                                  </a:solidFill>
                                  <a:latin typeface="Cambria Math" panose="02040503050406030204" pitchFamily="18" charset="0"/>
                                </a:rPr>
                                <m:t>3</m:t>
                              </m:r>
                            </m:sub>
                          </m:sSub>
                        </m:den>
                      </m:f>
                      <m:r>
                        <a:rPr lang="zh-CN" altLang="en-US" sz="2400" i="1">
                          <a:solidFill>
                            <a:schemeClr val="tx1"/>
                          </a:solidFill>
                          <a:latin typeface="Cambria Math" panose="02040503050406030204" pitchFamily="18" charset="0"/>
                        </a:rPr>
                        <m:t>+</m:t>
                      </m:r>
                      <m:f>
                        <m:fPr>
                          <m:ctrlPr>
                            <a:rPr lang="zh-CN" altLang="en-US" sz="2400" i="1" smtClean="0">
                              <a:solidFill>
                                <a:srgbClr val="00B0F0"/>
                              </a:solidFill>
                              <a:latin typeface="Cambria Math" panose="02040503050406030204" pitchFamily="18" charset="0"/>
                            </a:rPr>
                          </m:ctrlPr>
                        </m:fPr>
                        <m:num>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𝐺</m:t>
                              </m:r>
                            </m:e>
                            <m:sub>
                              <m:r>
                                <a:rPr lang="zh-CN" altLang="en-US" sz="2400" i="1">
                                  <a:solidFill>
                                    <a:srgbClr val="00B0F0"/>
                                  </a:solidFill>
                                  <a:latin typeface="Cambria Math" panose="02040503050406030204" pitchFamily="18" charset="0"/>
                                </a:rPr>
                                <m:t>3</m:t>
                              </m:r>
                            </m:sub>
                          </m:sSub>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𝑢</m:t>
                              </m:r>
                            </m:e>
                            <m:sub>
                              <m:r>
                                <a:rPr lang="zh-CN" altLang="en-US" sz="2400" i="1">
                                  <a:solidFill>
                                    <a:srgbClr val="00B0F0"/>
                                  </a:solidFill>
                                  <a:latin typeface="Cambria Math" panose="02040503050406030204" pitchFamily="18" charset="0"/>
                                </a:rPr>
                                <m:t>𝑆</m:t>
                              </m:r>
                              <m:r>
                                <a:rPr lang="zh-CN" altLang="en-US" sz="2400" i="1">
                                  <a:solidFill>
                                    <a:srgbClr val="00B0F0"/>
                                  </a:solidFill>
                                  <a:latin typeface="Cambria Math" panose="02040503050406030204" pitchFamily="18" charset="0"/>
                                </a:rPr>
                                <m:t>3</m:t>
                              </m:r>
                            </m:sub>
                          </m:sSub>
                        </m:num>
                        <m:den>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𝐺</m:t>
                              </m:r>
                            </m:e>
                            <m:sub>
                              <m:r>
                                <a:rPr lang="zh-CN" altLang="en-US" sz="2400" i="1">
                                  <a:solidFill>
                                    <a:srgbClr val="00B0F0"/>
                                  </a:solidFill>
                                  <a:latin typeface="Cambria Math" panose="02040503050406030204" pitchFamily="18" charset="0"/>
                                </a:rPr>
                                <m:t>2</m:t>
                              </m:r>
                            </m:sub>
                          </m:sSub>
                          <m:r>
                            <a:rPr lang="zh-CN" altLang="en-US" sz="2400" i="1">
                              <a:solidFill>
                                <a:srgbClr val="00B0F0"/>
                              </a:solidFill>
                              <a:latin typeface="Cambria Math" panose="02040503050406030204" pitchFamily="18" charset="0"/>
                            </a:rPr>
                            <m:t>+</m:t>
                          </m:r>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𝐺</m:t>
                              </m:r>
                            </m:e>
                            <m:sub>
                              <m:r>
                                <a:rPr lang="zh-CN" altLang="en-US" sz="2400" i="1">
                                  <a:solidFill>
                                    <a:srgbClr val="00B0F0"/>
                                  </a:solidFill>
                                  <a:latin typeface="Cambria Math" panose="02040503050406030204" pitchFamily="18" charset="0"/>
                                </a:rPr>
                                <m:t>3</m:t>
                              </m:r>
                            </m:sub>
                          </m:sSub>
                        </m:den>
                      </m:f>
                      <m:r>
                        <a:rPr lang="zh-CN" altLang="en-US" sz="2400" i="1">
                          <a:solidFill>
                            <a:schemeClr val="tx1"/>
                          </a:solidFill>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𝑖</m:t>
                              </m:r>
                            </m:e>
                            <m:sub>
                              <m:r>
                                <a:rPr lang="zh-CN" altLang="en-US" sz="2400" i="1">
                                  <a:solidFill>
                                    <a:srgbClr val="FF0000"/>
                                  </a:solidFill>
                                  <a:latin typeface="Cambria Math" panose="02040503050406030204" pitchFamily="18" charset="0"/>
                                </a:rPr>
                                <m:t>𝑆</m:t>
                              </m:r>
                              <m:r>
                                <a:rPr lang="zh-CN" altLang="en-US" sz="2400" i="1">
                                  <a:solidFill>
                                    <a:srgbClr val="FF0000"/>
                                  </a:solidFill>
                                  <a:latin typeface="Cambria Math" panose="02040503050406030204" pitchFamily="18" charset="0"/>
                                </a:rPr>
                                <m:t>1</m:t>
                              </m:r>
                            </m:sub>
                          </m:sSub>
                        </m:num>
                        <m:den>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𝐺</m:t>
                              </m:r>
                            </m:e>
                            <m:sub>
                              <m:r>
                                <a:rPr lang="zh-CN" altLang="en-US" sz="2400" i="1">
                                  <a:solidFill>
                                    <a:srgbClr val="FF0000"/>
                                  </a:solidFill>
                                  <a:latin typeface="Cambria Math" panose="02040503050406030204" pitchFamily="18" charset="0"/>
                                </a:rPr>
                                <m:t>2</m:t>
                              </m:r>
                            </m:sub>
                          </m:sSub>
                          <m:r>
                            <a:rPr lang="zh-CN" altLang="en-US"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𝐺</m:t>
                              </m:r>
                            </m:e>
                            <m:sub>
                              <m:r>
                                <a:rPr lang="zh-CN" altLang="en-US" sz="2400" i="1">
                                  <a:solidFill>
                                    <a:srgbClr val="FF0000"/>
                                  </a:solidFill>
                                  <a:latin typeface="Cambria Math" panose="02040503050406030204" pitchFamily="18" charset="0"/>
                                </a:rPr>
                                <m:t>3</m:t>
                              </m:r>
                            </m:sub>
                          </m:sSub>
                        </m:den>
                      </m:f>
                    </m:oMath>
                  </m:oMathPara>
                </a14:m>
                <a:endParaRPr lang="zh-CN" altLang="en-US" dirty="0"/>
              </a:p>
            </p:txBody>
          </p:sp>
        </mc:Choice>
        <mc:Fallback>
          <p:sp>
            <p:nvSpPr>
              <p:cNvPr id="40" name="Object 55"/>
              <p:cNvSpPr txBox="1">
                <a:spLocks noRot="1" noChangeAspect="1" noMove="1" noResize="1" noEditPoints="1" noAdjustHandles="1" noChangeArrowheads="1" noChangeShapeType="1" noTextEdit="1"/>
              </p:cNvSpPr>
              <p:nvPr/>
            </p:nvSpPr>
            <p:spPr bwMode="auto">
              <a:xfrm>
                <a:off x="307975" y="1019175"/>
                <a:ext cx="4824413" cy="1001713"/>
              </a:xfrm>
              <a:prstGeom prst="rect">
                <a:avLst/>
              </a:prstGeom>
              <a:blipFill rotWithShape="1">
                <a:blip r:embed="rId2"/>
                <a:stretch>
                  <a:fillRect r="7" b="-15182"/>
                </a:stretch>
              </a:blipFill>
              <a:ln>
                <a:noFill/>
              </a:ln>
              <a:effectLst/>
            </p:spPr>
            <p:txBody>
              <a:bodyPr/>
              <a:lstStyle/>
              <a:p>
                <a:r>
                  <a:rPr lang="zh-CN" altLang="en-US">
                    <a:noFill/>
                  </a:rPr>
                  <a:t> </a:t>
                </a:r>
              </a:p>
            </p:txBody>
          </p:sp>
        </mc:Fallback>
      </mc:AlternateContent>
      <p:grpSp>
        <p:nvGrpSpPr>
          <p:cNvPr id="45" name="Group 140"/>
          <p:cNvGrpSpPr/>
          <p:nvPr/>
        </p:nvGrpSpPr>
        <p:grpSpPr bwMode="auto">
          <a:xfrm>
            <a:off x="5492750" y="3638695"/>
            <a:ext cx="3600450" cy="2449512"/>
            <a:chOff x="3243" y="391"/>
            <a:chExt cx="2268" cy="1543"/>
          </a:xfrm>
        </p:grpSpPr>
        <p:sp>
          <p:nvSpPr>
            <p:cNvPr id="48" name="Rectangle 113"/>
            <p:cNvSpPr>
              <a:spLocks noChangeArrowheads="1"/>
            </p:cNvSpPr>
            <p:nvPr/>
          </p:nvSpPr>
          <p:spPr bwMode="auto">
            <a:xfrm>
              <a:off x="3408" y="604"/>
              <a:ext cx="1726" cy="115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49" name="Line 114"/>
            <p:cNvSpPr>
              <a:spLocks noChangeShapeType="1"/>
            </p:cNvSpPr>
            <p:nvPr/>
          </p:nvSpPr>
          <p:spPr bwMode="auto">
            <a:xfrm>
              <a:off x="4271" y="604"/>
              <a:ext cx="0" cy="115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51" name="Text Box 116"/>
            <p:cNvSpPr txBox="1">
              <a:spLocks noChangeArrowheads="1"/>
            </p:cNvSpPr>
            <p:nvPr/>
          </p:nvSpPr>
          <p:spPr bwMode="auto">
            <a:xfrm>
              <a:off x="3475" y="982"/>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s1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52" name="Text Box 117"/>
            <p:cNvSpPr txBox="1">
              <a:spLocks noChangeArrowheads="1"/>
            </p:cNvSpPr>
            <p:nvPr/>
          </p:nvSpPr>
          <p:spPr bwMode="auto">
            <a:xfrm>
              <a:off x="4271" y="681"/>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54" name="Text Box 119"/>
            <p:cNvSpPr txBox="1">
              <a:spLocks noChangeArrowheads="1"/>
            </p:cNvSpPr>
            <p:nvPr/>
          </p:nvSpPr>
          <p:spPr bwMode="auto">
            <a:xfrm>
              <a:off x="5134" y="963"/>
              <a:ext cx="3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56" name="Line 121"/>
            <p:cNvSpPr>
              <a:spLocks noChangeShapeType="1"/>
            </p:cNvSpPr>
            <p:nvPr/>
          </p:nvSpPr>
          <p:spPr bwMode="auto">
            <a:xfrm>
              <a:off x="4147" y="981"/>
              <a:ext cx="0" cy="225"/>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57" name="Text Box 122"/>
            <p:cNvSpPr txBox="1">
              <a:spLocks noChangeArrowheads="1"/>
            </p:cNvSpPr>
            <p:nvPr/>
          </p:nvSpPr>
          <p:spPr bwMode="auto">
            <a:xfrm>
              <a:off x="3889" y="972"/>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58" name="Line 123"/>
            <p:cNvSpPr>
              <a:spLocks noChangeShapeType="1"/>
            </p:cNvSpPr>
            <p:nvPr/>
          </p:nvSpPr>
          <p:spPr bwMode="auto">
            <a:xfrm>
              <a:off x="4641" y="648"/>
              <a:ext cx="29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59" name="Text Box 124"/>
            <p:cNvSpPr txBox="1">
              <a:spLocks noChangeArrowheads="1"/>
            </p:cNvSpPr>
            <p:nvPr/>
          </p:nvSpPr>
          <p:spPr bwMode="auto">
            <a:xfrm>
              <a:off x="4671" y="595"/>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64" name="Line 129"/>
            <p:cNvSpPr>
              <a:spLocks noChangeShapeType="1"/>
            </p:cNvSpPr>
            <p:nvPr/>
          </p:nvSpPr>
          <p:spPr bwMode="auto">
            <a:xfrm>
              <a:off x="4271" y="1762"/>
              <a:ext cx="0" cy="16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 name="Line 130"/>
            <p:cNvSpPr>
              <a:spLocks noChangeShapeType="1"/>
            </p:cNvSpPr>
            <p:nvPr/>
          </p:nvSpPr>
          <p:spPr bwMode="auto">
            <a:xfrm>
              <a:off x="4107" y="1934"/>
              <a:ext cx="28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Oval 131"/>
            <p:cNvSpPr>
              <a:spLocks noChangeArrowheads="1"/>
            </p:cNvSpPr>
            <p:nvPr/>
          </p:nvSpPr>
          <p:spPr bwMode="auto">
            <a:xfrm>
              <a:off x="4189" y="391"/>
              <a:ext cx="164" cy="172"/>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66FF33"/>
                  </a:solidFill>
                  <a:latin typeface="Arial" panose="020B0604020202020204" pitchFamily="34" charset="0"/>
                  <a:ea typeface="宋体" panose="02010600030101010101" pitchFamily="2" charset="-122"/>
                </a:rPr>
                <a:t>1</a:t>
              </a:r>
              <a:endParaRPr lang="en-US" altLang="zh-CN" sz="2800" b="0">
                <a:solidFill>
                  <a:srgbClr val="66FF33"/>
                </a:solidFill>
                <a:latin typeface="Arial" panose="020B0604020202020204" pitchFamily="34" charset="0"/>
                <a:ea typeface="宋体" panose="02010600030101010101" pitchFamily="2" charset="-122"/>
              </a:endParaRPr>
            </a:p>
          </p:txBody>
        </p:sp>
        <p:sp>
          <p:nvSpPr>
            <p:cNvPr id="67" name="Rectangle 132"/>
            <p:cNvSpPr>
              <a:spLocks noChangeArrowheads="1"/>
            </p:cNvSpPr>
            <p:nvPr/>
          </p:nvSpPr>
          <p:spPr bwMode="auto">
            <a:xfrm>
              <a:off x="5072" y="1016"/>
              <a:ext cx="115" cy="300"/>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68" name="Rectangle 133"/>
            <p:cNvSpPr>
              <a:spLocks noChangeArrowheads="1"/>
            </p:cNvSpPr>
            <p:nvPr/>
          </p:nvSpPr>
          <p:spPr bwMode="auto">
            <a:xfrm>
              <a:off x="4211" y="1025"/>
              <a:ext cx="115" cy="300"/>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grpSp>
          <p:nvGrpSpPr>
            <p:cNvPr id="70" name="Group 135"/>
            <p:cNvGrpSpPr/>
            <p:nvPr/>
          </p:nvGrpSpPr>
          <p:grpSpPr bwMode="auto">
            <a:xfrm>
              <a:off x="3243" y="1077"/>
              <a:ext cx="329" cy="557"/>
              <a:chOff x="2336" y="2568"/>
              <a:chExt cx="363" cy="590"/>
            </a:xfrm>
          </p:grpSpPr>
          <p:grpSp>
            <p:nvGrpSpPr>
              <p:cNvPr id="71" name="Group 136"/>
              <p:cNvGrpSpPr/>
              <p:nvPr/>
            </p:nvGrpSpPr>
            <p:grpSpPr bwMode="auto">
              <a:xfrm>
                <a:off x="2336" y="2795"/>
                <a:ext cx="363" cy="363"/>
                <a:chOff x="4785" y="709"/>
                <a:chExt cx="363" cy="363"/>
              </a:xfrm>
            </p:grpSpPr>
            <p:sp>
              <p:nvSpPr>
                <p:cNvPr id="73" name="Oval 137"/>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74" name="Line 138"/>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 name="Line 139"/>
              <p:cNvSpPr>
                <a:spLocks noChangeShapeType="1"/>
              </p:cNvSpPr>
              <p:nvPr/>
            </p:nvSpPr>
            <p:spPr bwMode="auto">
              <a:xfrm flipV="1">
                <a:off x="2517" y="2568"/>
                <a:ext cx="0" cy="227"/>
              </a:xfrm>
              <a:prstGeom prst="line">
                <a:avLst/>
              </a:prstGeom>
              <a:noFill/>
              <a:ln w="28575">
                <a:solidFill>
                  <a:srgbClr val="00FFFF"/>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mc:AlternateContent xmlns:mc="http://schemas.openxmlformats.org/markup-compatibility/2006">
        <mc:Choice xmlns:a14="http://schemas.microsoft.com/office/drawing/2010/main" Requires="a14">
          <p:sp>
            <p:nvSpPr>
              <p:cNvPr id="77" name="Object 57"/>
              <p:cNvSpPr txBox="1"/>
              <p:nvPr/>
            </p:nvSpPr>
            <p:spPr bwMode="auto">
              <a:xfrm>
                <a:off x="1354610" y="4591717"/>
                <a:ext cx="2475706" cy="1351233"/>
              </a:xfrm>
              <a:prstGeom prst="rect">
                <a:avLst/>
              </a:prstGeom>
              <a:noFill/>
              <a:ln>
                <a:noFill/>
              </a:ln>
              <a:effectLst/>
            </p:spPr>
            <p:txBody>
              <a:bodyPr>
                <a:normAutofit fontScale="92500"/>
              </a:bodyPr>
              <a:lstStyle/>
              <a:p>
                <a14:m>
                  <m:oMathPara xmlns:m="http://schemas.openxmlformats.org/officeDocument/2006/math">
                    <m:oMathParaPr>
                      <m:jc m:val="left"/>
                    </m:oMathParaPr>
                    <m:oMath xmlns:m="http://schemas.openxmlformats.org/officeDocument/2006/math">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𝑢</m:t>
                          </m:r>
                        </m:e>
                        <m:sub>
                          <m:r>
                            <a:rPr lang="zh-CN" altLang="en-US" sz="2800" i="1">
                              <a:latin typeface="Cambria Math" panose="02040503050406030204" pitchFamily="18" charset="0"/>
                            </a:rPr>
                            <m:t>𝑛</m:t>
                          </m:r>
                          <m:r>
                            <a:rPr lang="zh-CN" altLang="en-US" sz="2800" i="1">
                              <a:latin typeface="Cambria Math" panose="02040503050406030204" pitchFamily="18" charset="0"/>
                            </a:rPr>
                            <m:t>1</m:t>
                          </m:r>
                        </m:sub>
                        <m:sup>
                          <m:r>
                            <a:rPr lang="zh-CN" altLang="en-US" sz="2800" i="1">
                              <a:latin typeface="Cambria Math" panose="02040503050406030204" pitchFamily="18" charset="0"/>
                            </a:rPr>
                            <m:t>(</m:t>
                          </m:r>
                          <m:r>
                            <a:rPr lang="zh-CN" altLang="en-US" sz="2800" i="1">
                              <a:latin typeface="Cambria Math" panose="02040503050406030204" pitchFamily="18" charset="0"/>
                            </a:rPr>
                            <m:t>1</m:t>
                          </m:r>
                          <m:r>
                            <a:rPr lang="zh-CN" altLang="en-US" sz="2800" i="1">
                              <a:latin typeface="Cambria Math" panose="02040503050406030204" pitchFamily="18" charset="0"/>
                            </a:rPr>
                            <m:t>)</m:t>
                          </m:r>
                        </m:sup>
                      </m:sSubSup>
                      <m:r>
                        <a:rPr lang="zh-CN" altLang="en-US" sz="2800" i="1">
                          <a:solidFill>
                            <a:schemeClr val="tx1"/>
                          </a:solidFill>
                          <a:latin typeface="Cambria Math" panose="02040503050406030204" pitchFamily="18" charset="0"/>
                        </a:rPr>
                        <m:t>=</m:t>
                      </m:r>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𝑖</m:t>
                              </m:r>
                            </m:e>
                            <m:sub>
                              <m:r>
                                <a:rPr lang="zh-CN" altLang="en-US" sz="2800" i="1">
                                  <a:latin typeface="Cambria Math" panose="02040503050406030204" pitchFamily="18" charset="0"/>
                                </a:rPr>
                                <m:t>𝑆</m:t>
                              </m:r>
                              <m:r>
                                <a:rPr lang="zh-CN" altLang="en-US" sz="2800" i="1">
                                  <a:latin typeface="Cambria Math" panose="02040503050406030204" pitchFamily="18" charset="0"/>
                                </a:rPr>
                                <m:t>1</m:t>
                              </m:r>
                            </m:sub>
                          </m:sSub>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𝐺</m:t>
                              </m:r>
                            </m:e>
                            <m:sub>
                              <m:r>
                                <a:rPr lang="zh-CN" altLang="en-US" sz="2800" i="1">
                                  <a:latin typeface="Cambria Math" panose="02040503050406030204" pitchFamily="18" charset="0"/>
                                </a:rPr>
                                <m:t>2</m:t>
                              </m:r>
                            </m:sub>
                          </m:sSub>
                          <m:r>
                            <a:rPr lang="zh-CN" altLang="en-US" sz="2800" i="1">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𝐺</m:t>
                              </m:r>
                            </m:e>
                            <m:sub>
                              <m:r>
                                <a:rPr lang="zh-CN" altLang="en-US" sz="2800" i="1">
                                  <a:latin typeface="Cambria Math" panose="02040503050406030204" pitchFamily="18" charset="0"/>
                                </a:rPr>
                                <m:t>3</m:t>
                              </m:r>
                            </m:sub>
                          </m:sSub>
                        </m:den>
                      </m:f>
                    </m:oMath>
                    <m:oMath xmlns:m="http://schemas.openxmlformats.org/officeDocument/2006/math">
                      <m:r>
                        <m:rPr>
                          <m:nor/>
                        </m:rPr>
                        <a:rPr lang="zh-CN" altLang="en-US" sz="2800" i="0">
                          <a:solidFill>
                            <a:schemeClr val="tx1"/>
                          </a:solidFill>
                          <a:latin typeface="Cambria Math" panose="02040503050406030204" pitchFamily="18" charset="0"/>
                        </a:rPr>
                        <m:t>      </m:t>
                      </m:r>
                    </m:oMath>
                  </m:oMathPara>
                </a14:m>
                <a:endParaRPr lang="zh-CN" altLang="en-US" dirty="0"/>
              </a:p>
            </p:txBody>
          </p:sp>
        </mc:Choice>
        <mc:Fallback>
          <p:sp>
            <p:nvSpPr>
              <p:cNvPr id="77" name="Object 57"/>
              <p:cNvSpPr txBox="1">
                <a:spLocks noRot="1" noChangeAspect="1" noMove="1" noResize="1" noEditPoints="1" noAdjustHandles="1" noChangeArrowheads="1" noChangeShapeType="1" noTextEdit="1"/>
              </p:cNvSpPr>
              <p:nvPr/>
            </p:nvSpPr>
            <p:spPr bwMode="auto">
              <a:xfrm>
                <a:off x="1354610" y="4591717"/>
                <a:ext cx="2475706" cy="1351233"/>
              </a:xfrm>
              <a:prstGeom prst="rect">
                <a:avLst/>
              </a:prstGeom>
              <a:blipFill rotWithShape="1">
                <a:blip r:embed="rId3"/>
                <a:stretch>
                  <a:fillRect l="-6" t="-2" r="25" b="46"/>
                </a:stretch>
              </a:blipFill>
              <a:ln>
                <a:noFill/>
              </a:ln>
              <a:effectLst/>
            </p:spPr>
            <p:txBody>
              <a:bodyPr/>
              <a:lstStyle/>
              <a:p>
                <a:r>
                  <a:rPr lang="zh-CN" altLang="en-US">
                    <a:noFill/>
                  </a:rPr>
                  <a:t> </a:t>
                </a:r>
              </a:p>
            </p:txBody>
          </p:sp>
        </mc:Fallback>
      </mc:AlternateContent>
      <p:sp>
        <p:nvSpPr>
          <p:cNvPr id="80" name="Text Box 56"/>
          <p:cNvSpPr txBox="1">
            <a:spLocks noChangeArrowheads="1"/>
          </p:cNvSpPr>
          <p:nvPr/>
        </p:nvSpPr>
        <p:spPr bwMode="auto">
          <a:xfrm>
            <a:off x="289454" y="4067272"/>
            <a:ext cx="26654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例如：</a:t>
            </a:r>
            <a:endParaRPr lang="zh-CN" altLang="en-US" dirty="0">
              <a:latin typeface="Arial" panose="020B0604020202020204" pitchFamily="34" charset="0"/>
            </a:endParaRPr>
          </a:p>
        </p:txBody>
      </p:sp>
      <p:sp>
        <p:nvSpPr>
          <p:cNvPr id="60" name="矩形 59"/>
          <p:cNvSpPr/>
          <p:nvPr/>
        </p:nvSpPr>
        <p:spPr>
          <a:xfrm>
            <a:off x="2424113" y="6088790"/>
            <a:ext cx="2868093" cy="369332"/>
          </a:xfrm>
          <a:prstGeom prst="rect">
            <a:avLst/>
          </a:prstGeom>
        </p:spPr>
        <p:txBody>
          <a:bodyPr wrap="none">
            <a:spAutoFit/>
          </a:bodyPr>
          <a:lstStyle/>
          <a:p>
            <a:r>
              <a:rPr lang="en-US" altLang="zh-CN" b="1" dirty="0">
                <a:solidFill>
                  <a:srgbClr val="FFFF00"/>
                </a:solidFill>
              </a:rPr>
              <a:t>(</a:t>
            </a:r>
            <a:r>
              <a:rPr lang="zh-CN" altLang="en-US" b="1" dirty="0">
                <a:solidFill>
                  <a:srgbClr val="FFFF00"/>
                </a:solidFill>
              </a:rPr>
              <a:t>电压源短路，电流源开路</a:t>
            </a:r>
            <a:r>
              <a:rPr lang="en-US" altLang="zh-CN" b="1" dirty="0">
                <a:solidFill>
                  <a:srgbClr val="FFFF00"/>
                </a:solidFill>
              </a:rPr>
              <a:t>)</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4"/>
          <p:cNvSpPr txBox="1">
            <a:spLocks noChangeArrowheads="1"/>
          </p:cNvSpPr>
          <p:nvPr/>
        </p:nvSpPr>
        <p:spPr bwMode="auto">
          <a:xfrm>
            <a:off x="307816" y="2832139"/>
            <a:ext cx="2808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支路电流为：</a:t>
            </a:r>
            <a:endParaRPr lang="zh-CN" altLang="en-US" dirty="0">
              <a:latin typeface="Arial" panose="020B0604020202020204" pitchFamily="34" charset="0"/>
            </a:endParaRPr>
          </a:p>
        </p:txBody>
      </p:sp>
      <mc:AlternateContent xmlns:mc="http://schemas.openxmlformats.org/markup-compatibility/2006">
        <mc:Choice xmlns:a14="http://schemas.microsoft.com/office/drawing/2010/main" Requires="a14">
          <p:sp>
            <p:nvSpPr>
              <p:cNvPr id="3" name="Object 66"/>
              <p:cNvSpPr txBox="1"/>
              <p:nvPr/>
            </p:nvSpPr>
            <p:spPr bwMode="auto">
              <a:xfrm>
                <a:off x="919956" y="5416769"/>
                <a:ext cx="7260804" cy="1393825"/>
              </a:xfrm>
              <a:prstGeom prst="rect">
                <a:avLst/>
              </a:prstGeom>
              <a:noFill/>
              <a:ln>
                <a:noFill/>
              </a:ln>
              <a:effectLst/>
            </p:spPr>
            <p:txBody>
              <a:bodyPr>
                <a:normAutofit fontScale="85000" lnSpcReduction="10000"/>
              </a:bodyPr>
              <a:lstStyle/>
              <a:p>
                <a14:m>
                  <m:oMathPara xmlns:m="http://schemas.openxmlformats.org/officeDocument/2006/math">
                    <m:oMathParaPr>
                      <m:jc m:val="left"/>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𝑖</m:t>
                          </m:r>
                        </m:e>
                        <m:sub>
                          <m:r>
                            <a:rPr lang="zh-CN" altLang="en-US" sz="2400" i="1">
                              <a:solidFill>
                                <a:schemeClr val="tx1"/>
                              </a:solidFill>
                              <a:latin typeface="Cambria Math" panose="02040503050406030204" pitchFamily="18" charset="0"/>
                            </a:rPr>
                            <m:t>3</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𝑢</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𝑢</m:t>
                          </m:r>
                        </m:e>
                        <m:sub>
                          <m:r>
                            <a:rPr lang="zh-CN" altLang="en-US" sz="2400" i="1">
                              <a:solidFill>
                                <a:schemeClr val="tx1"/>
                              </a:solidFill>
                              <a:latin typeface="Cambria Math" panose="02040503050406030204" pitchFamily="18" charset="0"/>
                            </a:rPr>
                            <m:t>𝑆</m:t>
                          </m:r>
                          <m:r>
                            <a:rPr lang="zh-CN" altLang="en-US" sz="2400" i="1">
                              <a:solidFill>
                                <a:schemeClr val="tx1"/>
                              </a:solidFill>
                              <a:latin typeface="Cambria Math" panose="02040503050406030204" pitchFamily="18" charset="0"/>
                            </a:rPr>
                            <m:t>3</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𝐺</m:t>
                          </m:r>
                        </m:e>
                        <m:sub>
                          <m:r>
                            <a:rPr lang="zh-CN" altLang="en-US" sz="2400" i="1">
                              <a:solidFill>
                                <a:schemeClr val="tx1"/>
                              </a:solidFill>
                              <a:latin typeface="Cambria Math" panose="02040503050406030204" pitchFamily="18" charset="0"/>
                            </a:rPr>
                            <m:t>3</m:t>
                          </m:r>
                        </m:sub>
                      </m:sSub>
                      <m:r>
                        <a:rPr lang="zh-CN" altLang="en-US" sz="2400" i="1" smtClean="0">
                          <a:solidFill>
                            <a:schemeClr val="tx1"/>
                          </a:solidFill>
                          <a:latin typeface="Cambria Math" panose="02040503050406030204" pitchFamily="18" charset="0"/>
                        </a:rPr>
                        <m:t>=</m:t>
                      </m:r>
                      <m:r>
                        <a:rPr lang="zh-CN" altLang="en-US" sz="2400" i="1" smtClean="0">
                          <a:solidFill>
                            <a:srgbClr val="00B050"/>
                          </a:solidFill>
                          <a:latin typeface="Cambria Math" panose="02040503050406030204" pitchFamily="18" charset="0"/>
                        </a:rPr>
                        <m:t>(</m:t>
                      </m:r>
                      <m:f>
                        <m:fPr>
                          <m:ctrlPr>
                            <a:rPr lang="zh-CN" altLang="en-US" sz="2400" i="1">
                              <a:solidFill>
                                <a:srgbClr val="00B050"/>
                              </a:solidFill>
                              <a:latin typeface="Cambria Math" panose="02040503050406030204" pitchFamily="18" charset="0"/>
                            </a:rPr>
                          </m:ctrlPr>
                        </m:fPr>
                        <m:num>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𝐺</m:t>
                              </m:r>
                            </m:e>
                            <m:sub>
                              <m:r>
                                <a:rPr lang="zh-CN" altLang="en-US" sz="2400" i="1">
                                  <a:solidFill>
                                    <a:srgbClr val="00B050"/>
                                  </a:solidFill>
                                  <a:latin typeface="Cambria Math" panose="02040503050406030204" pitchFamily="18" charset="0"/>
                                </a:rPr>
                                <m:t>3</m:t>
                              </m:r>
                            </m:sub>
                          </m:sSub>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𝐺</m:t>
                              </m:r>
                            </m:e>
                            <m:sub>
                              <m:r>
                                <a:rPr lang="zh-CN" altLang="en-US" sz="2400" i="1">
                                  <a:solidFill>
                                    <a:srgbClr val="00B050"/>
                                  </a:solidFill>
                                  <a:latin typeface="Cambria Math" panose="02040503050406030204" pitchFamily="18" charset="0"/>
                                </a:rPr>
                                <m:t>2</m:t>
                              </m:r>
                            </m:sub>
                          </m:sSub>
                        </m:num>
                        <m:den>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𝐺</m:t>
                              </m:r>
                            </m:e>
                            <m:sub>
                              <m:r>
                                <a:rPr lang="zh-CN" altLang="en-US" sz="2400" i="1">
                                  <a:solidFill>
                                    <a:srgbClr val="00B050"/>
                                  </a:solidFill>
                                  <a:latin typeface="Cambria Math" panose="02040503050406030204" pitchFamily="18" charset="0"/>
                                </a:rPr>
                                <m:t>2</m:t>
                              </m:r>
                            </m:sub>
                          </m:sSub>
                          <m:r>
                            <a:rPr lang="zh-CN" altLang="en-US" sz="2400" i="1">
                              <a:solidFill>
                                <a:srgbClr val="00B050"/>
                              </a:solidFill>
                              <a:latin typeface="Cambria Math" panose="02040503050406030204" pitchFamily="18" charset="0"/>
                            </a:rPr>
                            <m:t>+</m:t>
                          </m:r>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𝐺</m:t>
                              </m:r>
                            </m:e>
                            <m:sub>
                              <m:r>
                                <a:rPr lang="zh-CN" altLang="en-US" sz="2400" i="1">
                                  <a:solidFill>
                                    <a:srgbClr val="00B050"/>
                                  </a:solidFill>
                                  <a:latin typeface="Cambria Math" panose="02040503050406030204" pitchFamily="18" charset="0"/>
                                </a:rPr>
                                <m:t>3</m:t>
                              </m:r>
                            </m:sub>
                          </m:sSub>
                        </m:den>
                      </m:f>
                      <m:r>
                        <a:rPr lang="zh-CN" altLang="en-US" sz="2400" i="1">
                          <a:solidFill>
                            <a:srgbClr val="00B050"/>
                          </a:solidFill>
                          <a:latin typeface="Cambria Math" panose="02040503050406030204" pitchFamily="18" charset="0"/>
                        </a:rPr>
                        <m:t>)</m:t>
                      </m:r>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𝑢</m:t>
                          </m:r>
                        </m:e>
                        <m:sub>
                          <m:r>
                            <a:rPr lang="zh-CN" altLang="en-US" sz="2400" i="1">
                              <a:solidFill>
                                <a:srgbClr val="00B050"/>
                              </a:solidFill>
                              <a:latin typeface="Cambria Math" panose="02040503050406030204" pitchFamily="18" charset="0"/>
                            </a:rPr>
                            <m:t>𝑆</m:t>
                          </m:r>
                          <m:r>
                            <a:rPr lang="zh-CN" altLang="en-US" sz="2400" i="1">
                              <a:solidFill>
                                <a:srgbClr val="00B050"/>
                              </a:solidFill>
                              <a:latin typeface="Cambria Math" panose="02040503050406030204" pitchFamily="18" charset="0"/>
                            </a:rPr>
                            <m:t>2</m:t>
                          </m:r>
                        </m:sub>
                      </m:sSub>
                      <m:r>
                        <a:rPr lang="zh-CN" altLang="en-US" sz="2400" i="1" smtClean="0">
                          <a:solidFill>
                            <a:srgbClr val="00B0F0"/>
                          </a:solidFill>
                          <a:latin typeface="Cambria Math" panose="02040503050406030204" pitchFamily="18" charset="0"/>
                        </a:rPr>
                        <m:t>+(</m:t>
                      </m:r>
                      <m:f>
                        <m:fPr>
                          <m:ctrlPr>
                            <a:rPr lang="zh-CN" altLang="en-US" sz="2400" i="1">
                              <a:solidFill>
                                <a:srgbClr val="00B0F0"/>
                              </a:solidFill>
                              <a:latin typeface="Cambria Math" panose="02040503050406030204" pitchFamily="18" charset="0"/>
                            </a:rPr>
                          </m:ctrlPr>
                        </m:fPr>
                        <m:num>
                          <m:sSub>
                            <m:sSubPr>
                              <m:ctrlPr>
                                <a:rPr lang="zh-CN" altLang="en-US"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m:t>
                              </m:r>
                              <m:r>
                                <a:rPr lang="zh-CN" altLang="en-US" sz="2400" i="1">
                                  <a:solidFill>
                                    <a:srgbClr val="00B0F0"/>
                                  </a:solidFill>
                                  <a:latin typeface="Cambria Math" panose="02040503050406030204" pitchFamily="18" charset="0"/>
                                </a:rPr>
                                <m:t>𝐺</m:t>
                              </m:r>
                            </m:e>
                            <m:sub>
                              <m:r>
                                <a:rPr lang="zh-CN" altLang="en-US" sz="2400" i="1">
                                  <a:solidFill>
                                    <a:srgbClr val="00B0F0"/>
                                  </a:solidFill>
                                  <a:latin typeface="Cambria Math" panose="02040503050406030204" pitchFamily="18" charset="0"/>
                                </a:rPr>
                                <m:t>3</m:t>
                              </m:r>
                            </m:sub>
                          </m:sSub>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𝐺</m:t>
                              </m:r>
                            </m:e>
                            <m:sub>
                              <m:r>
                                <a:rPr lang="zh-CN" altLang="en-US" sz="2400" i="1">
                                  <a:solidFill>
                                    <a:srgbClr val="00B0F0"/>
                                  </a:solidFill>
                                  <a:latin typeface="Cambria Math" panose="02040503050406030204" pitchFamily="18" charset="0"/>
                                </a:rPr>
                                <m:t>2</m:t>
                              </m:r>
                            </m:sub>
                          </m:sSub>
                        </m:num>
                        <m:den>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𝐺</m:t>
                              </m:r>
                            </m:e>
                            <m:sub>
                              <m:r>
                                <a:rPr lang="zh-CN" altLang="en-US" sz="2400" i="1">
                                  <a:solidFill>
                                    <a:srgbClr val="00B0F0"/>
                                  </a:solidFill>
                                  <a:latin typeface="Cambria Math" panose="02040503050406030204" pitchFamily="18" charset="0"/>
                                </a:rPr>
                                <m:t>2</m:t>
                              </m:r>
                            </m:sub>
                          </m:sSub>
                          <m:r>
                            <a:rPr lang="zh-CN" altLang="en-US" sz="2400" i="1">
                              <a:solidFill>
                                <a:srgbClr val="00B0F0"/>
                              </a:solidFill>
                              <a:latin typeface="Cambria Math" panose="02040503050406030204" pitchFamily="18" charset="0"/>
                            </a:rPr>
                            <m:t>+</m:t>
                          </m:r>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𝐺</m:t>
                              </m:r>
                            </m:e>
                            <m:sub>
                              <m:r>
                                <a:rPr lang="zh-CN" altLang="en-US" sz="2400" i="1">
                                  <a:solidFill>
                                    <a:srgbClr val="00B0F0"/>
                                  </a:solidFill>
                                  <a:latin typeface="Cambria Math" panose="02040503050406030204" pitchFamily="18" charset="0"/>
                                </a:rPr>
                                <m:t>3</m:t>
                              </m:r>
                            </m:sub>
                          </m:sSub>
                        </m:den>
                      </m:f>
                      <m:r>
                        <a:rPr lang="zh-CN" altLang="en-US" sz="2400" i="1">
                          <a:solidFill>
                            <a:srgbClr val="00B0F0"/>
                          </a:solidFill>
                          <a:latin typeface="Cambria Math" panose="02040503050406030204" pitchFamily="18" charset="0"/>
                        </a:rPr>
                        <m:t>)</m:t>
                      </m:r>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𝑢</m:t>
                          </m:r>
                        </m:e>
                        <m:sub>
                          <m:r>
                            <a:rPr lang="zh-CN" altLang="en-US" sz="2400" i="1">
                              <a:solidFill>
                                <a:srgbClr val="00B0F0"/>
                              </a:solidFill>
                              <a:latin typeface="Cambria Math" panose="02040503050406030204" pitchFamily="18" charset="0"/>
                            </a:rPr>
                            <m:t>𝑆</m:t>
                          </m:r>
                          <m:r>
                            <a:rPr lang="zh-CN" altLang="en-US" sz="2400" i="1">
                              <a:solidFill>
                                <a:srgbClr val="00B0F0"/>
                              </a:solidFill>
                              <a:latin typeface="Cambria Math" panose="02040503050406030204" pitchFamily="18" charset="0"/>
                            </a:rPr>
                            <m:t>3</m:t>
                          </m:r>
                        </m:sub>
                      </m:sSub>
                      <m:r>
                        <a:rPr lang="zh-CN" altLang="en-US" sz="2400" i="1">
                          <a:solidFill>
                            <a:schemeClr val="tx1"/>
                          </a:solidFill>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𝐺</m:t>
                              </m:r>
                            </m:e>
                            <m:sub>
                              <m:r>
                                <a:rPr lang="zh-CN" altLang="en-US" sz="2400" i="1">
                                  <a:solidFill>
                                    <a:srgbClr val="FF0000"/>
                                  </a:solidFill>
                                  <a:latin typeface="Cambria Math" panose="02040503050406030204" pitchFamily="18" charset="0"/>
                                </a:rPr>
                                <m:t>3</m:t>
                              </m:r>
                            </m:sub>
                          </m:sSub>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𝑖</m:t>
                              </m:r>
                            </m:e>
                            <m:sub>
                              <m:r>
                                <a:rPr lang="zh-CN" altLang="en-US" sz="2400" i="1">
                                  <a:solidFill>
                                    <a:srgbClr val="FF0000"/>
                                  </a:solidFill>
                                  <a:latin typeface="Cambria Math" panose="02040503050406030204" pitchFamily="18" charset="0"/>
                                </a:rPr>
                                <m:t>𝑆</m:t>
                              </m:r>
                              <m:r>
                                <a:rPr lang="zh-CN" altLang="en-US" sz="2400" i="1">
                                  <a:solidFill>
                                    <a:srgbClr val="FF0000"/>
                                  </a:solidFill>
                                  <a:latin typeface="Cambria Math" panose="02040503050406030204" pitchFamily="18" charset="0"/>
                                </a:rPr>
                                <m:t>1</m:t>
                              </m:r>
                            </m:sub>
                          </m:sSub>
                        </m:num>
                        <m:den>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𝐺</m:t>
                              </m:r>
                            </m:e>
                            <m:sub>
                              <m:r>
                                <a:rPr lang="zh-CN" altLang="en-US" sz="2400" i="1">
                                  <a:solidFill>
                                    <a:srgbClr val="FF0000"/>
                                  </a:solidFill>
                                  <a:latin typeface="Cambria Math" panose="02040503050406030204" pitchFamily="18" charset="0"/>
                                </a:rPr>
                                <m:t>2</m:t>
                              </m:r>
                            </m:sub>
                          </m:sSub>
                          <m:r>
                            <a:rPr lang="zh-CN" altLang="en-US"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𝐺</m:t>
                              </m:r>
                            </m:e>
                            <m:sub>
                              <m:r>
                                <a:rPr lang="zh-CN" altLang="en-US" sz="2400" i="1">
                                  <a:solidFill>
                                    <a:srgbClr val="FF0000"/>
                                  </a:solidFill>
                                  <a:latin typeface="Cambria Math" panose="02040503050406030204" pitchFamily="18" charset="0"/>
                                </a:rPr>
                                <m:t>3</m:t>
                              </m:r>
                            </m:sub>
                          </m:sSub>
                        </m:den>
                      </m:f>
                    </m:oMath>
                    <m:oMath xmlns:m="http://schemas.openxmlformats.org/officeDocument/2006/math">
                      <m:r>
                        <m:rPr>
                          <m:nor/>
                        </m:rP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m:t>
                      </m:r>
                      <m:sSubSup>
                        <m:sSubSupPr>
                          <m:ctrlPr>
                            <a:rPr lang="zh-CN" altLang="en-US" sz="2400" i="1" smtClean="0">
                              <a:solidFill>
                                <a:srgbClr val="FF0000"/>
                              </a:solidFill>
                              <a:latin typeface="Cambria Math" panose="02040503050406030204" pitchFamily="18" charset="0"/>
                            </a:rPr>
                          </m:ctrlPr>
                        </m:sSubSupPr>
                        <m:e>
                          <m:r>
                            <a:rPr lang="zh-CN" altLang="en-US" sz="2400" i="1">
                              <a:solidFill>
                                <a:srgbClr val="FF0000"/>
                              </a:solidFill>
                              <a:latin typeface="Cambria Math" panose="02040503050406030204" pitchFamily="18" charset="0"/>
                            </a:rPr>
                            <m:t>𝑖</m:t>
                          </m:r>
                        </m:e>
                        <m:sub>
                          <m:r>
                            <a:rPr lang="zh-CN" altLang="en-US" sz="2400" i="1">
                              <a:solidFill>
                                <a:srgbClr val="FF0000"/>
                              </a:solidFill>
                              <a:latin typeface="Cambria Math" panose="02040503050406030204" pitchFamily="18" charset="0"/>
                            </a:rPr>
                            <m:t>3</m:t>
                          </m:r>
                        </m:sub>
                        <m:sup>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1</m:t>
                          </m:r>
                          <m:r>
                            <a:rPr lang="zh-CN" altLang="en-US" sz="2400" i="1">
                              <a:solidFill>
                                <a:srgbClr val="FF0000"/>
                              </a:solidFill>
                              <a:latin typeface="Cambria Math" panose="02040503050406030204" pitchFamily="18" charset="0"/>
                            </a:rPr>
                            <m:t>)</m:t>
                          </m:r>
                        </m:sup>
                      </m:sSubSup>
                      <m:r>
                        <a:rPr lang="zh-CN" altLang="en-US" sz="2400" i="1">
                          <a:solidFill>
                            <a:schemeClr val="tx1"/>
                          </a:solidFill>
                          <a:latin typeface="Cambria Math" panose="02040503050406030204" pitchFamily="18" charset="0"/>
                        </a:rPr>
                        <m:t>+</m:t>
                      </m:r>
                      <m:sSubSup>
                        <m:sSubSupPr>
                          <m:ctrlPr>
                            <a:rPr lang="zh-CN" altLang="en-US" sz="2400" i="1" smtClean="0">
                              <a:solidFill>
                                <a:srgbClr val="00B050"/>
                              </a:solidFill>
                              <a:latin typeface="Cambria Math" panose="02040503050406030204" pitchFamily="18" charset="0"/>
                            </a:rPr>
                          </m:ctrlPr>
                        </m:sSubSupPr>
                        <m:e>
                          <m:r>
                            <a:rPr lang="zh-CN" altLang="en-US" sz="2400" i="1">
                              <a:solidFill>
                                <a:srgbClr val="00B050"/>
                              </a:solidFill>
                              <a:latin typeface="Cambria Math" panose="02040503050406030204" pitchFamily="18" charset="0"/>
                            </a:rPr>
                            <m:t>𝑖</m:t>
                          </m:r>
                        </m:e>
                        <m:sub>
                          <m:r>
                            <a:rPr lang="zh-CN" altLang="en-US" sz="2400" i="1">
                              <a:solidFill>
                                <a:srgbClr val="00B050"/>
                              </a:solidFill>
                              <a:latin typeface="Cambria Math" panose="02040503050406030204" pitchFamily="18" charset="0"/>
                            </a:rPr>
                            <m:t>3</m:t>
                          </m:r>
                        </m:sub>
                        <m:sup>
                          <m:r>
                            <a:rPr lang="zh-CN" altLang="en-US" sz="2400" i="1">
                              <a:solidFill>
                                <a:srgbClr val="00B050"/>
                              </a:solidFill>
                              <a:latin typeface="Cambria Math" panose="02040503050406030204" pitchFamily="18" charset="0"/>
                            </a:rPr>
                            <m:t>(</m:t>
                          </m:r>
                          <m:r>
                            <a:rPr lang="zh-CN" altLang="en-US" sz="2400" i="1">
                              <a:solidFill>
                                <a:srgbClr val="00B050"/>
                              </a:solidFill>
                              <a:latin typeface="Cambria Math" panose="02040503050406030204" pitchFamily="18" charset="0"/>
                            </a:rPr>
                            <m:t>2</m:t>
                          </m:r>
                          <m:r>
                            <a:rPr lang="zh-CN" altLang="en-US" sz="2400" i="1">
                              <a:solidFill>
                                <a:srgbClr val="00B050"/>
                              </a:solidFill>
                              <a:latin typeface="Cambria Math" panose="02040503050406030204" pitchFamily="18" charset="0"/>
                            </a:rPr>
                            <m:t>)</m:t>
                          </m:r>
                        </m:sup>
                      </m:sSubSup>
                      <m:r>
                        <a:rPr lang="zh-CN" altLang="en-US" sz="2400" i="1">
                          <a:solidFill>
                            <a:schemeClr val="tx1"/>
                          </a:solidFill>
                          <a:latin typeface="Cambria Math" panose="02040503050406030204" pitchFamily="18" charset="0"/>
                        </a:rPr>
                        <m:t>+</m:t>
                      </m:r>
                      <m:sSubSup>
                        <m:sSubSupPr>
                          <m:ctrlPr>
                            <a:rPr lang="zh-CN" altLang="en-US" sz="2400" i="1" smtClean="0">
                              <a:solidFill>
                                <a:srgbClr val="00B0F0"/>
                              </a:solidFill>
                              <a:latin typeface="Cambria Math" panose="02040503050406030204" pitchFamily="18" charset="0"/>
                            </a:rPr>
                          </m:ctrlPr>
                        </m:sSubSupPr>
                        <m:e>
                          <m:r>
                            <a:rPr lang="zh-CN" altLang="en-US" sz="2400" i="1">
                              <a:solidFill>
                                <a:srgbClr val="00B0F0"/>
                              </a:solidFill>
                              <a:latin typeface="Cambria Math" panose="02040503050406030204" pitchFamily="18" charset="0"/>
                            </a:rPr>
                            <m:t>𝑖</m:t>
                          </m:r>
                        </m:e>
                        <m:sub>
                          <m:r>
                            <a:rPr lang="zh-CN" altLang="en-US" sz="2400" i="1">
                              <a:solidFill>
                                <a:srgbClr val="00B0F0"/>
                              </a:solidFill>
                              <a:latin typeface="Cambria Math" panose="02040503050406030204" pitchFamily="18" charset="0"/>
                            </a:rPr>
                            <m:t>3</m:t>
                          </m:r>
                        </m:sub>
                        <m:sup>
                          <m:r>
                            <a:rPr lang="zh-CN" altLang="en-US" sz="2400" i="1">
                              <a:solidFill>
                                <a:srgbClr val="00B0F0"/>
                              </a:solidFill>
                              <a:latin typeface="Cambria Math" panose="02040503050406030204" pitchFamily="18" charset="0"/>
                            </a:rPr>
                            <m:t>(</m:t>
                          </m:r>
                          <m:r>
                            <a:rPr lang="zh-CN" altLang="en-US" sz="2400" i="1">
                              <a:solidFill>
                                <a:srgbClr val="00B0F0"/>
                              </a:solidFill>
                              <a:latin typeface="Cambria Math" panose="02040503050406030204" pitchFamily="18" charset="0"/>
                            </a:rPr>
                            <m:t>3</m:t>
                          </m:r>
                          <m:r>
                            <a:rPr lang="zh-CN" altLang="en-US" sz="2400" i="1">
                              <a:solidFill>
                                <a:srgbClr val="00B0F0"/>
                              </a:solidFill>
                              <a:latin typeface="Cambria Math" panose="02040503050406030204" pitchFamily="18" charset="0"/>
                            </a:rPr>
                            <m:t>)</m:t>
                          </m:r>
                        </m:sup>
                      </m:sSubSup>
                    </m:oMath>
                  </m:oMathPara>
                </a14:m>
                <a:endParaRPr lang="zh-CN" altLang="en-US" dirty="0"/>
              </a:p>
            </p:txBody>
          </p:sp>
        </mc:Choice>
        <mc:Fallback>
          <p:sp>
            <p:nvSpPr>
              <p:cNvPr id="3" name="Object 66"/>
              <p:cNvSpPr txBox="1">
                <a:spLocks noRot="1" noChangeAspect="1" noMove="1" noResize="1" noEditPoints="1" noAdjustHandles="1" noChangeArrowheads="1" noChangeShapeType="1" noTextEdit="1"/>
              </p:cNvSpPr>
              <p:nvPr/>
            </p:nvSpPr>
            <p:spPr bwMode="auto">
              <a:xfrm>
                <a:off x="919956" y="5416769"/>
                <a:ext cx="7260804" cy="1393825"/>
              </a:xfrm>
              <a:prstGeom prst="rect">
                <a:avLst/>
              </a:prstGeom>
              <a:blipFill rotWithShape="1">
                <a:blip r:embed="rId1"/>
                <a:stretch>
                  <a:fillRect l="-7" t="-16" r="1" b="16"/>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Object 67"/>
              <p:cNvSpPr txBox="1"/>
              <p:nvPr/>
            </p:nvSpPr>
            <p:spPr bwMode="auto">
              <a:xfrm>
                <a:off x="848152" y="3678937"/>
                <a:ext cx="7143432" cy="1435100"/>
              </a:xfrm>
              <a:prstGeom prst="rect">
                <a:avLst/>
              </a:prstGeom>
              <a:noFill/>
              <a:ln>
                <a:noFill/>
              </a:ln>
              <a:effectLst/>
            </p:spPr>
            <p:txBody>
              <a:bodyPr>
                <a:normAutofit fontScale="92500"/>
              </a:bodyPr>
              <a:lstStyle/>
              <a:p>
                <a14:m>
                  <m:oMathPara xmlns:m="http://schemas.openxmlformats.org/officeDocument/2006/math">
                    <m:oMathParaPr>
                      <m:jc m:val="left"/>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𝑖</m:t>
                          </m:r>
                        </m:e>
                        <m:sub>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𝑢</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𝑢</m:t>
                          </m:r>
                        </m:e>
                        <m:sub>
                          <m:r>
                            <a:rPr lang="zh-CN" altLang="en-US" sz="2400" i="1">
                              <a:solidFill>
                                <a:schemeClr val="tx1"/>
                              </a:solidFill>
                              <a:latin typeface="Cambria Math" panose="02040503050406030204" pitchFamily="18" charset="0"/>
                            </a:rPr>
                            <m:t>𝑆</m:t>
                          </m:r>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𝐺</m:t>
                          </m:r>
                        </m:e>
                        <m:sub>
                          <m:r>
                            <a:rPr lang="zh-CN" altLang="en-US" sz="2400" i="1">
                              <a:solidFill>
                                <a:schemeClr val="tx1"/>
                              </a:solidFill>
                              <a:latin typeface="Cambria Math" panose="02040503050406030204" pitchFamily="18" charset="0"/>
                            </a:rPr>
                            <m:t>2</m:t>
                          </m:r>
                        </m:sub>
                      </m:sSub>
                      <m:r>
                        <a:rPr lang="zh-CN" altLang="en-US" sz="2400" i="1" smtClean="0">
                          <a:solidFill>
                            <a:srgbClr val="00B050"/>
                          </a:solidFill>
                          <a:latin typeface="Cambria Math" panose="02040503050406030204" pitchFamily="18" charset="0"/>
                        </a:rPr>
                        <m:t>=(</m:t>
                      </m:r>
                      <m:f>
                        <m:fPr>
                          <m:ctrlPr>
                            <a:rPr lang="zh-CN" altLang="en-US" sz="2400" i="1">
                              <a:solidFill>
                                <a:srgbClr val="00B050"/>
                              </a:solidFill>
                              <a:latin typeface="Cambria Math" panose="02040503050406030204" pitchFamily="18" charset="0"/>
                            </a:rPr>
                          </m:ctrlPr>
                        </m:fPr>
                        <m:num>
                          <m:sSub>
                            <m:sSubPr>
                              <m:ctrlPr>
                                <a:rPr lang="zh-CN" altLang="en-US" sz="2400" i="1">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m:t>
                              </m:r>
                              <m:r>
                                <a:rPr lang="zh-CN" altLang="en-US" sz="2400" i="1">
                                  <a:solidFill>
                                    <a:srgbClr val="00B050"/>
                                  </a:solidFill>
                                  <a:latin typeface="Cambria Math" panose="02040503050406030204" pitchFamily="18" charset="0"/>
                                </a:rPr>
                                <m:t>𝐺</m:t>
                              </m:r>
                            </m:e>
                            <m:sub>
                              <m:r>
                                <a:rPr lang="zh-CN" altLang="en-US" sz="2400" i="1">
                                  <a:solidFill>
                                    <a:srgbClr val="00B050"/>
                                  </a:solidFill>
                                  <a:latin typeface="Cambria Math" panose="02040503050406030204" pitchFamily="18" charset="0"/>
                                </a:rPr>
                                <m:t>3</m:t>
                              </m:r>
                            </m:sub>
                          </m:sSub>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𝐺</m:t>
                              </m:r>
                            </m:e>
                            <m:sub>
                              <m:r>
                                <a:rPr lang="zh-CN" altLang="en-US" sz="2400">
                                  <a:solidFill>
                                    <a:srgbClr val="00B050"/>
                                  </a:solidFill>
                                  <a:latin typeface="Cambria Math" panose="02040503050406030204" pitchFamily="18" charset="0"/>
                                </a:rPr>
                                <m:t>2</m:t>
                              </m:r>
                            </m:sub>
                          </m:sSub>
                        </m:num>
                        <m:den>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𝐺</m:t>
                              </m:r>
                            </m:e>
                            <m:sub>
                              <m:r>
                                <a:rPr lang="zh-CN" altLang="en-US" sz="2400" i="1">
                                  <a:solidFill>
                                    <a:srgbClr val="00B050"/>
                                  </a:solidFill>
                                  <a:latin typeface="Cambria Math" panose="02040503050406030204" pitchFamily="18" charset="0"/>
                                </a:rPr>
                                <m:t>2</m:t>
                              </m:r>
                            </m:sub>
                          </m:sSub>
                          <m:r>
                            <a:rPr lang="zh-CN" altLang="en-US" sz="2400" i="1">
                              <a:solidFill>
                                <a:srgbClr val="00B050"/>
                              </a:solidFill>
                              <a:latin typeface="Cambria Math" panose="02040503050406030204" pitchFamily="18" charset="0"/>
                            </a:rPr>
                            <m:t>+</m:t>
                          </m:r>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𝐺</m:t>
                              </m:r>
                            </m:e>
                            <m:sub>
                              <m:r>
                                <a:rPr lang="zh-CN" altLang="en-US" sz="2400" i="1">
                                  <a:solidFill>
                                    <a:srgbClr val="00B050"/>
                                  </a:solidFill>
                                  <a:latin typeface="Cambria Math" panose="02040503050406030204" pitchFamily="18" charset="0"/>
                                </a:rPr>
                                <m:t>3</m:t>
                              </m:r>
                            </m:sub>
                          </m:sSub>
                        </m:den>
                      </m:f>
                      <m:r>
                        <a:rPr lang="zh-CN" altLang="en-US" sz="2400" i="1">
                          <a:solidFill>
                            <a:srgbClr val="00B050"/>
                          </a:solidFill>
                          <a:latin typeface="Cambria Math" panose="02040503050406030204" pitchFamily="18" charset="0"/>
                        </a:rPr>
                        <m:t>)</m:t>
                      </m:r>
                      <m:sSub>
                        <m:sSubPr>
                          <m:ctrlPr>
                            <a:rPr lang="zh-CN" altLang="en-US" sz="2400" i="1">
                              <a:solidFill>
                                <a:srgbClr val="00B050"/>
                              </a:solidFill>
                              <a:latin typeface="Cambria Math" panose="02040503050406030204" pitchFamily="18" charset="0"/>
                            </a:rPr>
                          </m:ctrlPr>
                        </m:sSubPr>
                        <m:e>
                          <m:r>
                            <a:rPr lang="zh-CN" altLang="en-US" sz="2400" i="1">
                              <a:solidFill>
                                <a:srgbClr val="00B050"/>
                              </a:solidFill>
                              <a:latin typeface="Cambria Math" panose="02040503050406030204" pitchFamily="18" charset="0"/>
                            </a:rPr>
                            <m:t>𝑢</m:t>
                          </m:r>
                        </m:e>
                        <m:sub>
                          <m:r>
                            <a:rPr lang="zh-CN" altLang="en-US" sz="2400" i="1">
                              <a:solidFill>
                                <a:srgbClr val="00B050"/>
                              </a:solidFill>
                              <a:latin typeface="Cambria Math" panose="02040503050406030204" pitchFamily="18" charset="0"/>
                            </a:rPr>
                            <m:t>𝑆</m:t>
                          </m:r>
                          <m:r>
                            <a:rPr lang="zh-CN" altLang="en-US" sz="2400" i="1">
                              <a:solidFill>
                                <a:srgbClr val="00B050"/>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f>
                        <m:fPr>
                          <m:ctrlPr>
                            <a:rPr lang="zh-CN" altLang="en-US" sz="2400" i="1" smtClean="0">
                              <a:solidFill>
                                <a:srgbClr val="00B0F0"/>
                              </a:solidFill>
                              <a:latin typeface="Cambria Math" panose="02040503050406030204" pitchFamily="18" charset="0"/>
                            </a:rPr>
                          </m:ctrlPr>
                        </m:fPr>
                        <m:num>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𝐺</m:t>
                              </m:r>
                            </m:e>
                            <m:sub>
                              <m:r>
                                <a:rPr lang="zh-CN" altLang="en-US" sz="2400" i="1">
                                  <a:solidFill>
                                    <a:srgbClr val="00B0F0"/>
                                  </a:solidFill>
                                  <a:latin typeface="Cambria Math" panose="02040503050406030204" pitchFamily="18" charset="0"/>
                                </a:rPr>
                                <m:t>3</m:t>
                              </m:r>
                            </m:sub>
                          </m:sSub>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𝐺</m:t>
                              </m:r>
                            </m:e>
                            <m:sub>
                              <m:r>
                                <a:rPr lang="zh-CN" altLang="en-US" sz="2400" i="0">
                                  <a:solidFill>
                                    <a:srgbClr val="00B0F0"/>
                                  </a:solidFill>
                                  <a:latin typeface="Cambria Math" panose="02040503050406030204" pitchFamily="18" charset="0"/>
                                </a:rPr>
                                <m:t>2</m:t>
                              </m:r>
                            </m:sub>
                          </m:sSub>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𝑢</m:t>
                              </m:r>
                            </m:e>
                            <m:sub>
                              <m:r>
                                <a:rPr lang="zh-CN" altLang="en-US" sz="2400" i="1">
                                  <a:solidFill>
                                    <a:srgbClr val="00B0F0"/>
                                  </a:solidFill>
                                  <a:latin typeface="Cambria Math" panose="02040503050406030204" pitchFamily="18" charset="0"/>
                                </a:rPr>
                                <m:t>𝑆</m:t>
                              </m:r>
                              <m:r>
                                <a:rPr lang="zh-CN" altLang="en-US" sz="2400" i="1">
                                  <a:solidFill>
                                    <a:srgbClr val="00B0F0"/>
                                  </a:solidFill>
                                  <a:latin typeface="Cambria Math" panose="02040503050406030204" pitchFamily="18" charset="0"/>
                                </a:rPr>
                                <m:t>3</m:t>
                              </m:r>
                            </m:sub>
                          </m:sSub>
                        </m:num>
                        <m:den>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𝐺</m:t>
                              </m:r>
                            </m:e>
                            <m:sub>
                              <m:r>
                                <a:rPr lang="zh-CN" altLang="en-US" sz="2400" i="1">
                                  <a:solidFill>
                                    <a:srgbClr val="00B0F0"/>
                                  </a:solidFill>
                                  <a:latin typeface="Cambria Math" panose="02040503050406030204" pitchFamily="18" charset="0"/>
                                </a:rPr>
                                <m:t>2</m:t>
                              </m:r>
                            </m:sub>
                          </m:sSub>
                          <m:r>
                            <a:rPr lang="zh-CN" altLang="en-US" sz="2400" i="1">
                              <a:solidFill>
                                <a:srgbClr val="00B0F0"/>
                              </a:solidFill>
                              <a:latin typeface="Cambria Math" panose="02040503050406030204" pitchFamily="18" charset="0"/>
                            </a:rPr>
                            <m:t>+</m:t>
                          </m:r>
                          <m:sSub>
                            <m:sSubPr>
                              <m:ctrlPr>
                                <a:rPr lang="zh-CN" altLang="en-US" sz="2400" i="1">
                                  <a:solidFill>
                                    <a:srgbClr val="00B0F0"/>
                                  </a:solidFill>
                                  <a:latin typeface="Cambria Math" panose="02040503050406030204" pitchFamily="18" charset="0"/>
                                </a:rPr>
                              </m:ctrlPr>
                            </m:sSubPr>
                            <m:e>
                              <m:r>
                                <a:rPr lang="zh-CN" altLang="en-US" sz="2400" i="1">
                                  <a:solidFill>
                                    <a:srgbClr val="00B0F0"/>
                                  </a:solidFill>
                                  <a:latin typeface="Cambria Math" panose="02040503050406030204" pitchFamily="18" charset="0"/>
                                </a:rPr>
                                <m:t>𝐺</m:t>
                              </m:r>
                            </m:e>
                            <m:sub>
                              <m:r>
                                <a:rPr lang="zh-CN" altLang="en-US" sz="2400" i="1">
                                  <a:solidFill>
                                    <a:srgbClr val="00B0F0"/>
                                  </a:solidFill>
                                  <a:latin typeface="Cambria Math" panose="02040503050406030204" pitchFamily="18" charset="0"/>
                                </a:rPr>
                                <m:t>3</m:t>
                              </m:r>
                            </m:sub>
                          </m:sSub>
                        </m:den>
                      </m:f>
                      <m:r>
                        <a:rPr lang="zh-CN" altLang="en-US" sz="2400" i="1">
                          <a:solidFill>
                            <a:schemeClr val="tx1"/>
                          </a:solidFill>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𝐺</m:t>
                              </m:r>
                            </m:e>
                            <m:sub>
                              <m:r>
                                <a:rPr lang="zh-CN" altLang="en-US" sz="2400" i="0">
                                  <a:solidFill>
                                    <a:srgbClr val="FF0000"/>
                                  </a:solidFill>
                                  <a:latin typeface="Cambria Math" panose="02040503050406030204" pitchFamily="18" charset="0"/>
                                </a:rPr>
                                <m:t>2</m:t>
                              </m:r>
                            </m:sub>
                          </m:sSub>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𝑖</m:t>
                              </m:r>
                            </m:e>
                            <m:sub>
                              <m:r>
                                <a:rPr lang="zh-CN" altLang="en-US" sz="2400" i="1">
                                  <a:solidFill>
                                    <a:srgbClr val="FF0000"/>
                                  </a:solidFill>
                                  <a:latin typeface="Cambria Math" panose="02040503050406030204" pitchFamily="18" charset="0"/>
                                </a:rPr>
                                <m:t>𝑆</m:t>
                              </m:r>
                              <m:r>
                                <a:rPr lang="zh-CN" altLang="en-US" sz="2400" i="1">
                                  <a:solidFill>
                                    <a:srgbClr val="FF0000"/>
                                  </a:solidFill>
                                  <a:latin typeface="Cambria Math" panose="02040503050406030204" pitchFamily="18" charset="0"/>
                                </a:rPr>
                                <m:t>1</m:t>
                              </m:r>
                            </m:sub>
                          </m:sSub>
                        </m:num>
                        <m:den>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𝐺</m:t>
                              </m:r>
                            </m:e>
                            <m:sub>
                              <m:r>
                                <a:rPr lang="zh-CN" altLang="en-US" sz="2400" i="1">
                                  <a:solidFill>
                                    <a:srgbClr val="FF0000"/>
                                  </a:solidFill>
                                  <a:latin typeface="Cambria Math" panose="02040503050406030204" pitchFamily="18" charset="0"/>
                                </a:rPr>
                                <m:t>2</m:t>
                              </m:r>
                            </m:sub>
                          </m:sSub>
                          <m:r>
                            <a:rPr lang="zh-CN" altLang="en-US"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𝐺</m:t>
                              </m:r>
                            </m:e>
                            <m:sub>
                              <m:r>
                                <a:rPr lang="zh-CN" altLang="en-US" sz="2400" i="1">
                                  <a:solidFill>
                                    <a:srgbClr val="FF0000"/>
                                  </a:solidFill>
                                  <a:latin typeface="Cambria Math" panose="02040503050406030204" pitchFamily="18" charset="0"/>
                                </a:rPr>
                                <m:t>3</m:t>
                              </m:r>
                            </m:sub>
                          </m:sSub>
                        </m:den>
                      </m:f>
                    </m:oMath>
                    <m:oMath xmlns:m="http://schemas.openxmlformats.org/officeDocument/2006/math">
                      <m:r>
                        <m:rPr>
                          <m:nor/>
                        </m:rP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1">
                              <a:solidFill>
                                <a:schemeClr val="tx1"/>
                              </a:solidFill>
                              <a:latin typeface="Cambria Math" panose="02040503050406030204" pitchFamily="18" charset="0"/>
                            </a:rPr>
                            <m:t>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𝑖</m:t>
                          </m:r>
                        </m:e>
                        <m:sub>
                          <m:r>
                            <a:rPr lang="zh-CN" altLang="en-US" sz="2400" i="1">
                              <a:solidFill>
                                <a:schemeClr val="tx1"/>
                              </a:solidFill>
                              <a:latin typeface="Cambria Math" panose="02040503050406030204" pitchFamily="18" charset="0"/>
                            </a:rPr>
                            <m:t>𝑆</m:t>
                          </m:r>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1">
                              <a:solidFill>
                                <a:schemeClr val="tx1"/>
                              </a:solidFill>
                              <a:latin typeface="Cambria Math" panose="02040503050406030204" pitchFamily="18" charset="0"/>
                            </a:rPr>
                            <m:t>2</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𝑢</m:t>
                          </m:r>
                        </m:e>
                        <m:sub>
                          <m:r>
                            <a:rPr lang="zh-CN" altLang="en-US" sz="2400" i="1">
                              <a:solidFill>
                                <a:schemeClr val="tx1"/>
                              </a:solidFill>
                              <a:latin typeface="Cambria Math" panose="02040503050406030204" pitchFamily="18" charset="0"/>
                            </a:rPr>
                            <m:t>𝑆</m:t>
                          </m:r>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1">
                              <a:solidFill>
                                <a:schemeClr val="tx1"/>
                              </a:solidFill>
                              <a:latin typeface="Cambria Math" panose="02040503050406030204" pitchFamily="18" charset="0"/>
                            </a:rPr>
                            <m:t>3</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𝑢</m:t>
                          </m:r>
                        </m:e>
                        <m:sub>
                          <m:r>
                            <a:rPr lang="zh-CN" altLang="en-US" sz="2400" i="1">
                              <a:solidFill>
                                <a:schemeClr val="tx1"/>
                              </a:solidFill>
                              <a:latin typeface="Cambria Math" panose="02040503050406030204" pitchFamily="18" charset="0"/>
                            </a:rPr>
                            <m:t>𝑆</m:t>
                          </m:r>
                          <m:r>
                            <a:rPr lang="zh-CN" altLang="en-US" sz="2400" i="1">
                              <a:solidFill>
                                <a:schemeClr val="tx1"/>
                              </a:solidFill>
                              <a:latin typeface="Cambria Math" panose="02040503050406030204" pitchFamily="18" charset="0"/>
                            </a:rPr>
                            <m:t>3</m:t>
                          </m:r>
                        </m:sub>
                      </m:sSub>
                      <m:r>
                        <a:rPr lang="zh-CN" altLang="en-US" sz="2400" i="1">
                          <a:solidFill>
                            <a:schemeClr val="tx1"/>
                          </a:solidFill>
                          <a:latin typeface="Cambria Math" panose="02040503050406030204" pitchFamily="18" charset="0"/>
                        </a:rPr>
                        <m:t>=</m:t>
                      </m:r>
                      <m:sSubSup>
                        <m:sSubSupPr>
                          <m:ctrlPr>
                            <a:rPr lang="zh-CN" altLang="en-US" sz="2400" i="1" smtClean="0">
                              <a:solidFill>
                                <a:srgbClr val="FF0000"/>
                              </a:solidFill>
                              <a:latin typeface="Cambria Math" panose="02040503050406030204" pitchFamily="18" charset="0"/>
                            </a:rPr>
                          </m:ctrlPr>
                        </m:sSubSupPr>
                        <m:e>
                          <m:r>
                            <a:rPr lang="zh-CN" altLang="en-US" sz="2400" i="1">
                              <a:solidFill>
                                <a:srgbClr val="FF0000"/>
                              </a:solidFill>
                              <a:latin typeface="Cambria Math" panose="02040503050406030204" pitchFamily="18" charset="0"/>
                            </a:rPr>
                            <m:t>𝑖</m:t>
                          </m:r>
                        </m:e>
                        <m:sub>
                          <m:r>
                            <a:rPr lang="zh-CN" altLang="en-US" sz="2400" i="1">
                              <a:solidFill>
                                <a:srgbClr val="FF0000"/>
                              </a:solidFill>
                              <a:latin typeface="Cambria Math" panose="02040503050406030204" pitchFamily="18" charset="0"/>
                            </a:rPr>
                            <m:t>2</m:t>
                          </m:r>
                        </m:sub>
                        <m:sup>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1</m:t>
                          </m:r>
                          <m:r>
                            <a:rPr lang="zh-CN" altLang="en-US" sz="2400" i="1">
                              <a:solidFill>
                                <a:srgbClr val="FF0000"/>
                              </a:solidFill>
                              <a:latin typeface="Cambria Math" panose="02040503050406030204" pitchFamily="18" charset="0"/>
                            </a:rPr>
                            <m:t>)</m:t>
                          </m:r>
                        </m:sup>
                      </m:sSubSup>
                      <m:r>
                        <a:rPr lang="zh-CN" altLang="en-US" sz="2400" i="1">
                          <a:solidFill>
                            <a:schemeClr val="tx1"/>
                          </a:solidFill>
                          <a:latin typeface="Cambria Math" panose="02040503050406030204" pitchFamily="18" charset="0"/>
                        </a:rPr>
                        <m:t>+</m:t>
                      </m:r>
                      <m:sSubSup>
                        <m:sSubSupPr>
                          <m:ctrlPr>
                            <a:rPr lang="zh-CN" altLang="en-US" sz="2400" i="1" smtClean="0">
                              <a:solidFill>
                                <a:srgbClr val="00B050"/>
                              </a:solidFill>
                              <a:latin typeface="Cambria Math" panose="02040503050406030204" pitchFamily="18" charset="0"/>
                            </a:rPr>
                          </m:ctrlPr>
                        </m:sSubSupPr>
                        <m:e>
                          <m:r>
                            <a:rPr lang="zh-CN" altLang="en-US" sz="2400" i="1">
                              <a:solidFill>
                                <a:srgbClr val="00B050"/>
                              </a:solidFill>
                              <a:latin typeface="Cambria Math" panose="02040503050406030204" pitchFamily="18" charset="0"/>
                            </a:rPr>
                            <m:t>𝑖</m:t>
                          </m:r>
                        </m:e>
                        <m:sub>
                          <m:r>
                            <a:rPr lang="zh-CN" altLang="en-US" sz="2400" i="1">
                              <a:solidFill>
                                <a:srgbClr val="00B050"/>
                              </a:solidFill>
                              <a:latin typeface="Cambria Math" panose="02040503050406030204" pitchFamily="18" charset="0"/>
                            </a:rPr>
                            <m:t>2</m:t>
                          </m:r>
                        </m:sub>
                        <m:sup>
                          <m:r>
                            <a:rPr lang="zh-CN" altLang="en-US" sz="2400" i="1">
                              <a:solidFill>
                                <a:srgbClr val="00B050"/>
                              </a:solidFill>
                              <a:latin typeface="Cambria Math" panose="02040503050406030204" pitchFamily="18" charset="0"/>
                            </a:rPr>
                            <m:t>(</m:t>
                          </m:r>
                          <m:r>
                            <a:rPr lang="zh-CN" altLang="en-US" sz="2400" i="1">
                              <a:solidFill>
                                <a:srgbClr val="00B050"/>
                              </a:solidFill>
                              <a:latin typeface="Cambria Math" panose="02040503050406030204" pitchFamily="18" charset="0"/>
                            </a:rPr>
                            <m:t>2</m:t>
                          </m:r>
                          <m:r>
                            <a:rPr lang="zh-CN" altLang="en-US" sz="2400" i="1">
                              <a:solidFill>
                                <a:srgbClr val="00B050"/>
                              </a:solidFill>
                              <a:latin typeface="Cambria Math" panose="02040503050406030204" pitchFamily="18" charset="0"/>
                            </a:rPr>
                            <m:t>)</m:t>
                          </m:r>
                        </m:sup>
                      </m:sSubSup>
                      <m:r>
                        <a:rPr lang="zh-CN" altLang="en-US" sz="2400" i="1">
                          <a:solidFill>
                            <a:schemeClr val="tx1"/>
                          </a:solidFill>
                          <a:latin typeface="Cambria Math" panose="02040503050406030204" pitchFamily="18" charset="0"/>
                        </a:rPr>
                        <m:t>+</m:t>
                      </m:r>
                      <m:sSubSup>
                        <m:sSubSupPr>
                          <m:ctrlPr>
                            <a:rPr lang="zh-CN" altLang="en-US" sz="2400" i="1" smtClean="0">
                              <a:solidFill>
                                <a:srgbClr val="00B0F0"/>
                              </a:solidFill>
                              <a:latin typeface="Cambria Math" panose="02040503050406030204" pitchFamily="18" charset="0"/>
                            </a:rPr>
                          </m:ctrlPr>
                        </m:sSubSupPr>
                        <m:e>
                          <m:r>
                            <a:rPr lang="zh-CN" altLang="en-US" sz="2400" i="1">
                              <a:solidFill>
                                <a:srgbClr val="00B0F0"/>
                              </a:solidFill>
                              <a:latin typeface="Cambria Math" panose="02040503050406030204" pitchFamily="18" charset="0"/>
                            </a:rPr>
                            <m:t>𝑖</m:t>
                          </m:r>
                        </m:e>
                        <m:sub>
                          <m:r>
                            <a:rPr lang="zh-CN" altLang="en-US" sz="2400" i="1">
                              <a:solidFill>
                                <a:srgbClr val="00B0F0"/>
                              </a:solidFill>
                              <a:latin typeface="Cambria Math" panose="02040503050406030204" pitchFamily="18" charset="0"/>
                            </a:rPr>
                            <m:t>2</m:t>
                          </m:r>
                        </m:sub>
                        <m:sup>
                          <m:r>
                            <a:rPr lang="zh-CN" altLang="en-US" sz="2400" i="1">
                              <a:solidFill>
                                <a:srgbClr val="00B0F0"/>
                              </a:solidFill>
                              <a:latin typeface="Cambria Math" panose="02040503050406030204" pitchFamily="18" charset="0"/>
                            </a:rPr>
                            <m:t>(</m:t>
                          </m:r>
                          <m:r>
                            <a:rPr lang="zh-CN" altLang="en-US" sz="2400" i="1">
                              <a:solidFill>
                                <a:srgbClr val="00B0F0"/>
                              </a:solidFill>
                              <a:latin typeface="Cambria Math" panose="02040503050406030204" pitchFamily="18" charset="0"/>
                            </a:rPr>
                            <m:t>3</m:t>
                          </m:r>
                          <m:r>
                            <a:rPr lang="zh-CN" altLang="en-US" sz="2400" i="1">
                              <a:solidFill>
                                <a:srgbClr val="00B0F0"/>
                              </a:solidFill>
                              <a:latin typeface="Cambria Math" panose="02040503050406030204" pitchFamily="18" charset="0"/>
                            </a:rPr>
                            <m:t>)</m:t>
                          </m:r>
                        </m:sup>
                      </m:sSubSup>
                    </m:oMath>
                  </m:oMathPara>
                </a14:m>
                <a:endParaRPr lang="zh-CN" altLang="en-US" dirty="0"/>
              </a:p>
            </p:txBody>
          </p:sp>
        </mc:Choice>
        <mc:Fallback>
          <p:sp>
            <p:nvSpPr>
              <p:cNvPr id="4" name="Object 67"/>
              <p:cNvSpPr txBox="1">
                <a:spLocks noRot="1" noChangeAspect="1" noMove="1" noResize="1" noEditPoints="1" noAdjustHandles="1" noChangeArrowheads="1" noChangeShapeType="1" noTextEdit="1"/>
              </p:cNvSpPr>
              <p:nvPr/>
            </p:nvSpPr>
            <p:spPr bwMode="auto">
              <a:xfrm>
                <a:off x="848152" y="3678937"/>
                <a:ext cx="7143432" cy="1435100"/>
              </a:xfrm>
              <a:prstGeom prst="rect">
                <a:avLst/>
              </a:prstGeom>
              <a:blipFill rotWithShape="1">
                <a:blip r:embed="rId2"/>
                <a:stretch>
                  <a:fillRect l="-6" t="-27" r="2" b="27"/>
                </a:stretch>
              </a:blipFill>
              <a:ln>
                <a:noFill/>
              </a:ln>
              <a:effectLst/>
            </p:spPr>
            <p:txBody>
              <a:bodyPr/>
              <a:lstStyle/>
              <a:p>
                <a:r>
                  <a:rPr lang="zh-CN" altLang="en-US">
                    <a:noFill/>
                  </a:rPr>
                  <a:t> </a:t>
                </a:r>
              </a:p>
            </p:txBody>
          </p:sp>
        </mc:Fallback>
      </mc:AlternateContent>
      <p:grpSp>
        <p:nvGrpSpPr>
          <p:cNvPr id="5" name="Group 140"/>
          <p:cNvGrpSpPr/>
          <p:nvPr/>
        </p:nvGrpSpPr>
        <p:grpSpPr bwMode="auto">
          <a:xfrm>
            <a:off x="5321409" y="714685"/>
            <a:ext cx="3816350" cy="2449512"/>
            <a:chOff x="3243" y="391"/>
            <a:chExt cx="2404" cy="1543"/>
          </a:xfrm>
        </p:grpSpPr>
        <p:sp>
          <p:nvSpPr>
            <p:cNvPr id="6" name="Oval 111"/>
            <p:cNvSpPr>
              <a:spLocks noChangeArrowheads="1"/>
            </p:cNvSpPr>
            <p:nvPr/>
          </p:nvSpPr>
          <p:spPr bwMode="auto">
            <a:xfrm>
              <a:off x="4969" y="1281"/>
              <a:ext cx="329" cy="34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7" name="Oval 112"/>
            <p:cNvSpPr>
              <a:spLocks noChangeArrowheads="1"/>
            </p:cNvSpPr>
            <p:nvPr/>
          </p:nvSpPr>
          <p:spPr bwMode="auto">
            <a:xfrm>
              <a:off x="4107" y="1291"/>
              <a:ext cx="328" cy="34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 name="Rectangle 113"/>
            <p:cNvSpPr>
              <a:spLocks noChangeArrowheads="1"/>
            </p:cNvSpPr>
            <p:nvPr/>
          </p:nvSpPr>
          <p:spPr bwMode="auto">
            <a:xfrm>
              <a:off x="3408" y="604"/>
              <a:ext cx="1726" cy="115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 name="Line 114"/>
            <p:cNvSpPr>
              <a:spLocks noChangeShapeType="1"/>
            </p:cNvSpPr>
            <p:nvPr/>
          </p:nvSpPr>
          <p:spPr bwMode="auto">
            <a:xfrm>
              <a:off x="4271" y="604"/>
              <a:ext cx="0" cy="115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 name="Text Box 115"/>
            <p:cNvSpPr txBox="1">
              <a:spLocks noChangeArrowheads="1"/>
            </p:cNvSpPr>
            <p:nvPr/>
          </p:nvSpPr>
          <p:spPr bwMode="auto">
            <a:xfrm>
              <a:off x="3366" y="682"/>
              <a:ext cx="4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1" name="Text Box 116"/>
            <p:cNvSpPr txBox="1">
              <a:spLocks noChangeArrowheads="1"/>
            </p:cNvSpPr>
            <p:nvPr/>
          </p:nvSpPr>
          <p:spPr bwMode="auto">
            <a:xfrm>
              <a:off x="3475" y="982"/>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s1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2" name="Text Box 117"/>
            <p:cNvSpPr txBox="1">
              <a:spLocks noChangeArrowheads="1"/>
            </p:cNvSpPr>
            <p:nvPr/>
          </p:nvSpPr>
          <p:spPr bwMode="auto">
            <a:xfrm>
              <a:off x="4271" y="681"/>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3" name="Text Box 118"/>
            <p:cNvSpPr txBox="1">
              <a:spLocks noChangeArrowheads="1"/>
            </p:cNvSpPr>
            <p:nvPr/>
          </p:nvSpPr>
          <p:spPr bwMode="auto">
            <a:xfrm>
              <a:off x="4419" y="1238"/>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u</a:t>
              </a:r>
              <a:r>
                <a:rPr lang="en-US" altLang="zh-CN" sz="2800" b="0" baseline="-25000">
                  <a:solidFill>
                    <a:srgbClr val="FFFFFF"/>
                  </a:solidFill>
                </a:rPr>
                <a:t>s2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4" name="Text Box 119"/>
            <p:cNvSpPr txBox="1">
              <a:spLocks noChangeArrowheads="1"/>
            </p:cNvSpPr>
            <p:nvPr/>
          </p:nvSpPr>
          <p:spPr bwMode="auto">
            <a:xfrm>
              <a:off x="5134" y="681"/>
              <a:ext cx="3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5" name="Text Box 120"/>
            <p:cNvSpPr txBox="1">
              <a:spLocks noChangeArrowheads="1"/>
            </p:cNvSpPr>
            <p:nvPr/>
          </p:nvSpPr>
          <p:spPr bwMode="auto">
            <a:xfrm>
              <a:off x="5257" y="1239"/>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u</a:t>
              </a:r>
              <a:r>
                <a:rPr lang="en-US" altLang="zh-CN" sz="2800" b="0" baseline="-25000">
                  <a:solidFill>
                    <a:srgbClr val="FFFFFF"/>
                  </a:solidFill>
                </a:rPr>
                <a:t>s3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6" name="Line 121"/>
            <p:cNvSpPr>
              <a:spLocks noChangeShapeType="1"/>
            </p:cNvSpPr>
            <p:nvPr/>
          </p:nvSpPr>
          <p:spPr bwMode="auto">
            <a:xfrm>
              <a:off x="4147" y="690"/>
              <a:ext cx="0" cy="225"/>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7" name="Text Box 122"/>
            <p:cNvSpPr txBox="1">
              <a:spLocks noChangeArrowheads="1"/>
            </p:cNvSpPr>
            <p:nvPr/>
          </p:nvSpPr>
          <p:spPr bwMode="auto">
            <a:xfrm>
              <a:off x="3889" y="681"/>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8" name="Line 123"/>
            <p:cNvSpPr>
              <a:spLocks noChangeShapeType="1"/>
            </p:cNvSpPr>
            <p:nvPr/>
          </p:nvSpPr>
          <p:spPr bwMode="auto">
            <a:xfrm>
              <a:off x="4641" y="648"/>
              <a:ext cx="29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9" name="Text Box 124"/>
            <p:cNvSpPr txBox="1">
              <a:spLocks noChangeArrowheads="1"/>
            </p:cNvSpPr>
            <p:nvPr/>
          </p:nvSpPr>
          <p:spPr bwMode="auto">
            <a:xfrm>
              <a:off x="4671" y="595"/>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20" name="Text Box 125"/>
            <p:cNvSpPr txBox="1">
              <a:spLocks noChangeArrowheads="1"/>
            </p:cNvSpPr>
            <p:nvPr/>
          </p:nvSpPr>
          <p:spPr bwMode="auto">
            <a:xfrm>
              <a:off x="4342" y="1025"/>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21" name="Text Box 126"/>
            <p:cNvSpPr txBox="1">
              <a:spLocks noChangeArrowheads="1"/>
            </p:cNvSpPr>
            <p:nvPr/>
          </p:nvSpPr>
          <p:spPr bwMode="auto">
            <a:xfrm>
              <a:off x="4343" y="14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22" name="Text Box 127"/>
            <p:cNvSpPr txBox="1">
              <a:spLocks noChangeArrowheads="1"/>
            </p:cNvSpPr>
            <p:nvPr/>
          </p:nvSpPr>
          <p:spPr bwMode="auto">
            <a:xfrm>
              <a:off x="5205" y="1025"/>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23" name="Text Box 128"/>
            <p:cNvSpPr txBox="1">
              <a:spLocks noChangeArrowheads="1"/>
            </p:cNvSpPr>
            <p:nvPr/>
          </p:nvSpPr>
          <p:spPr bwMode="auto">
            <a:xfrm>
              <a:off x="5206" y="149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24" name="Line 129"/>
            <p:cNvSpPr>
              <a:spLocks noChangeShapeType="1"/>
            </p:cNvSpPr>
            <p:nvPr/>
          </p:nvSpPr>
          <p:spPr bwMode="auto">
            <a:xfrm>
              <a:off x="4271" y="1762"/>
              <a:ext cx="0" cy="16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130"/>
            <p:cNvSpPr>
              <a:spLocks noChangeShapeType="1"/>
            </p:cNvSpPr>
            <p:nvPr/>
          </p:nvSpPr>
          <p:spPr bwMode="auto">
            <a:xfrm>
              <a:off x="4107" y="1934"/>
              <a:ext cx="28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Oval 131"/>
            <p:cNvSpPr>
              <a:spLocks noChangeArrowheads="1"/>
            </p:cNvSpPr>
            <p:nvPr/>
          </p:nvSpPr>
          <p:spPr bwMode="auto">
            <a:xfrm>
              <a:off x="4189" y="391"/>
              <a:ext cx="164" cy="172"/>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66FF33"/>
                  </a:solidFill>
                  <a:latin typeface="Arial" panose="020B0604020202020204" pitchFamily="34" charset="0"/>
                  <a:ea typeface="宋体" panose="02010600030101010101" pitchFamily="2" charset="-122"/>
                </a:rPr>
                <a:t>1</a:t>
              </a:r>
              <a:endParaRPr lang="en-US" altLang="zh-CN" sz="2800" b="0">
                <a:solidFill>
                  <a:srgbClr val="66FF33"/>
                </a:solidFill>
                <a:latin typeface="Arial" panose="020B0604020202020204" pitchFamily="34" charset="0"/>
                <a:ea typeface="宋体" panose="02010600030101010101" pitchFamily="2" charset="-122"/>
              </a:endParaRPr>
            </a:p>
          </p:txBody>
        </p:sp>
        <p:sp>
          <p:nvSpPr>
            <p:cNvPr id="27" name="Rectangle 132"/>
            <p:cNvSpPr>
              <a:spLocks noChangeArrowheads="1"/>
            </p:cNvSpPr>
            <p:nvPr/>
          </p:nvSpPr>
          <p:spPr bwMode="auto">
            <a:xfrm>
              <a:off x="5060" y="734"/>
              <a:ext cx="115" cy="300"/>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28" name="Rectangle 133"/>
            <p:cNvSpPr>
              <a:spLocks noChangeArrowheads="1"/>
            </p:cNvSpPr>
            <p:nvPr/>
          </p:nvSpPr>
          <p:spPr bwMode="auto">
            <a:xfrm>
              <a:off x="4211" y="734"/>
              <a:ext cx="115" cy="300"/>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29" name="Rectangle 134"/>
            <p:cNvSpPr>
              <a:spLocks noChangeArrowheads="1"/>
            </p:cNvSpPr>
            <p:nvPr/>
          </p:nvSpPr>
          <p:spPr bwMode="auto">
            <a:xfrm>
              <a:off x="3349" y="734"/>
              <a:ext cx="116" cy="300"/>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30" name="Group 135"/>
            <p:cNvGrpSpPr/>
            <p:nvPr/>
          </p:nvGrpSpPr>
          <p:grpSpPr bwMode="auto">
            <a:xfrm>
              <a:off x="3243" y="1077"/>
              <a:ext cx="329" cy="557"/>
              <a:chOff x="2336" y="2568"/>
              <a:chExt cx="363" cy="590"/>
            </a:xfrm>
          </p:grpSpPr>
          <p:grpSp>
            <p:nvGrpSpPr>
              <p:cNvPr id="31" name="Group 136"/>
              <p:cNvGrpSpPr/>
              <p:nvPr/>
            </p:nvGrpSpPr>
            <p:grpSpPr bwMode="auto">
              <a:xfrm>
                <a:off x="2336" y="2795"/>
                <a:ext cx="363" cy="363"/>
                <a:chOff x="4785" y="709"/>
                <a:chExt cx="363" cy="363"/>
              </a:xfrm>
            </p:grpSpPr>
            <p:sp>
              <p:nvSpPr>
                <p:cNvPr id="33" name="Oval 137"/>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34" name="Line 138"/>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 name="Line 139"/>
              <p:cNvSpPr>
                <a:spLocks noChangeShapeType="1"/>
              </p:cNvSpPr>
              <p:nvPr/>
            </p:nvSpPr>
            <p:spPr bwMode="auto">
              <a:xfrm flipV="1">
                <a:off x="2517" y="2568"/>
                <a:ext cx="0" cy="227"/>
              </a:xfrm>
              <a:prstGeom prst="line">
                <a:avLst/>
              </a:prstGeom>
              <a:noFill/>
              <a:ln w="28575">
                <a:solidFill>
                  <a:srgbClr val="00FFFF"/>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sp>
        <p:nvSpPr>
          <p:cNvPr id="35"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mc:AlternateContent xmlns:mc="http://schemas.openxmlformats.org/markup-compatibility/2006">
        <mc:Choice xmlns:a14="http://schemas.microsoft.com/office/drawing/2010/main" Requires="a14">
          <p:sp>
            <p:nvSpPr>
              <p:cNvPr id="36" name="Object 55"/>
              <p:cNvSpPr txBox="1"/>
              <p:nvPr/>
            </p:nvSpPr>
            <p:spPr bwMode="auto">
              <a:xfrm>
                <a:off x="291415" y="1292051"/>
                <a:ext cx="4824413" cy="1001713"/>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𝑢</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𝐺</m:t>
                              </m:r>
                            </m:e>
                            <m:sub>
                              <m:r>
                                <a:rPr lang="zh-CN" altLang="en-US" sz="2400" i="1">
                                  <a:solidFill>
                                    <a:schemeClr val="tx1"/>
                                  </a:solidFill>
                                  <a:latin typeface="Cambria Math" panose="02040503050406030204" pitchFamily="18" charset="0"/>
                                </a:rPr>
                                <m:t>2</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𝑢</m:t>
                              </m:r>
                            </m:e>
                            <m:sub>
                              <m:r>
                                <a:rPr lang="zh-CN" altLang="en-US" sz="2400" i="1">
                                  <a:solidFill>
                                    <a:schemeClr val="tx1"/>
                                  </a:solidFill>
                                  <a:latin typeface="Cambria Math" panose="02040503050406030204" pitchFamily="18" charset="0"/>
                                </a:rPr>
                                <m:t>𝑆</m:t>
                              </m:r>
                              <m:r>
                                <a:rPr lang="zh-CN" altLang="en-US" sz="2400" i="1">
                                  <a:solidFill>
                                    <a:schemeClr val="tx1"/>
                                  </a:solidFill>
                                  <a:latin typeface="Cambria Math" panose="02040503050406030204" pitchFamily="18" charset="0"/>
                                </a:rPr>
                                <m:t>2</m:t>
                              </m:r>
                            </m:sub>
                          </m:sSub>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𝐺</m:t>
                              </m:r>
                            </m:e>
                            <m:sub>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𝐺</m:t>
                              </m:r>
                            </m:e>
                            <m:sub>
                              <m:r>
                                <a:rPr lang="zh-CN" altLang="en-US" sz="2400" i="1">
                                  <a:solidFill>
                                    <a:schemeClr val="tx1"/>
                                  </a:solidFill>
                                  <a:latin typeface="Cambria Math" panose="02040503050406030204" pitchFamily="18" charset="0"/>
                                </a:rPr>
                                <m:t>3</m:t>
                              </m:r>
                            </m:sub>
                          </m:sSub>
                        </m:den>
                      </m:f>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𝐺</m:t>
                              </m:r>
                            </m:e>
                            <m:sub>
                              <m:r>
                                <a:rPr lang="zh-CN" altLang="en-US" sz="2400" i="1">
                                  <a:solidFill>
                                    <a:schemeClr val="tx1"/>
                                  </a:solidFill>
                                  <a:latin typeface="Cambria Math" panose="02040503050406030204" pitchFamily="18" charset="0"/>
                                </a:rPr>
                                <m:t>3</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𝑢</m:t>
                              </m:r>
                            </m:e>
                            <m:sub>
                              <m:r>
                                <a:rPr lang="zh-CN" altLang="en-US" sz="2400" i="1">
                                  <a:solidFill>
                                    <a:schemeClr val="tx1"/>
                                  </a:solidFill>
                                  <a:latin typeface="Cambria Math" panose="02040503050406030204" pitchFamily="18" charset="0"/>
                                </a:rPr>
                                <m:t>𝑆</m:t>
                              </m:r>
                              <m:r>
                                <a:rPr lang="zh-CN" altLang="en-US" sz="2400" i="1">
                                  <a:solidFill>
                                    <a:schemeClr val="tx1"/>
                                  </a:solidFill>
                                  <a:latin typeface="Cambria Math" panose="02040503050406030204" pitchFamily="18" charset="0"/>
                                </a:rPr>
                                <m:t>3</m:t>
                              </m:r>
                            </m:sub>
                          </m:sSub>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𝐺</m:t>
                              </m:r>
                            </m:e>
                            <m:sub>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𝐺</m:t>
                              </m:r>
                            </m:e>
                            <m:sub>
                              <m:r>
                                <a:rPr lang="zh-CN" altLang="en-US" sz="2400" i="1">
                                  <a:solidFill>
                                    <a:schemeClr val="tx1"/>
                                  </a:solidFill>
                                  <a:latin typeface="Cambria Math" panose="02040503050406030204" pitchFamily="18" charset="0"/>
                                </a:rPr>
                                <m:t>3</m:t>
                              </m:r>
                            </m:sub>
                          </m:sSub>
                        </m:den>
                      </m:f>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𝑖</m:t>
                              </m:r>
                            </m:e>
                            <m:sub>
                              <m:r>
                                <a:rPr lang="zh-CN" altLang="en-US" sz="2400" i="1">
                                  <a:solidFill>
                                    <a:schemeClr val="tx1"/>
                                  </a:solidFill>
                                  <a:latin typeface="Cambria Math" panose="02040503050406030204" pitchFamily="18" charset="0"/>
                                </a:rPr>
                                <m:t>𝑆</m:t>
                              </m:r>
                              <m:r>
                                <a:rPr lang="zh-CN" altLang="en-US" sz="2400" i="1">
                                  <a:solidFill>
                                    <a:schemeClr val="tx1"/>
                                  </a:solidFill>
                                  <a:latin typeface="Cambria Math" panose="02040503050406030204" pitchFamily="18" charset="0"/>
                                </a:rPr>
                                <m:t>1</m:t>
                              </m:r>
                            </m:sub>
                          </m:sSub>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𝐺</m:t>
                              </m:r>
                            </m:e>
                            <m:sub>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𝐺</m:t>
                              </m:r>
                            </m:e>
                            <m:sub>
                              <m:r>
                                <a:rPr lang="zh-CN" altLang="en-US" sz="2400" i="1">
                                  <a:solidFill>
                                    <a:schemeClr val="tx1"/>
                                  </a:solidFill>
                                  <a:latin typeface="Cambria Math" panose="02040503050406030204" pitchFamily="18" charset="0"/>
                                </a:rPr>
                                <m:t>3</m:t>
                              </m:r>
                            </m:sub>
                          </m:sSub>
                        </m:den>
                      </m:f>
                    </m:oMath>
                  </m:oMathPara>
                </a14:m>
                <a:endParaRPr lang="zh-CN" altLang="en-US" dirty="0"/>
              </a:p>
            </p:txBody>
          </p:sp>
        </mc:Choice>
        <mc:Fallback>
          <p:sp>
            <p:nvSpPr>
              <p:cNvPr id="36" name="Object 55"/>
              <p:cNvSpPr txBox="1">
                <a:spLocks noRot="1" noChangeAspect="1" noMove="1" noResize="1" noEditPoints="1" noAdjustHandles="1" noChangeArrowheads="1" noChangeShapeType="1" noTextEdit="1"/>
              </p:cNvSpPr>
              <p:nvPr/>
            </p:nvSpPr>
            <p:spPr bwMode="auto">
              <a:xfrm>
                <a:off x="291415" y="1292051"/>
                <a:ext cx="4824413" cy="1001713"/>
              </a:xfrm>
              <a:prstGeom prst="rect">
                <a:avLst/>
              </a:prstGeom>
              <a:blipFill rotWithShape="1">
                <a:blip r:embed="rId3"/>
                <a:stretch>
                  <a:fillRect l="-12" t="-46" r="6" b="-15136"/>
                </a:stretch>
              </a:blipFill>
              <a:ln>
                <a:noFill/>
              </a:ln>
              <a:effectLst/>
            </p:spPr>
            <p:txBody>
              <a:bodyPr/>
              <a:lstStyle/>
              <a:p>
                <a:r>
                  <a:rPr lang="zh-CN" alt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3"/>
          <p:cNvSpPr txBox="1">
            <a:spLocks noChangeArrowheads="1"/>
          </p:cNvSpPr>
          <p:nvPr/>
        </p:nvSpPr>
        <p:spPr bwMode="auto">
          <a:xfrm>
            <a:off x="802217" y="2200015"/>
            <a:ext cx="7914217" cy="30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457200" indent="-457200">
              <a:lnSpc>
                <a:spcPct val="120000"/>
              </a:lnSpc>
              <a:spcAft>
                <a:spcPts val="3000"/>
              </a:spcAft>
              <a:buClr>
                <a:srgbClr val="FFFF00"/>
              </a:buClr>
              <a:buSzPct val="75000"/>
              <a:buFont typeface="Arial" panose="020B0604020202020204" pitchFamily="34" charset="0"/>
              <a:buChar char="•"/>
            </a:pPr>
            <a:r>
              <a:rPr lang="zh-CN" altLang="en-US" sz="2800" dirty="0">
                <a:latin typeface="楷体_GB2312" pitchFamily="49" charset="-122"/>
              </a:rPr>
              <a:t>节点电压和支路电流均为各电源的一次函数，都可以由独立源（包括电流源电压源）的线性组合表达</a:t>
            </a:r>
            <a:endParaRPr lang="en-US" altLang="zh-CN" sz="2800" dirty="0">
              <a:latin typeface="楷体_GB2312" pitchFamily="49" charset="-122"/>
            </a:endParaRPr>
          </a:p>
          <a:p>
            <a:pPr marL="457200" indent="-457200" eaLnBrk="1" hangingPunct="1">
              <a:lnSpc>
                <a:spcPct val="120000"/>
              </a:lnSpc>
              <a:buClr>
                <a:srgbClr val="FFFF00"/>
              </a:buClr>
              <a:buSzPct val="75000"/>
              <a:buFont typeface="Arial" panose="020B0604020202020204" pitchFamily="34" charset="0"/>
              <a:buChar char="•"/>
            </a:pPr>
            <a:r>
              <a:rPr lang="zh-CN" altLang="en-US" sz="2800" dirty="0">
                <a:latin typeface="楷体_GB2312" pitchFamily="49" charset="-122"/>
              </a:rPr>
              <a:t>节点电压和支路电流均可看成各独立电源单独作用时，产生的响应之叠加，如下图所示：</a:t>
            </a:r>
            <a:endParaRPr lang="zh-CN" altLang="en-US" sz="2800" dirty="0">
              <a:latin typeface="楷体_GB2312" pitchFamily="49" charset="-122"/>
            </a:endParaRPr>
          </a:p>
        </p:txBody>
      </p:sp>
      <p:grpSp>
        <p:nvGrpSpPr>
          <p:cNvPr id="4" name="Group 199"/>
          <p:cNvGrpSpPr/>
          <p:nvPr/>
        </p:nvGrpSpPr>
        <p:grpSpPr bwMode="auto">
          <a:xfrm>
            <a:off x="552450" y="1169394"/>
            <a:ext cx="1644650" cy="850900"/>
            <a:chOff x="385" y="3022"/>
            <a:chExt cx="1036" cy="536"/>
          </a:xfrm>
        </p:grpSpPr>
        <p:pic>
          <p:nvPicPr>
            <p:cNvPr id="104457" name="Picture 200"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8" name="Text Box 201"/>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a:solidFill>
                    <a:srgbClr val="FA7748"/>
                  </a:solidFill>
                  <a:ea typeface="华文行楷" panose="02010800040101010101" pitchFamily="2" charset="-122"/>
                </a:rPr>
                <a:t>结论</a:t>
              </a:r>
              <a:endParaRPr kumimoji="1" lang="zh-CN" altLang="en-US" sz="3200" b="0">
                <a:solidFill>
                  <a:srgbClr val="FA7748"/>
                </a:solidFill>
                <a:ea typeface="华文行楷" panose="02010800040101010101" pitchFamily="2" charset="-122"/>
              </a:endParaRPr>
            </a:p>
          </p:txBody>
        </p:sp>
      </p:grpSp>
      <p:sp>
        <p:nvSpPr>
          <p:cNvPr id="6"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52" name="Text Box 36"/>
          <p:cNvSpPr txBox="1">
            <a:spLocks noChangeArrowheads="1"/>
          </p:cNvSpPr>
          <p:nvPr/>
        </p:nvSpPr>
        <p:spPr bwMode="auto">
          <a:xfrm>
            <a:off x="779464" y="3196755"/>
            <a:ext cx="3241676" cy="523862"/>
          </a:xfrm>
          <a:prstGeom prst="rect">
            <a:avLst/>
          </a:prstGeom>
          <a:noFill/>
          <a:ln w="28575" cap="sq">
            <a:solidFill>
              <a:srgbClr val="66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zh-CN" altLang="en-US" sz="2800">
                <a:latin typeface="Arial Black" panose="020B0A04020102020204" pitchFamily="34" charset="0"/>
              </a:rPr>
              <a:t>三个电源共同作用</a:t>
            </a:r>
            <a:endParaRPr lang="zh-CN" altLang="en-US" sz="2800">
              <a:latin typeface="Arial Black" panose="020B0A04020102020204" pitchFamily="34" charset="0"/>
            </a:endParaRPr>
          </a:p>
        </p:txBody>
      </p:sp>
      <p:sp>
        <p:nvSpPr>
          <p:cNvPr id="86073" name="Text Box 57"/>
          <p:cNvSpPr txBox="1">
            <a:spLocks noChangeArrowheads="1"/>
          </p:cNvSpPr>
          <p:nvPr/>
        </p:nvSpPr>
        <p:spPr bwMode="auto">
          <a:xfrm>
            <a:off x="5890419" y="3206327"/>
            <a:ext cx="2020887" cy="523862"/>
          </a:xfrm>
          <a:prstGeom prst="rect">
            <a:avLst/>
          </a:prstGeom>
          <a:noFill/>
          <a:ln w="28575" cap="sq">
            <a:solidFill>
              <a:srgbClr val="66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s1</a:t>
            </a:r>
            <a:r>
              <a:rPr lang="zh-CN" altLang="en-US" sz="2800">
                <a:latin typeface="楷体_GB2312" pitchFamily="49" charset="-122"/>
              </a:rPr>
              <a:t>单独作用</a:t>
            </a:r>
            <a:endParaRPr lang="zh-CN" altLang="en-US" sz="2800">
              <a:latin typeface="楷体_GB2312" pitchFamily="49" charset="-122"/>
            </a:endParaRPr>
          </a:p>
        </p:txBody>
      </p:sp>
      <p:sp>
        <p:nvSpPr>
          <p:cNvPr id="86074" name="Text Box 58"/>
          <p:cNvSpPr txBox="1">
            <a:spLocks noChangeArrowheads="1"/>
          </p:cNvSpPr>
          <p:nvPr/>
        </p:nvSpPr>
        <p:spPr bwMode="auto">
          <a:xfrm>
            <a:off x="4452938" y="1176655"/>
            <a:ext cx="5032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5400">
                <a:solidFill>
                  <a:srgbClr val="FF3300"/>
                </a:solidFill>
                <a:latin typeface="楷体_GB2312" pitchFamily="49" charset="-122"/>
              </a:rPr>
              <a:t>=</a:t>
            </a:r>
            <a:endParaRPr lang="en-US" altLang="zh-CN" sz="5400">
              <a:solidFill>
                <a:srgbClr val="FF3300"/>
              </a:solidFill>
              <a:latin typeface="楷体_GB2312" pitchFamily="49" charset="-122"/>
            </a:endParaRPr>
          </a:p>
        </p:txBody>
      </p:sp>
      <p:sp>
        <p:nvSpPr>
          <p:cNvPr id="86142" name="Text Box 126"/>
          <p:cNvSpPr txBox="1">
            <a:spLocks noChangeArrowheads="1"/>
          </p:cNvSpPr>
          <p:nvPr/>
        </p:nvSpPr>
        <p:spPr bwMode="auto">
          <a:xfrm>
            <a:off x="4342078" y="4642168"/>
            <a:ext cx="43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4000" b="0" dirty="0">
                <a:solidFill>
                  <a:srgbClr val="FF3300"/>
                </a:solidFill>
                <a:latin typeface="楷体_GB2312" pitchFamily="49" charset="-122"/>
              </a:rPr>
              <a:t>+</a:t>
            </a:r>
            <a:endParaRPr lang="en-US" altLang="zh-CN" sz="4000" b="0" dirty="0">
              <a:solidFill>
                <a:srgbClr val="FF3300"/>
              </a:solidFill>
              <a:latin typeface="楷体_GB2312" pitchFamily="49" charset="-122"/>
            </a:endParaRPr>
          </a:p>
        </p:txBody>
      </p:sp>
      <p:sp>
        <p:nvSpPr>
          <p:cNvPr id="86143" name="Text Box 127"/>
          <p:cNvSpPr txBox="1">
            <a:spLocks noChangeArrowheads="1"/>
          </p:cNvSpPr>
          <p:nvPr/>
        </p:nvSpPr>
        <p:spPr bwMode="auto">
          <a:xfrm>
            <a:off x="1417841" y="6018530"/>
            <a:ext cx="2306639" cy="523862"/>
          </a:xfrm>
          <a:prstGeom prst="rect">
            <a:avLst/>
          </a:prstGeom>
          <a:noFill/>
          <a:ln w="28575" cap="sq">
            <a:solidFill>
              <a:srgbClr val="66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a:solidFill>
                  <a:srgbClr val="FFFFFF"/>
                </a:solidFill>
              </a:rPr>
              <a:t>u</a:t>
            </a:r>
            <a:r>
              <a:rPr lang="en-US" altLang="zh-CN" sz="2800" b="0" baseline="-25000">
                <a:solidFill>
                  <a:srgbClr val="FFFFFF"/>
                </a:solidFill>
              </a:rPr>
              <a:t>s2</a:t>
            </a:r>
            <a:r>
              <a:rPr lang="zh-CN" altLang="zh-CN" sz="2800">
                <a:latin typeface="楷体_GB2312" pitchFamily="49" charset="-122"/>
              </a:rPr>
              <a:t>单独作用</a:t>
            </a:r>
            <a:endParaRPr lang="zh-CN" altLang="en-US" sz="2800" baseline="-25000">
              <a:latin typeface="楷体_GB2312" pitchFamily="49" charset="-122"/>
            </a:endParaRPr>
          </a:p>
        </p:txBody>
      </p:sp>
      <p:sp>
        <p:nvSpPr>
          <p:cNvPr id="86144" name="Text Box 128"/>
          <p:cNvSpPr txBox="1">
            <a:spLocks noChangeArrowheads="1"/>
          </p:cNvSpPr>
          <p:nvPr/>
        </p:nvSpPr>
        <p:spPr bwMode="auto">
          <a:xfrm>
            <a:off x="5962650" y="6001068"/>
            <a:ext cx="2306638" cy="547687"/>
          </a:xfrm>
          <a:prstGeom prst="rect">
            <a:avLst/>
          </a:prstGeom>
          <a:noFill/>
          <a:ln w="28575" cap="sq">
            <a:solidFill>
              <a:srgbClr val="66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a:solidFill>
                  <a:srgbClr val="FFFFFF"/>
                </a:solidFill>
              </a:rPr>
              <a:t>u</a:t>
            </a:r>
            <a:r>
              <a:rPr lang="en-US" altLang="zh-CN" sz="2800" b="0" baseline="-25000">
                <a:solidFill>
                  <a:srgbClr val="FFFFFF"/>
                </a:solidFill>
              </a:rPr>
              <a:t>s3</a:t>
            </a:r>
            <a:r>
              <a:rPr lang="zh-CN" altLang="en-US" sz="2800">
                <a:latin typeface="楷体_GB2312" pitchFamily="49" charset="-122"/>
              </a:rPr>
              <a:t>单独作用</a:t>
            </a:r>
            <a:endParaRPr lang="zh-CN" altLang="en-US" sz="2800" baseline="-25000">
              <a:latin typeface="楷体_GB2312" pitchFamily="49" charset="-122"/>
            </a:endParaRPr>
          </a:p>
        </p:txBody>
      </p:sp>
      <p:sp>
        <p:nvSpPr>
          <p:cNvPr id="86145" name="Text Box 129"/>
          <p:cNvSpPr txBox="1">
            <a:spLocks noChangeArrowheads="1"/>
          </p:cNvSpPr>
          <p:nvPr/>
        </p:nvSpPr>
        <p:spPr bwMode="auto">
          <a:xfrm>
            <a:off x="349250" y="4632643"/>
            <a:ext cx="43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4000" b="0">
                <a:solidFill>
                  <a:srgbClr val="FF3300"/>
                </a:solidFill>
                <a:latin typeface="楷体_GB2312" pitchFamily="49" charset="-122"/>
              </a:rPr>
              <a:t>+</a:t>
            </a:r>
            <a:endParaRPr lang="en-US" altLang="zh-CN" sz="4000" b="0">
              <a:solidFill>
                <a:srgbClr val="FF3300"/>
              </a:solidFill>
              <a:latin typeface="楷体_GB2312" pitchFamily="49" charset="-122"/>
            </a:endParaRPr>
          </a:p>
        </p:txBody>
      </p:sp>
      <p:grpSp>
        <p:nvGrpSpPr>
          <p:cNvPr id="4" name="Group 289"/>
          <p:cNvGrpSpPr/>
          <p:nvPr/>
        </p:nvGrpSpPr>
        <p:grpSpPr bwMode="auto">
          <a:xfrm>
            <a:off x="5245100" y="3984943"/>
            <a:ext cx="3311525" cy="1846262"/>
            <a:chOff x="2971" y="644"/>
            <a:chExt cx="2086" cy="1163"/>
          </a:xfrm>
        </p:grpSpPr>
        <p:sp>
          <p:nvSpPr>
            <p:cNvPr id="105556" name="Oval 290"/>
            <p:cNvSpPr>
              <a:spLocks noChangeArrowheads="1"/>
            </p:cNvSpPr>
            <p:nvPr/>
          </p:nvSpPr>
          <p:spPr bwMode="auto">
            <a:xfrm>
              <a:off x="4694" y="129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5557" name="Line 291"/>
            <p:cNvSpPr>
              <a:spLocks noChangeShapeType="1"/>
            </p:cNvSpPr>
            <p:nvPr/>
          </p:nvSpPr>
          <p:spPr bwMode="auto">
            <a:xfrm>
              <a:off x="4897" y="657"/>
              <a:ext cx="0" cy="114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58" name="Line 292"/>
            <p:cNvSpPr>
              <a:spLocks noChangeShapeType="1"/>
            </p:cNvSpPr>
            <p:nvPr/>
          </p:nvSpPr>
          <p:spPr bwMode="auto">
            <a:xfrm>
              <a:off x="3969" y="644"/>
              <a:ext cx="0" cy="115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559" name="Rectangle 293"/>
            <p:cNvSpPr>
              <a:spLocks noChangeArrowheads="1"/>
            </p:cNvSpPr>
            <p:nvPr/>
          </p:nvSpPr>
          <p:spPr bwMode="auto">
            <a:xfrm>
              <a:off x="3887" y="7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60" name="Line 294"/>
            <p:cNvSpPr>
              <a:spLocks noChangeShapeType="1"/>
            </p:cNvSpPr>
            <p:nvPr/>
          </p:nvSpPr>
          <p:spPr bwMode="auto">
            <a:xfrm>
              <a:off x="3037" y="657"/>
              <a:ext cx="0" cy="6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61" name="Text Box 295"/>
            <p:cNvSpPr txBox="1">
              <a:spLocks noChangeArrowheads="1"/>
            </p:cNvSpPr>
            <p:nvPr/>
          </p:nvSpPr>
          <p:spPr bwMode="auto">
            <a:xfrm>
              <a:off x="3016" y="799"/>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62" name="Text Box 296"/>
            <p:cNvSpPr txBox="1">
              <a:spLocks noChangeArrowheads="1"/>
            </p:cNvSpPr>
            <p:nvPr/>
          </p:nvSpPr>
          <p:spPr bwMode="auto">
            <a:xfrm>
              <a:off x="4468" y="754"/>
              <a:ext cx="4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63" name="Rectangle 297"/>
            <p:cNvSpPr>
              <a:spLocks noChangeArrowheads="1"/>
            </p:cNvSpPr>
            <p:nvPr/>
          </p:nvSpPr>
          <p:spPr bwMode="auto">
            <a:xfrm>
              <a:off x="4840" y="7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64" name="Rectangle 298"/>
            <p:cNvSpPr>
              <a:spLocks noChangeArrowheads="1"/>
            </p:cNvSpPr>
            <p:nvPr/>
          </p:nvSpPr>
          <p:spPr bwMode="auto">
            <a:xfrm>
              <a:off x="2971" y="7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65" name="Line 299"/>
            <p:cNvSpPr>
              <a:spLocks noChangeShapeType="1"/>
            </p:cNvSpPr>
            <p:nvPr/>
          </p:nvSpPr>
          <p:spPr bwMode="auto">
            <a:xfrm>
              <a:off x="3842" y="700"/>
              <a:ext cx="0" cy="23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566" name="Line 300"/>
            <p:cNvSpPr>
              <a:spLocks noChangeShapeType="1"/>
            </p:cNvSpPr>
            <p:nvPr/>
          </p:nvSpPr>
          <p:spPr bwMode="auto">
            <a:xfrm>
              <a:off x="4186" y="700"/>
              <a:ext cx="30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567" name="Line 301"/>
            <p:cNvSpPr>
              <a:spLocks noChangeShapeType="1"/>
            </p:cNvSpPr>
            <p:nvPr/>
          </p:nvSpPr>
          <p:spPr bwMode="auto">
            <a:xfrm>
              <a:off x="3037" y="657"/>
              <a:ext cx="1860"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68" name="Line 302"/>
            <p:cNvSpPr>
              <a:spLocks noChangeShapeType="1"/>
            </p:cNvSpPr>
            <p:nvPr/>
          </p:nvSpPr>
          <p:spPr bwMode="auto">
            <a:xfrm>
              <a:off x="3037" y="1802"/>
              <a:ext cx="1860"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69" name="Line 303"/>
            <p:cNvSpPr>
              <a:spLocks noChangeShapeType="1"/>
            </p:cNvSpPr>
            <p:nvPr/>
          </p:nvSpPr>
          <p:spPr bwMode="auto">
            <a:xfrm flipV="1">
              <a:off x="3037" y="1670"/>
              <a:ext cx="0" cy="132"/>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70" name="Oval 304"/>
            <p:cNvSpPr>
              <a:spLocks noChangeArrowheads="1"/>
            </p:cNvSpPr>
            <p:nvPr/>
          </p:nvSpPr>
          <p:spPr bwMode="auto">
            <a:xfrm>
              <a:off x="2994" y="1583"/>
              <a:ext cx="87" cy="88"/>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71" name="Oval 305"/>
            <p:cNvSpPr>
              <a:spLocks noChangeArrowheads="1"/>
            </p:cNvSpPr>
            <p:nvPr/>
          </p:nvSpPr>
          <p:spPr bwMode="auto">
            <a:xfrm>
              <a:off x="2994" y="1274"/>
              <a:ext cx="87" cy="88"/>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72" name="Text Box 306"/>
            <p:cNvSpPr txBox="1">
              <a:spLocks noChangeArrowheads="1"/>
            </p:cNvSpPr>
            <p:nvPr/>
          </p:nvSpPr>
          <p:spPr bwMode="auto">
            <a:xfrm>
              <a:off x="4332" y="1298"/>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u</a:t>
              </a:r>
              <a:r>
                <a:rPr lang="en-US" altLang="zh-CN" sz="2800" b="0" baseline="-25000">
                  <a:solidFill>
                    <a:srgbClr val="FFFFFF"/>
                  </a:solidFill>
                </a:rPr>
                <a:t>s3</a:t>
              </a:r>
              <a:endParaRPr lang="en-US" altLang="zh-CN" sz="2800" b="0">
                <a:latin typeface="Arial" panose="020B0604020202020204" pitchFamily="34" charset="0"/>
                <a:ea typeface="仿宋_GB2312" pitchFamily="49" charset="-122"/>
              </a:endParaRPr>
            </a:p>
          </p:txBody>
        </p:sp>
        <p:sp>
          <p:nvSpPr>
            <p:cNvPr id="105573" name="Text Box 307"/>
            <p:cNvSpPr txBox="1">
              <a:spLocks noChangeArrowheads="1"/>
            </p:cNvSpPr>
            <p:nvPr/>
          </p:nvSpPr>
          <p:spPr bwMode="auto">
            <a:xfrm>
              <a:off x="4558" y="1071"/>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a:t>
              </a:r>
              <a:endParaRPr lang="en-US" altLang="zh-CN" sz="2800" b="0">
                <a:latin typeface="Arial" panose="020B0604020202020204" pitchFamily="34" charset="0"/>
                <a:ea typeface="仿宋_GB2312" pitchFamily="49" charset="-122"/>
              </a:endParaRPr>
            </a:p>
          </p:txBody>
        </p:sp>
        <p:sp>
          <p:nvSpPr>
            <p:cNvPr id="105574" name="Text Box 308"/>
            <p:cNvSpPr txBox="1">
              <a:spLocks noChangeArrowheads="1"/>
            </p:cNvSpPr>
            <p:nvPr/>
          </p:nvSpPr>
          <p:spPr bwMode="auto">
            <a:xfrm>
              <a:off x="4513" y="14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a:t>
              </a:r>
              <a:endParaRPr lang="en-US" altLang="zh-CN" sz="2800" b="0">
                <a:latin typeface="Arial" panose="020B0604020202020204" pitchFamily="34" charset="0"/>
                <a:ea typeface="仿宋_GB2312" pitchFamily="49" charset="-122"/>
              </a:endParaRPr>
            </a:p>
          </p:txBody>
        </p:sp>
        <p:graphicFrame>
          <p:nvGraphicFramePr>
            <p:cNvPr id="105575" name="Object 309"/>
            <p:cNvGraphicFramePr>
              <a:graphicFrameLocks noChangeAspect="1"/>
            </p:cNvGraphicFramePr>
            <p:nvPr/>
          </p:nvGraphicFramePr>
          <p:xfrm>
            <a:off x="3515" y="799"/>
            <a:ext cx="265" cy="327"/>
          </p:xfrm>
          <a:graphic>
            <a:graphicData uri="http://schemas.openxmlformats.org/presentationml/2006/ole">
              <mc:AlternateContent xmlns:mc="http://schemas.openxmlformats.org/markup-compatibility/2006">
                <mc:Choice xmlns:v="urn:schemas-microsoft-com:vml" Requires="v">
                  <p:oleObj spid="_x0000_s49412" name="公式" r:id="rId1" imgW="196215" imgH="231775" progId="Equation.3">
                    <p:embed/>
                  </p:oleObj>
                </mc:Choice>
                <mc:Fallback>
                  <p:oleObj name="公式" r:id="rId1" imgW="196215" imgH="231775" progId="Equation.3">
                    <p:embed/>
                    <p:pic>
                      <p:nvPicPr>
                        <p:cNvPr id="0" name="Object 3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 y="79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76" name="Object 310"/>
            <p:cNvGraphicFramePr>
              <a:graphicFrameLocks noChangeAspect="1"/>
            </p:cNvGraphicFramePr>
            <p:nvPr/>
          </p:nvGraphicFramePr>
          <p:xfrm>
            <a:off x="4150" y="709"/>
            <a:ext cx="266" cy="326"/>
          </p:xfrm>
          <a:graphic>
            <a:graphicData uri="http://schemas.openxmlformats.org/presentationml/2006/ole">
              <mc:AlternateContent xmlns:mc="http://schemas.openxmlformats.org/markup-compatibility/2006">
                <mc:Choice xmlns:v="urn:schemas-microsoft-com:vml" Requires="v">
                  <p:oleObj spid="_x0000_s49413" name="公式" r:id="rId3" imgW="196215" imgH="231775" progId="Equation.3">
                    <p:embed/>
                  </p:oleObj>
                </mc:Choice>
                <mc:Fallback>
                  <p:oleObj name="公式" r:id="rId3" imgW="196215" imgH="231775" progId="Equation.3">
                    <p:embed/>
                    <p:pic>
                      <p:nvPicPr>
                        <p:cNvPr id="0" name="Object 3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 y="709"/>
                          <a:ext cx="266"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311"/>
          <p:cNvGrpSpPr/>
          <p:nvPr/>
        </p:nvGrpSpPr>
        <p:grpSpPr bwMode="auto">
          <a:xfrm>
            <a:off x="852488" y="3984943"/>
            <a:ext cx="3168650" cy="1838325"/>
            <a:chOff x="521" y="2251"/>
            <a:chExt cx="1996" cy="1158"/>
          </a:xfrm>
        </p:grpSpPr>
        <p:grpSp>
          <p:nvGrpSpPr>
            <p:cNvPr id="105534" name="Group 312"/>
            <p:cNvGrpSpPr/>
            <p:nvPr/>
          </p:nvGrpSpPr>
          <p:grpSpPr bwMode="auto">
            <a:xfrm>
              <a:off x="521" y="2251"/>
              <a:ext cx="1996" cy="1158"/>
              <a:chOff x="2971" y="644"/>
              <a:chExt cx="1996" cy="1158"/>
            </a:xfrm>
          </p:grpSpPr>
          <p:sp>
            <p:nvSpPr>
              <p:cNvPr id="105538" name="Line 313"/>
              <p:cNvSpPr>
                <a:spLocks noChangeShapeType="1"/>
              </p:cNvSpPr>
              <p:nvPr/>
            </p:nvSpPr>
            <p:spPr bwMode="auto">
              <a:xfrm>
                <a:off x="4897" y="657"/>
                <a:ext cx="0" cy="114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39" name="Oval 314"/>
              <p:cNvSpPr>
                <a:spLocks noChangeArrowheads="1"/>
              </p:cNvSpPr>
              <p:nvPr/>
            </p:nvSpPr>
            <p:spPr bwMode="auto">
              <a:xfrm>
                <a:off x="3787" y="129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5540" name="Line 315"/>
              <p:cNvSpPr>
                <a:spLocks noChangeShapeType="1"/>
              </p:cNvSpPr>
              <p:nvPr/>
            </p:nvSpPr>
            <p:spPr bwMode="auto">
              <a:xfrm>
                <a:off x="3969" y="644"/>
                <a:ext cx="0" cy="115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541" name="Rectangle 316"/>
              <p:cNvSpPr>
                <a:spLocks noChangeArrowheads="1"/>
              </p:cNvSpPr>
              <p:nvPr/>
            </p:nvSpPr>
            <p:spPr bwMode="auto">
              <a:xfrm>
                <a:off x="3902" y="7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42" name="Line 317"/>
              <p:cNvSpPr>
                <a:spLocks noChangeShapeType="1"/>
              </p:cNvSpPr>
              <p:nvPr/>
            </p:nvSpPr>
            <p:spPr bwMode="auto">
              <a:xfrm>
                <a:off x="3037" y="657"/>
                <a:ext cx="0" cy="6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43" name="Text Box 318"/>
              <p:cNvSpPr txBox="1">
                <a:spLocks noChangeArrowheads="1"/>
              </p:cNvSpPr>
              <p:nvPr/>
            </p:nvSpPr>
            <p:spPr bwMode="auto">
              <a:xfrm>
                <a:off x="3016" y="799"/>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44" name="Text Box 319"/>
              <p:cNvSpPr txBox="1">
                <a:spLocks noChangeArrowheads="1"/>
              </p:cNvSpPr>
              <p:nvPr/>
            </p:nvSpPr>
            <p:spPr bwMode="auto">
              <a:xfrm>
                <a:off x="4468" y="754"/>
                <a:ext cx="4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45" name="Rectangle 320"/>
              <p:cNvSpPr>
                <a:spLocks noChangeArrowheads="1"/>
              </p:cNvSpPr>
              <p:nvPr/>
            </p:nvSpPr>
            <p:spPr bwMode="auto">
              <a:xfrm>
                <a:off x="4840" y="7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46" name="Rectangle 321"/>
              <p:cNvSpPr>
                <a:spLocks noChangeArrowheads="1"/>
              </p:cNvSpPr>
              <p:nvPr/>
            </p:nvSpPr>
            <p:spPr bwMode="auto">
              <a:xfrm>
                <a:off x="2971" y="7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47" name="Line 322"/>
              <p:cNvSpPr>
                <a:spLocks noChangeShapeType="1"/>
              </p:cNvSpPr>
              <p:nvPr/>
            </p:nvSpPr>
            <p:spPr bwMode="auto">
              <a:xfrm>
                <a:off x="3842" y="700"/>
                <a:ext cx="0" cy="23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548" name="Line 323"/>
              <p:cNvSpPr>
                <a:spLocks noChangeShapeType="1"/>
              </p:cNvSpPr>
              <p:nvPr/>
            </p:nvSpPr>
            <p:spPr bwMode="auto">
              <a:xfrm>
                <a:off x="4186" y="700"/>
                <a:ext cx="30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549" name="Line 324"/>
              <p:cNvSpPr>
                <a:spLocks noChangeShapeType="1"/>
              </p:cNvSpPr>
              <p:nvPr/>
            </p:nvSpPr>
            <p:spPr bwMode="auto">
              <a:xfrm>
                <a:off x="3037" y="657"/>
                <a:ext cx="1860"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50" name="Line 325"/>
              <p:cNvSpPr>
                <a:spLocks noChangeShapeType="1"/>
              </p:cNvSpPr>
              <p:nvPr/>
            </p:nvSpPr>
            <p:spPr bwMode="auto">
              <a:xfrm>
                <a:off x="3037" y="1802"/>
                <a:ext cx="1860"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51" name="Line 326"/>
              <p:cNvSpPr>
                <a:spLocks noChangeShapeType="1"/>
              </p:cNvSpPr>
              <p:nvPr/>
            </p:nvSpPr>
            <p:spPr bwMode="auto">
              <a:xfrm flipV="1">
                <a:off x="3037" y="1670"/>
                <a:ext cx="0" cy="132"/>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52" name="Oval 327"/>
              <p:cNvSpPr>
                <a:spLocks noChangeArrowheads="1"/>
              </p:cNvSpPr>
              <p:nvPr/>
            </p:nvSpPr>
            <p:spPr bwMode="auto">
              <a:xfrm>
                <a:off x="2994" y="1583"/>
                <a:ext cx="87" cy="88"/>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53" name="Oval 328"/>
              <p:cNvSpPr>
                <a:spLocks noChangeArrowheads="1"/>
              </p:cNvSpPr>
              <p:nvPr/>
            </p:nvSpPr>
            <p:spPr bwMode="auto">
              <a:xfrm>
                <a:off x="2994" y="1274"/>
                <a:ext cx="87" cy="88"/>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aphicFrame>
            <p:nvGraphicFramePr>
              <p:cNvPr id="105554" name="Object 329"/>
              <p:cNvGraphicFramePr>
                <a:graphicFrameLocks noChangeAspect="1"/>
              </p:cNvGraphicFramePr>
              <p:nvPr/>
            </p:nvGraphicFramePr>
            <p:xfrm>
              <a:off x="4150" y="709"/>
              <a:ext cx="288" cy="327"/>
            </p:xfrm>
            <a:graphic>
              <a:graphicData uri="http://schemas.openxmlformats.org/presentationml/2006/ole">
                <mc:AlternateContent xmlns:mc="http://schemas.openxmlformats.org/markup-compatibility/2006">
                  <mc:Choice xmlns:v="urn:schemas-microsoft-com:vml" Requires="v">
                    <p:oleObj spid="_x0000_s49414" name="公式" r:id="rId5" imgW="207645" imgH="231775" progId="Equation.3">
                      <p:embed/>
                    </p:oleObj>
                  </mc:Choice>
                  <mc:Fallback>
                    <p:oleObj name="公式" r:id="rId5" imgW="207645" imgH="231775" progId="Equation.3">
                      <p:embed/>
                      <p:pic>
                        <p:nvPicPr>
                          <p:cNvPr id="0" name="Object 3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0" y="709"/>
                            <a:ext cx="2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55" name="Object 330"/>
              <p:cNvGraphicFramePr>
                <a:graphicFrameLocks noChangeAspect="1"/>
              </p:cNvGraphicFramePr>
              <p:nvPr/>
            </p:nvGraphicFramePr>
            <p:xfrm>
              <a:off x="3560" y="799"/>
              <a:ext cx="288" cy="328"/>
            </p:xfrm>
            <a:graphic>
              <a:graphicData uri="http://schemas.openxmlformats.org/presentationml/2006/ole">
                <mc:AlternateContent xmlns:mc="http://schemas.openxmlformats.org/markup-compatibility/2006">
                  <mc:Choice xmlns:v="urn:schemas-microsoft-com:vml" Requires="v">
                    <p:oleObj spid="_x0000_s49415" name="公式" r:id="rId7" imgW="207645" imgH="231775" progId="Equation.3">
                      <p:embed/>
                    </p:oleObj>
                  </mc:Choice>
                  <mc:Fallback>
                    <p:oleObj name="公式" r:id="rId7" imgW="207645" imgH="231775" progId="Equation.3">
                      <p:embed/>
                      <p:pic>
                        <p:nvPicPr>
                          <p:cNvPr id="0" name="Object 3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0" y="799"/>
                            <a:ext cx="288"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5535" name="Text Box 331"/>
            <p:cNvSpPr txBox="1">
              <a:spLocks noChangeArrowheads="1"/>
            </p:cNvSpPr>
            <p:nvPr/>
          </p:nvSpPr>
          <p:spPr bwMode="auto">
            <a:xfrm>
              <a:off x="1701" y="2886"/>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u</a:t>
              </a:r>
              <a:r>
                <a:rPr lang="en-US" altLang="zh-CN" sz="2800" b="0" baseline="-25000">
                  <a:solidFill>
                    <a:srgbClr val="FFFFFF"/>
                  </a:solidFill>
                </a:rPr>
                <a:t>s2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36" name="Text Box 332"/>
            <p:cNvSpPr txBox="1">
              <a:spLocks noChangeArrowheads="1"/>
            </p:cNvSpPr>
            <p:nvPr/>
          </p:nvSpPr>
          <p:spPr bwMode="auto">
            <a:xfrm>
              <a:off x="1610" y="2659"/>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37" name="Text Box 333"/>
            <p:cNvSpPr txBox="1">
              <a:spLocks noChangeArrowheads="1"/>
            </p:cNvSpPr>
            <p:nvPr/>
          </p:nvSpPr>
          <p:spPr bwMode="auto">
            <a:xfrm>
              <a:off x="1655" y="306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a:t>
              </a:r>
              <a:endParaRPr lang="en-US" altLang="zh-CN" sz="2800" b="0">
                <a:solidFill>
                  <a:srgbClr val="000000"/>
                </a:solidFill>
                <a:latin typeface="Arial" panose="020B0604020202020204" pitchFamily="34" charset="0"/>
                <a:ea typeface="宋体" panose="02010600030101010101" pitchFamily="2" charset="-122"/>
              </a:endParaRPr>
            </a:p>
          </p:txBody>
        </p:sp>
      </p:grpSp>
      <p:grpSp>
        <p:nvGrpSpPr>
          <p:cNvPr id="7" name="Group 403"/>
          <p:cNvGrpSpPr/>
          <p:nvPr/>
        </p:nvGrpSpPr>
        <p:grpSpPr bwMode="auto">
          <a:xfrm>
            <a:off x="493713" y="1095693"/>
            <a:ext cx="4103687" cy="1997075"/>
            <a:chOff x="5375" y="1415"/>
            <a:chExt cx="2404" cy="1218"/>
          </a:xfrm>
        </p:grpSpPr>
        <p:sp>
          <p:nvSpPr>
            <p:cNvPr id="105508" name="Oval 373"/>
            <p:cNvSpPr>
              <a:spLocks noChangeArrowheads="1"/>
            </p:cNvSpPr>
            <p:nvPr/>
          </p:nvSpPr>
          <p:spPr bwMode="auto">
            <a:xfrm>
              <a:off x="7101" y="2097"/>
              <a:ext cx="329" cy="34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5509" name="Oval 374"/>
            <p:cNvSpPr>
              <a:spLocks noChangeArrowheads="1"/>
            </p:cNvSpPr>
            <p:nvPr/>
          </p:nvSpPr>
          <p:spPr bwMode="auto">
            <a:xfrm>
              <a:off x="6239" y="2107"/>
              <a:ext cx="328" cy="34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5510" name="Rectangle 375"/>
            <p:cNvSpPr>
              <a:spLocks noChangeArrowheads="1"/>
            </p:cNvSpPr>
            <p:nvPr/>
          </p:nvSpPr>
          <p:spPr bwMode="auto">
            <a:xfrm>
              <a:off x="5540" y="1420"/>
              <a:ext cx="1726" cy="115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11" name="Line 376"/>
            <p:cNvSpPr>
              <a:spLocks noChangeShapeType="1"/>
            </p:cNvSpPr>
            <p:nvPr/>
          </p:nvSpPr>
          <p:spPr bwMode="auto">
            <a:xfrm>
              <a:off x="6403" y="1420"/>
              <a:ext cx="0" cy="115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512" name="Text Box 377"/>
            <p:cNvSpPr txBox="1">
              <a:spLocks noChangeArrowheads="1"/>
            </p:cNvSpPr>
            <p:nvPr/>
          </p:nvSpPr>
          <p:spPr bwMode="auto">
            <a:xfrm>
              <a:off x="5498" y="1502"/>
              <a:ext cx="43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13" name="Text Box 378"/>
            <p:cNvSpPr txBox="1">
              <a:spLocks noChangeArrowheads="1"/>
            </p:cNvSpPr>
            <p:nvPr/>
          </p:nvSpPr>
          <p:spPr bwMode="auto">
            <a:xfrm>
              <a:off x="5619" y="1803"/>
              <a:ext cx="291"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s1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14" name="Text Box 379"/>
            <p:cNvSpPr txBox="1">
              <a:spLocks noChangeArrowheads="1"/>
            </p:cNvSpPr>
            <p:nvPr/>
          </p:nvSpPr>
          <p:spPr bwMode="auto">
            <a:xfrm>
              <a:off x="6403" y="1501"/>
              <a:ext cx="37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15" name="Text Box 380"/>
            <p:cNvSpPr txBox="1">
              <a:spLocks noChangeArrowheads="1"/>
            </p:cNvSpPr>
            <p:nvPr/>
          </p:nvSpPr>
          <p:spPr bwMode="auto">
            <a:xfrm>
              <a:off x="6564" y="2059"/>
              <a:ext cx="337"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u</a:t>
              </a:r>
              <a:r>
                <a:rPr lang="en-US" altLang="zh-CN" sz="2800" b="0" baseline="-25000">
                  <a:solidFill>
                    <a:srgbClr val="FFFFFF"/>
                  </a:solidFill>
                </a:rPr>
                <a:t>s2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16" name="Text Box 381"/>
            <p:cNvSpPr txBox="1">
              <a:spLocks noChangeArrowheads="1"/>
            </p:cNvSpPr>
            <p:nvPr/>
          </p:nvSpPr>
          <p:spPr bwMode="auto">
            <a:xfrm>
              <a:off x="7266" y="1501"/>
              <a:ext cx="37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17" name="Text Box 382"/>
            <p:cNvSpPr txBox="1">
              <a:spLocks noChangeArrowheads="1"/>
            </p:cNvSpPr>
            <p:nvPr/>
          </p:nvSpPr>
          <p:spPr bwMode="auto">
            <a:xfrm>
              <a:off x="7389" y="2060"/>
              <a:ext cx="390"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u</a:t>
              </a:r>
              <a:r>
                <a:rPr lang="en-US" altLang="zh-CN" sz="2800" b="0" baseline="-25000">
                  <a:solidFill>
                    <a:srgbClr val="FFFFFF"/>
                  </a:solidFill>
                </a:rPr>
                <a:t>s3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18" name="Line 383"/>
            <p:cNvSpPr>
              <a:spLocks noChangeShapeType="1"/>
            </p:cNvSpPr>
            <p:nvPr/>
          </p:nvSpPr>
          <p:spPr bwMode="auto">
            <a:xfrm>
              <a:off x="6279" y="1506"/>
              <a:ext cx="0" cy="225"/>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519" name="Text Box 384"/>
            <p:cNvSpPr txBox="1">
              <a:spLocks noChangeArrowheads="1"/>
            </p:cNvSpPr>
            <p:nvPr/>
          </p:nvSpPr>
          <p:spPr bwMode="auto">
            <a:xfrm>
              <a:off x="6029" y="1501"/>
              <a:ext cx="23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20" name="Line 385"/>
            <p:cNvSpPr>
              <a:spLocks noChangeShapeType="1"/>
            </p:cNvSpPr>
            <p:nvPr/>
          </p:nvSpPr>
          <p:spPr bwMode="auto">
            <a:xfrm>
              <a:off x="6773" y="1464"/>
              <a:ext cx="29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521" name="Text Box 386"/>
            <p:cNvSpPr txBox="1">
              <a:spLocks noChangeArrowheads="1"/>
            </p:cNvSpPr>
            <p:nvPr/>
          </p:nvSpPr>
          <p:spPr bwMode="auto">
            <a:xfrm>
              <a:off x="6812" y="1415"/>
              <a:ext cx="23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522" name="Text Box 387"/>
            <p:cNvSpPr txBox="1">
              <a:spLocks noChangeArrowheads="1"/>
            </p:cNvSpPr>
            <p:nvPr/>
          </p:nvSpPr>
          <p:spPr bwMode="auto">
            <a:xfrm>
              <a:off x="6481" y="1845"/>
              <a:ext cx="22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5523" name="Text Box 388"/>
            <p:cNvSpPr txBox="1">
              <a:spLocks noChangeArrowheads="1"/>
            </p:cNvSpPr>
            <p:nvPr/>
          </p:nvSpPr>
          <p:spPr bwMode="auto">
            <a:xfrm>
              <a:off x="6482" y="2315"/>
              <a:ext cx="212"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5524" name="Text Box 389"/>
            <p:cNvSpPr txBox="1">
              <a:spLocks noChangeArrowheads="1"/>
            </p:cNvSpPr>
            <p:nvPr/>
          </p:nvSpPr>
          <p:spPr bwMode="auto">
            <a:xfrm>
              <a:off x="7347" y="1846"/>
              <a:ext cx="22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5525" name="Text Box 390"/>
            <p:cNvSpPr txBox="1">
              <a:spLocks noChangeArrowheads="1"/>
            </p:cNvSpPr>
            <p:nvPr/>
          </p:nvSpPr>
          <p:spPr bwMode="auto">
            <a:xfrm>
              <a:off x="7345" y="2316"/>
              <a:ext cx="212"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5526" name="Rectangle 394"/>
            <p:cNvSpPr>
              <a:spLocks noChangeArrowheads="1"/>
            </p:cNvSpPr>
            <p:nvPr/>
          </p:nvSpPr>
          <p:spPr bwMode="auto">
            <a:xfrm>
              <a:off x="7192" y="1550"/>
              <a:ext cx="115" cy="300"/>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27" name="Rectangle 395"/>
            <p:cNvSpPr>
              <a:spLocks noChangeArrowheads="1"/>
            </p:cNvSpPr>
            <p:nvPr/>
          </p:nvSpPr>
          <p:spPr bwMode="auto">
            <a:xfrm>
              <a:off x="6336" y="1550"/>
              <a:ext cx="115" cy="300"/>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105528" name="Rectangle 396"/>
            <p:cNvSpPr>
              <a:spLocks noChangeArrowheads="1"/>
            </p:cNvSpPr>
            <p:nvPr/>
          </p:nvSpPr>
          <p:spPr bwMode="auto">
            <a:xfrm>
              <a:off x="5457" y="1550"/>
              <a:ext cx="116" cy="300"/>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105529" name="Group 397"/>
            <p:cNvGrpSpPr/>
            <p:nvPr/>
          </p:nvGrpSpPr>
          <p:grpSpPr bwMode="auto">
            <a:xfrm>
              <a:off x="5375" y="1893"/>
              <a:ext cx="329" cy="557"/>
              <a:chOff x="2336" y="2568"/>
              <a:chExt cx="363" cy="590"/>
            </a:xfrm>
          </p:grpSpPr>
          <p:grpSp>
            <p:nvGrpSpPr>
              <p:cNvPr id="105530" name="Group 398"/>
              <p:cNvGrpSpPr/>
              <p:nvPr/>
            </p:nvGrpSpPr>
            <p:grpSpPr bwMode="auto">
              <a:xfrm>
                <a:off x="2336" y="2795"/>
                <a:ext cx="363" cy="363"/>
                <a:chOff x="4785" y="709"/>
                <a:chExt cx="363" cy="363"/>
              </a:xfrm>
            </p:grpSpPr>
            <p:sp>
              <p:nvSpPr>
                <p:cNvPr id="105532" name="Oval 399"/>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5533" name="Line 400"/>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5531" name="Line 401"/>
              <p:cNvSpPr>
                <a:spLocks noChangeShapeType="1"/>
              </p:cNvSpPr>
              <p:nvPr/>
            </p:nvSpPr>
            <p:spPr bwMode="auto">
              <a:xfrm flipV="1">
                <a:off x="2517" y="2568"/>
                <a:ext cx="0" cy="227"/>
              </a:xfrm>
              <a:prstGeom prst="line">
                <a:avLst/>
              </a:prstGeom>
              <a:noFill/>
              <a:ln w="28575">
                <a:solidFill>
                  <a:srgbClr val="00FFFF"/>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 name="Group 409"/>
          <p:cNvGrpSpPr/>
          <p:nvPr/>
        </p:nvGrpSpPr>
        <p:grpSpPr bwMode="auto">
          <a:xfrm>
            <a:off x="5029200" y="1103630"/>
            <a:ext cx="3960813" cy="1879600"/>
            <a:chOff x="3152" y="436"/>
            <a:chExt cx="2495" cy="1184"/>
          </a:xfrm>
        </p:grpSpPr>
        <p:graphicFrame>
          <p:nvGraphicFramePr>
            <p:cNvPr id="105490" name="Object 241"/>
            <p:cNvGraphicFramePr>
              <a:graphicFrameLocks noChangeAspect="1"/>
            </p:cNvGraphicFramePr>
            <p:nvPr/>
          </p:nvGraphicFramePr>
          <p:xfrm>
            <a:off x="3858" y="527"/>
            <a:ext cx="246" cy="333"/>
          </p:xfrm>
          <a:graphic>
            <a:graphicData uri="http://schemas.openxmlformats.org/presentationml/2006/ole">
              <mc:AlternateContent xmlns:mc="http://schemas.openxmlformats.org/markup-compatibility/2006">
                <mc:Choice xmlns:v="urn:schemas-microsoft-com:vml" Requires="v">
                  <p:oleObj spid="_x0000_s49416" name="公式" r:id="rId9" imgW="184150" imgH="231775" progId="Equation.3">
                    <p:embed/>
                  </p:oleObj>
                </mc:Choice>
                <mc:Fallback>
                  <p:oleObj name="公式" r:id="rId9" imgW="184150" imgH="231775" progId="Equation.3">
                    <p:embed/>
                    <p:pic>
                      <p:nvPicPr>
                        <p:cNvPr id="0" name="Object 2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 y="527"/>
                          <a:ext cx="24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91" name="Object 242"/>
            <p:cNvGraphicFramePr>
              <a:graphicFrameLocks noChangeAspect="1"/>
            </p:cNvGraphicFramePr>
            <p:nvPr/>
          </p:nvGraphicFramePr>
          <p:xfrm>
            <a:off x="4765" y="482"/>
            <a:ext cx="245" cy="331"/>
          </p:xfrm>
          <a:graphic>
            <a:graphicData uri="http://schemas.openxmlformats.org/presentationml/2006/ole">
              <mc:AlternateContent xmlns:mc="http://schemas.openxmlformats.org/markup-compatibility/2006">
                <mc:Choice xmlns:v="urn:schemas-microsoft-com:vml" Requires="v">
                  <p:oleObj spid="_x0000_s49417" name="公式" r:id="rId11" imgW="184150" imgH="231775" progId="Equation.3">
                    <p:embed/>
                  </p:oleObj>
                </mc:Choice>
                <mc:Fallback>
                  <p:oleObj name="公式" r:id="rId11" imgW="184150" imgH="231775" progId="Equation.3">
                    <p:embed/>
                    <p:pic>
                      <p:nvPicPr>
                        <p:cNvPr id="0" name="Object 2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5" y="482"/>
                          <a:ext cx="24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2" name="Rectangle 245"/>
            <p:cNvSpPr>
              <a:spLocks noChangeArrowheads="1"/>
            </p:cNvSpPr>
            <p:nvPr/>
          </p:nvSpPr>
          <p:spPr bwMode="auto">
            <a:xfrm>
              <a:off x="3334" y="436"/>
              <a:ext cx="1905" cy="118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493" name="Line 246"/>
            <p:cNvSpPr>
              <a:spLocks noChangeShapeType="1"/>
            </p:cNvSpPr>
            <p:nvPr/>
          </p:nvSpPr>
          <p:spPr bwMode="auto">
            <a:xfrm>
              <a:off x="4267" y="436"/>
              <a:ext cx="0" cy="118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494" name="Text Box 247"/>
            <p:cNvSpPr txBox="1">
              <a:spLocks noChangeArrowheads="1"/>
            </p:cNvSpPr>
            <p:nvPr/>
          </p:nvSpPr>
          <p:spPr bwMode="auto">
            <a:xfrm>
              <a:off x="3315" y="527"/>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495" name="Text Box 248"/>
            <p:cNvSpPr txBox="1">
              <a:spLocks noChangeArrowheads="1"/>
            </p:cNvSpPr>
            <p:nvPr/>
          </p:nvSpPr>
          <p:spPr bwMode="auto">
            <a:xfrm>
              <a:off x="3379" y="845"/>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s1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496" name="Text Box 249"/>
            <p:cNvSpPr txBox="1">
              <a:spLocks noChangeArrowheads="1"/>
            </p:cNvSpPr>
            <p:nvPr/>
          </p:nvSpPr>
          <p:spPr bwMode="auto">
            <a:xfrm>
              <a:off x="4267" y="527"/>
              <a:ext cx="3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497" name="Text Box 251"/>
            <p:cNvSpPr txBox="1">
              <a:spLocks noChangeArrowheads="1"/>
            </p:cNvSpPr>
            <p:nvPr/>
          </p:nvSpPr>
          <p:spPr bwMode="auto">
            <a:xfrm>
              <a:off x="5220" y="527"/>
              <a:ext cx="4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5498" name="Line 254"/>
            <p:cNvSpPr>
              <a:spLocks noChangeShapeType="1"/>
            </p:cNvSpPr>
            <p:nvPr/>
          </p:nvSpPr>
          <p:spPr bwMode="auto">
            <a:xfrm>
              <a:off x="4131" y="527"/>
              <a:ext cx="0" cy="23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499" name="Line 255"/>
            <p:cNvSpPr>
              <a:spLocks noChangeShapeType="1"/>
            </p:cNvSpPr>
            <p:nvPr/>
          </p:nvSpPr>
          <p:spPr bwMode="auto">
            <a:xfrm>
              <a:off x="4676" y="482"/>
              <a:ext cx="32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5500" name="Rectangle 262"/>
            <p:cNvSpPr>
              <a:spLocks noChangeArrowheads="1"/>
            </p:cNvSpPr>
            <p:nvPr/>
          </p:nvSpPr>
          <p:spPr bwMode="auto">
            <a:xfrm>
              <a:off x="5169" y="57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5501" name="Rectangle 263"/>
            <p:cNvSpPr>
              <a:spLocks noChangeArrowheads="1"/>
            </p:cNvSpPr>
            <p:nvPr/>
          </p:nvSpPr>
          <p:spPr bwMode="auto">
            <a:xfrm>
              <a:off x="4194" y="57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105502" name="Rectangle 264"/>
            <p:cNvSpPr>
              <a:spLocks noChangeArrowheads="1"/>
            </p:cNvSpPr>
            <p:nvPr/>
          </p:nvSpPr>
          <p:spPr bwMode="auto">
            <a:xfrm>
              <a:off x="3269" y="57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105503" name="Group 404"/>
            <p:cNvGrpSpPr/>
            <p:nvPr/>
          </p:nvGrpSpPr>
          <p:grpSpPr bwMode="auto">
            <a:xfrm>
              <a:off x="3152" y="935"/>
              <a:ext cx="363" cy="590"/>
              <a:chOff x="2336" y="2568"/>
              <a:chExt cx="363" cy="590"/>
            </a:xfrm>
          </p:grpSpPr>
          <p:grpSp>
            <p:nvGrpSpPr>
              <p:cNvPr id="105504" name="Group 405"/>
              <p:cNvGrpSpPr/>
              <p:nvPr/>
            </p:nvGrpSpPr>
            <p:grpSpPr bwMode="auto">
              <a:xfrm>
                <a:off x="2336" y="2795"/>
                <a:ext cx="363" cy="363"/>
                <a:chOff x="4785" y="709"/>
                <a:chExt cx="363" cy="363"/>
              </a:xfrm>
            </p:grpSpPr>
            <p:sp>
              <p:nvSpPr>
                <p:cNvPr id="105506" name="Oval 406"/>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5507" name="Line 407"/>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5505" name="Line 408"/>
              <p:cNvSpPr>
                <a:spLocks noChangeShapeType="1"/>
              </p:cNvSpPr>
              <p:nvPr/>
            </p:nvSpPr>
            <p:spPr bwMode="auto">
              <a:xfrm flipV="1">
                <a:off x="2517" y="2568"/>
                <a:ext cx="0" cy="227"/>
              </a:xfrm>
              <a:prstGeom prst="line">
                <a:avLst/>
              </a:prstGeom>
              <a:noFill/>
              <a:ln w="28575">
                <a:solidFill>
                  <a:srgbClr val="00FFFF"/>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sp>
        <p:nvSpPr>
          <p:cNvPr id="100"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2" name="图片 1"/>
          <p:cNvPicPr>
            <a:picLocks noChangeAspect="1"/>
          </p:cNvPicPr>
          <p:nvPr/>
        </p:nvPicPr>
        <p:blipFill rotWithShape="1">
          <a:blip r:embed="rId13"/>
          <a:srcRect r="23438"/>
          <a:stretch>
            <a:fillRect/>
          </a:stretch>
        </p:blipFill>
        <p:spPr>
          <a:xfrm>
            <a:off x="7042944" y="16020"/>
            <a:ext cx="2088103" cy="806777"/>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Text Box 5"/>
          <p:cNvSpPr txBox="1">
            <a:spLocks noChangeArrowheads="1"/>
          </p:cNvSpPr>
          <p:nvPr/>
        </p:nvSpPr>
        <p:spPr bwMode="auto">
          <a:xfrm>
            <a:off x="1055053" y="1784350"/>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FFFF00"/>
              </a:buClr>
              <a:buFont typeface="Monotype Sorts" pitchFamily="2" charset="2"/>
              <a:buAutoNum type="circleNumDbPlain"/>
            </a:pPr>
            <a:r>
              <a:rPr lang="zh-CN" altLang="en-US" sz="2800" dirty="0">
                <a:latin typeface="楷体_GB2312" pitchFamily="49" charset="-122"/>
              </a:rPr>
              <a:t>叠加原理只适用于</a:t>
            </a:r>
            <a:r>
              <a:rPr lang="zh-CN" altLang="en-US" sz="2800" dirty="0">
                <a:solidFill>
                  <a:schemeClr val="tx1"/>
                </a:solidFill>
                <a:latin typeface="楷体_GB2312" pitchFamily="49" charset="-122"/>
              </a:rPr>
              <a:t>线性电路</a:t>
            </a:r>
            <a:r>
              <a:rPr lang="zh-CN" altLang="en-US" sz="2800" dirty="0">
                <a:latin typeface="楷体_GB2312" pitchFamily="49" charset="-122"/>
              </a:rPr>
              <a:t>。</a:t>
            </a:r>
            <a:endParaRPr lang="zh-CN" altLang="en-US" sz="2800" dirty="0">
              <a:latin typeface="楷体_GB2312" pitchFamily="49" charset="-122"/>
            </a:endParaRPr>
          </a:p>
        </p:txBody>
      </p:sp>
      <p:sp>
        <p:nvSpPr>
          <p:cNvPr id="125958" name="Text Box 6"/>
          <p:cNvSpPr txBox="1">
            <a:spLocks noChangeArrowheads="1"/>
          </p:cNvSpPr>
          <p:nvPr/>
        </p:nvSpPr>
        <p:spPr bwMode="auto">
          <a:xfrm>
            <a:off x="1055053" y="257651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FFFF00"/>
              </a:buClr>
              <a:buFont typeface="Monotype Sorts" pitchFamily="2" charset="2"/>
              <a:buAutoNum type="circleNumDbPlain" startAt="2"/>
            </a:pPr>
            <a:r>
              <a:rPr lang="zh-CN" altLang="en-US" sz="2800" dirty="0">
                <a:latin typeface="楷体_GB2312" pitchFamily="49" charset="-122"/>
              </a:rPr>
              <a:t>一个电源作用，其余电源为零</a:t>
            </a:r>
            <a:endParaRPr lang="zh-CN" altLang="en-US" sz="2800" dirty="0">
              <a:latin typeface="楷体_GB2312" pitchFamily="49" charset="-122"/>
            </a:endParaRPr>
          </a:p>
        </p:txBody>
      </p:sp>
      <p:sp>
        <p:nvSpPr>
          <p:cNvPr id="125959" name="Text Box 7"/>
          <p:cNvSpPr txBox="1">
            <a:spLocks noChangeArrowheads="1"/>
          </p:cNvSpPr>
          <p:nvPr/>
        </p:nvSpPr>
        <p:spPr bwMode="auto">
          <a:xfrm>
            <a:off x="550228" y="849313"/>
            <a:ext cx="2736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Clr>
                <a:srgbClr val="333399"/>
              </a:buClr>
              <a:buSzPct val="75000"/>
              <a:buFont typeface="Monotype Sorts" pitchFamily="2" charset="2"/>
              <a:buNone/>
            </a:pPr>
            <a:r>
              <a:rPr lang="en-US" altLang="zh-CN" sz="3200">
                <a:solidFill>
                  <a:srgbClr val="FFFFFF"/>
                </a:solidFill>
                <a:latin typeface="楷体_GB2312" pitchFamily="49" charset="-122"/>
              </a:rPr>
              <a:t>3. </a:t>
            </a:r>
            <a:r>
              <a:rPr lang="zh-CN" altLang="en-US" sz="3200">
                <a:solidFill>
                  <a:srgbClr val="FFFFFF"/>
                </a:solidFill>
                <a:latin typeface="楷体_GB2312" pitchFamily="49" charset="-122"/>
              </a:rPr>
              <a:t>几点说明</a:t>
            </a:r>
            <a:endParaRPr lang="zh-CN" altLang="en-US" sz="3200">
              <a:solidFill>
                <a:srgbClr val="FFFFFF"/>
              </a:solidFill>
              <a:latin typeface="楷体_GB2312" pitchFamily="49" charset="-122"/>
            </a:endParaRPr>
          </a:p>
        </p:txBody>
      </p:sp>
      <p:sp>
        <p:nvSpPr>
          <p:cNvPr id="125960" name="Text Box 8"/>
          <p:cNvSpPr txBox="1">
            <a:spLocks noChangeArrowheads="1"/>
          </p:cNvSpPr>
          <p:nvPr/>
        </p:nvSpPr>
        <p:spPr bwMode="auto">
          <a:xfrm>
            <a:off x="1420177" y="3285400"/>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Clr>
                <a:srgbClr val="333399"/>
              </a:buClr>
              <a:buSzPct val="75000"/>
              <a:buFont typeface="Monotype Sorts" pitchFamily="2" charset="2"/>
              <a:buNone/>
            </a:pPr>
            <a:r>
              <a:rPr lang="zh-CN" altLang="en-US" sz="2800" dirty="0">
                <a:latin typeface="楷体_GB2312" pitchFamily="49" charset="-122"/>
              </a:rPr>
              <a:t>电压源为零 </a:t>
            </a:r>
            <a:r>
              <a:rPr lang="en-US" altLang="zh-CN" sz="2800" dirty="0"/>
              <a:t>—</a:t>
            </a:r>
            <a:r>
              <a:rPr lang="en-US" altLang="zh-CN" sz="2800" dirty="0">
                <a:latin typeface="楷体_GB2312" pitchFamily="49" charset="-122"/>
              </a:rPr>
              <a:t> </a:t>
            </a:r>
            <a:r>
              <a:rPr lang="zh-CN" altLang="en-US" sz="2800" dirty="0">
                <a:latin typeface="楷体_GB2312" pitchFamily="49" charset="-122"/>
              </a:rPr>
              <a:t>短路。</a:t>
            </a:r>
            <a:endParaRPr lang="zh-CN" altLang="en-US" sz="2800" dirty="0">
              <a:latin typeface="楷体_GB2312" pitchFamily="49" charset="-122"/>
            </a:endParaRPr>
          </a:p>
        </p:txBody>
      </p:sp>
      <p:sp>
        <p:nvSpPr>
          <p:cNvPr id="125961" name="Text Box 9"/>
          <p:cNvSpPr txBox="1">
            <a:spLocks noChangeArrowheads="1"/>
          </p:cNvSpPr>
          <p:nvPr/>
        </p:nvSpPr>
        <p:spPr bwMode="auto">
          <a:xfrm>
            <a:off x="1420177" y="3927809"/>
            <a:ext cx="4319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Clr>
                <a:srgbClr val="333399"/>
              </a:buClr>
              <a:buSzPct val="75000"/>
              <a:buFont typeface="Monotype Sorts" pitchFamily="2" charset="2"/>
              <a:buNone/>
            </a:pPr>
            <a:r>
              <a:rPr lang="zh-CN" altLang="en-US" sz="2800" dirty="0">
                <a:latin typeface="楷体_GB2312" pitchFamily="49" charset="-122"/>
              </a:rPr>
              <a:t>电流源为零 </a:t>
            </a:r>
            <a:r>
              <a:rPr lang="en-US" altLang="zh-CN" sz="2800" dirty="0"/>
              <a:t>—</a:t>
            </a:r>
            <a:r>
              <a:rPr lang="en-US" altLang="zh-CN" sz="2800" dirty="0">
                <a:latin typeface="楷体_GB2312" pitchFamily="49" charset="-122"/>
              </a:rPr>
              <a:t> </a:t>
            </a:r>
            <a:r>
              <a:rPr lang="zh-CN" altLang="en-US" sz="2800" dirty="0">
                <a:latin typeface="楷体_GB2312" pitchFamily="49" charset="-122"/>
              </a:rPr>
              <a:t>开路。</a:t>
            </a:r>
            <a:endParaRPr lang="zh-CN" altLang="en-US" sz="2800" dirty="0">
              <a:latin typeface="楷体_GB2312" pitchFamily="49" charset="-122"/>
            </a:endParaRPr>
          </a:p>
        </p:txBody>
      </p:sp>
      <p:sp>
        <p:nvSpPr>
          <p:cNvPr id="125963" name="Text Box 11"/>
          <p:cNvSpPr txBox="1">
            <a:spLocks noChangeArrowheads="1"/>
          </p:cNvSpPr>
          <p:nvPr/>
        </p:nvSpPr>
        <p:spPr bwMode="auto">
          <a:xfrm>
            <a:off x="982028" y="4554538"/>
            <a:ext cx="7704137"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buFontTx/>
              <a:buAutoNum type="circleNumDbPlain" startAt="3"/>
            </a:pPr>
            <a:r>
              <a:rPr lang="zh-CN" altLang="en-US" sz="2800" dirty="0">
                <a:latin typeface="楷体_GB2312" pitchFamily="49" charset="-122"/>
              </a:rPr>
              <a:t>功率不能叠加 </a:t>
            </a:r>
            <a:r>
              <a:rPr lang="en-US" altLang="zh-CN" sz="2800" dirty="0">
                <a:latin typeface="楷体_GB2312" pitchFamily="49" charset="-122"/>
              </a:rPr>
              <a:t>(</a:t>
            </a:r>
            <a:r>
              <a:rPr lang="zh-CN" altLang="en-US" sz="2800" dirty="0">
                <a:latin typeface="楷体_GB2312" pitchFamily="49" charset="-122"/>
              </a:rPr>
              <a:t>功率为电压和电流的乘积，为电源的二次函数</a:t>
            </a:r>
            <a:r>
              <a:rPr lang="en-US" altLang="zh-CN" sz="2800" dirty="0">
                <a:latin typeface="楷体_GB2312" pitchFamily="49" charset="-122"/>
              </a:rPr>
              <a:t>)</a:t>
            </a:r>
            <a:r>
              <a:rPr lang="zh-CN" altLang="en-US" sz="2800" dirty="0">
                <a:latin typeface="楷体_GB2312" pitchFamily="49" charset="-122"/>
              </a:rPr>
              <a:t>。</a:t>
            </a:r>
            <a:endParaRPr lang="zh-CN" altLang="en-US" sz="2800" dirty="0">
              <a:latin typeface="楷体_GB2312" pitchFamily="49" charset="-122"/>
            </a:endParaRPr>
          </a:p>
        </p:txBody>
      </p:sp>
      <mc:AlternateContent xmlns:mc="http://schemas.openxmlformats.org/markup-compatibility/2006">
        <mc:Choice xmlns:a14="http://schemas.microsoft.com/office/drawing/2010/main" Requires="a14">
          <p:sp>
            <p:nvSpPr>
              <p:cNvPr id="106504" name="Object 8"/>
              <p:cNvSpPr txBox="1"/>
              <p:nvPr/>
            </p:nvSpPr>
            <p:spPr bwMode="auto">
              <a:xfrm>
                <a:off x="902018" y="5839618"/>
                <a:ext cx="7784147" cy="865187"/>
              </a:xfrm>
              <a:prstGeom prst="rect">
                <a:avLst/>
              </a:prstGeom>
              <a:solidFill>
                <a:schemeClr val="tx1"/>
              </a:solidFill>
              <a:ln>
                <a:noFill/>
              </a:ln>
              <a:effectLst/>
            </p:spPr>
            <p:txBody>
              <a:bodyPr>
                <a:noAutofit/>
              </a:bodyPr>
              <a:lstStyle/>
              <a:p>
                <a14:m>
                  <m:oMathPara xmlns:m="http://schemas.openxmlformats.org/officeDocument/2006/math">
                    <m:oMathParaPr>
                      <m:jc m:val="left"/>
                    </m:oMathParaPr>
                    <m:oMath xmlns:m="http://schemas.openxmlformats.org/officeDocument/2006/math">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m:rPr>
                              <m:sty m:val="p"/>
                            </m:rPr>
                            <a:rPr lang="zh-CN" altLang="en-US" sz="3600" i="0">
                              <a:solidFill>
                                <a:srgbClr val="000000"/>
                              </a:solidFill>
                              <a:latin typeface="Cambria Math" panose="02040503050406030204" pitchFamily="18" charset="0"/>
                            </a:rPr>
                            <m:t>I</m:t>
                          </m:r>
                        </m:e>
                        <m:sub>
                          <m:r>
                            <a:rPr lang="zh-CN" altLang="en-US" sz="3600" i="1">
                              <a:solidFill>
                                <a:srgbClr val="000000"/>
                              </a:solidFill>
                              <a:latin typeface="Cambria Math" panose="02040503050406030204" pitchFamily="18" charset="0"/>
                            </a:rPr>
                            <m:t>1</m:t>
                          </m:r>
                        </m:sub>
                      </m:sSub>
                      <m:r>
                        <m:rPr>
                          <m:nor/>
                        </m:rPr>
                        <a:rPr lang="zh-CN" altLang="en-US" sz="3600" i="0">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m:rPr>
                              <m:nor/>
                            </m:rPr>
                            <a:rPr lang="zh-CN" altLang="en-US" sz="3600" i="0">
                              <a:solidFill>
                                <a:srgbClr val="000000"/>
                              </a:solidFill>
                              <a:latin typeface="Cambria Math" panose="02040503050406030204" pitchFamily="18" charset="0"/>
                            </a:rPr>
                            <m:t>I</m:t>
                          </m:r>
                        </m:e>
                        <m:sub>
                          <m:r>
                            <a:rPr lang="zh-CN" altLang="en-US" sz="3600" i="1">
                              <a:solidFill>
                                <a:srgbClr val="000000"/>
                              </a:solidFill>
                              <a:latin typeface="Cambria Math" panose="02040503050406030204" pitchFamily="18" charset="0"/>
                            </a:rPr>
                            <m:t>2</m:t>
                          </m:r>
                        </m:sub>
                      </m:sSub>
                      <m:sSup>
                        <m:sSupPr>
                          <m:ctrlPr>
                            <a:rPr lang="zh-CN" altLang="en-US" sz="3600" i="1">
                              <a:solidFill>
                                <a:srgbClr val="000000"/>
                              </a:solidFill>
                              <a:latin typeface="Cambria Math" panose="02040503050406030204" pitchFamily="18" charset="0"/>
                            </a:rPr>
                          </m:ctrlPr>
                        </m:sSupPr>
                        <m:e>
                          <m:r>
                            <a:rPr lang="zh-CN" altLang="en-US" sz="3600" i="1">
                              <a:solidFill>
                                <a:srgbClr val="000000"/>
                              </a:solidFill>
                              <a:latin typeface="Cambria Math" panose="02040503050406030204" pitchFamily="18" charset="0"/>
                            </a:rPr>
                            <m:t>）</m:t>
                          </m:r>
                        </m:e>
                        <m:sup>
                          <m:r>
                            <a:rPr lang="zh-CN" altLang="en-US" sz="3600" i="1">
                              <a:solidFill>
                                <a:srgbClr val="000000"/>
                              </a:solidFill>
                              <a:latin typeface="Cambria Math" panose="02040503050406030204" pitchFamily="18" charset="0"/>
                            </a:rPr>
                            <m:t>2</m:t>
                          </m:r>
                        </m:sup>
                      </m:sSup>
                      <m:r>
                        <m:rPr>
                          <m:nor/>
                        </m:rPr>
                        <a:rPr lang="zh-CN" altLang="en-US" sz="3600" i="0">
                          <a:solidFill>
                            <a:srgbClr val="000000"/>
                          </a:solidFill>
                          <a:latin typeface="Cambria Math" panose="02040503050406030204" pitchFamily="18" charset="0"/>
                        </a:rPr>
                        <m:t>=</m:t>
                      </m:r>
                      <m:sSubSup>
                        <m:sSubSupPr>
                          <m:ctrlPr>
                            <a:rPr lang="zh-CN" altLang="en-US" sz="3600" i="1">
                              <a:solidFill>
                                <a:srgbClr val="000000"/>
                              </a:solidFill>
                              <a:latin typeface="Cambria Math" panose="02040503050406030204" pitchFamily="18" charset="0"/>
                            </a:rPr>
                          </m:ctrlPr>
                        </m:sSubSupPr>
                        <m:e>
                          <m:r>
                            <m:rPr>
                              <m:nor/>
                            </m:rPr>
                            <a:rPr lang="zh-CN" altLang="en-US" sz="3600" i="0">
                              <a:solidFill>
                                <a:srgbClr val="000000"/>
                              </a:solidFill>
                              <a:latin typeface="Cambria Math" panose="02040503050406030204" pitchFamily="18" charset="0"/>
                            </a:rPr>
                            <m:t>I</m:t>
                          </m:r>
                        </m:e>
                        <m:sub>
                          <m:r>
                            <a:rPr lang="zh-CN" altLang="en-US" sz="3600" i="0">
                              <a:solidFill>
                                <a:srgbClr val="000000"/>
                              </a:solidFill>
                              <a:latin typeface="Cambria Math" panose="02040503050406030204" pitchFamily="18" charset="0"/>
                            </a:rPr>
                            <m:t>1</m:t>
                          </m:r>
                        </m:sub>
                        <m:sup>
                          <m:r>
                            <a:rPr lang="zh-CN" altLang="en-US" sz="3600" i="1">
                              <a:solidFill>
                                <a:srgbClr val="000000"/>
                              </a:solidFill>
                              <a:latin typeface="Cambria Math" panose="02040503050406030204" pitchFamily="18" charset="0"/>
                            </a:rPr>
                            <m:t>2</m:t>
                          </m:r>
                        </m:sup>
                      </m:sSubSup>
                      <m:r>
                        <a:rPr lang="zh-CN" altLang="en-US" sz="3600" i="1">
                          <a:solidFill>
                            <a:srgbClr val="000000"/>
                          </a:solidFill>
                          <a:latin typeface="Cambria Math" panose="02040503050406030204" pitchFamily="18" charset="0"/>
                        </a:rPr>
                        <m:t>+</m:t>
                      </m:r>
                      <m:r>
                        <a:rPr lang="zh-CN" altLang="en-US" sz="3600" i="1">
                          <a:solidFill>
                            <a:srgbClr val="000000"/>
                          </a:solidFill>
                          <a:latin typeface="Cambria Math" panose="02040503050406030204" pitchFamily="18" charset="0"/>
                        </a:rPr>
                        <m:t>2</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𝐼</m:t>
                          </m:r>
                        </m:e>
                        <m:sub>
                          <m:r>
                            <a:rPr lang="zh-CN" altLang="en-US" sz="3600" i="1">
                              <a:solidFill>
                                <a:srgbClr val="000000"/>
                              </a:solidFill>
                              <a:latin typeface="Cambria Math" panose="02040503050406030204" pitchFamily="18" charset="0"/>
                            </a:rPr>
                            <m:t>1</m:t>
                          </m:r>
                        </m:sub>
                      </m:sSub>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𝐼</m:t>
                          </m:r>
                        </m:e>
                        <m:sub>
                          <m:r>
                            <a:rPr lang="zh-CN" altLang="en-US" sz="3600" i="1">
                              <a:solidFill>
                                <a:srgbClr val="000000"/>
                              </a:solidFill>
                              <a:latin typeface="Cambria Math" panose="02040503050406030204" pitchFamily="18" charset="0"/>
                            </a:rPr>
                            <m:t>2</m:t>
                          </m:r>
                        </m:sub>
                      </m:sSub>
                      <m:r>
                        <a:rPr lang="zh-CN" altLang="en-US" sz="3600" i="1">
                          <a:solidFill>
                            <a:srgbClr val="000000"/>
                          </a:solidFill>
                          <a:latin typeface="Cambria Math" panose="02040503050406030204" pitchFamily="18" charset="0"/>
                        </a:rPr>
                        <m:t>+</m:t>
                      </m:r>
                      <m:sSubSup>
                        <m:sSubSupPr>
                          <m:ctrlPr>
                            <a:rPr lang="zh-CN" altLang="en-US" sz="3600" i="1">
                              <a:solidFill>
                                <a:srgbClr val="000000"/>
                              </a:solidFill>
                              <a:latin typeface="Cambria Math" panose="02040503050406030204" pitchFamily="18" charset="0"/>
                            </a:rPr>
                          </m:ctrlPr>
                        </m:sSubSupPr>
                        <m:e>
                          <m:r>
                            <a:rPr lang="zh-CN" altLang="en-US" sz="3600" i="1">
                              <a:solidFill>
                                <a:srgbClr val="000000"/>
                              </a:solidFill>
                              <a:latin typeface="Cambria Math" panose="02040503050406030204" pitchFamily="18" charset="0"/>
                            </a:rPr>
                            <m:t>𝐼</m:t>
                          </m:r>
                        </m:e>
                        <m:sub>
                          <m:r>
                            <a:rPr lang="zh-CN" altLang="en-US" sz="3600" i="1">
                              <a:solidFill>
                                <a:srgbClr val="000000"/>
                              </a:solidFill>
                              <a:latin typeface="Cambria Math" panose="02040503050406030204" pitchFamily="18" charset="0"/>
                            </a:rPr>
                            <m:t>2</m:t>
                          </m:r>
                        </m:sub>
                        <m:sup>
                          <m:r>
                            <a:rPr lang="zh-CN" altLang="en-US" sz="3600" i="1">
                              <a:solidFill>
                                <a:srgbClr val="000000"/>
                              </a:solidFill>
                              <a:latin typeface="Cambria Math" panose="02040503050406030204" pitchFamily="18" charset="0"/>
                            </a:rPr>
                            <m:t>2</m:t>
                          </m:r>
                        </m:sup>
                      </m:sSubSup>
                      <m:r>
                        <a:rPr lang="zh-CN" altLang="en-US" sz="3600" i="1">
                          <a:solidFill>
                            <a:srgbClr val="000000"/>
                          </a:solidFill>
                          <a:latin typeface="Cambria Math" panose="02040503050406030204" pitchFamily="18" charset="0"/>
                        </a:rPr>
                        <m:t>≠</m:t>
                      </m:r>
                      <m:sSubSup>
                        <m:sSubSupPr>
                          <m:ctrlPr>
                            <a:rPr lang="zh-CN" altLang="en-US" sz="3600" i="1">
                              <a:solidFill>
                                <a:srgbClr val="000000"/>
                              </a:solidFill>
                              <a:latin typeface="Cambria Math" panose="02040503050406030204" pitchFamily="18" charset="0"/>
                            </a:rPr>
                          </m:ctrlPr>
                        </m:sSubSupPr>
                        <m:e>
                          <m:r>
                            <m:rPr>
                              <m:sty m:val="p"/>
                            </m:rPr>
                            <a:rPr lang="zh-CN" altLang="en-US" sz="3600" i="0">
                              <a:solidFill>
                                <a:srgbClr val="000000"/>
                              </a:solidFill>
                              <a:latin typeface="Cambria Math" panose="02040503050406030204" pitchFamily="18" charset="0"/>
                            </a:rPr>
                            <m:t>I</m:t>
                          </m:r>
                        </m:e>
                        <m:sub>
                          <m:r>
                            <a:rPr lang="zh-CN" altLang="en-US" sz="3600" i="0">
                              <a:solidFill>
                                <a:srgbClr val="000000"/>
                              </a:solidFill>
                              <a:latin typeface="Cambria Math" panose="02040503050406030204" pitchFamily="18" charset="0"/>
                            </a:rPr>
                            <m:t>1</m:t>
                          </m:r>
                        </m:sub>
                        <m:sup>
                          <m:r>
                            <a:rPr lang="zh-CN" altLang="en-US" sz="3600" i="1">
                              <a:solidFill>
                                <a:srgbClr val="000000"/>
                              </a:solidFill>
                              <a:latin typeface="Cambria Math" panose="02040503050406030204" pitchFamily="18" charset="0"/>
                            </a:rPr>
                            <m:t>2</m:t>
                          </m:r>
                        </m:sup>
                      </m:sSubSup>
                      <m:r>
                        <a:rPr lang="zh-CN" altLang="en-US" sz="3600" i="1">
                          <a:solidFill>
                            <a:srgbClr val="000000"/>
                          </a:solidFill>
                          <a:latin typeface="Cambria Math" panose="02040503050406030204" pitchFamily="18" charset="0"/>
                        </a:rPr>
                        <m:t>+</m:t>
                      </m:r>
                      <m:sSubSup>
                        <m:sSubSupPr>
                          <m:ctrlPr>
                            <a:rPr lang="zh-CN" altLang="en-US" sz="3600" i="1">
                              <a:solidFill>
                                <a:srgbClr val="000000"/>
                              </a:solidFill>
                              <a:latin typeface="Cambria Math" panose="02040503050406030204" pitchFamily="18" charset="0"/>
                            </a:rPr>
                          </m:ctrlPr>
                        </m:sSubSupPr>
                        <m:e>
                          <m:r>
                            <a:rPr lang="zh-CN" altLang="en-US" sz="3600" i="1">
                              <a:solidFill>
                                <a:srgbClr val="000000"/>
                              </a:solidFill>
                              <a:latin typeface="Cambria Math" panose="02040503050406030204" pitchFamily="18" charset="0"/>
                            </a:rPr>
                            <m:t>𝐼</m:t>
                          </m:r>
                        </m:e>
                        <m:sub>
                          <m:r>
                            <a:rPr lang="zh-CN" altLang="en-US" sz="3600" i="1">
                              <a:solidFill>
                                <a:srgbClr val="000000"/>
                              </a:solidFill>
                              <a:latin typeface="Cambria Math" panose="02040503050406030204" pitchFamily="18" charset="0"/>
                            </a:rPr>
                            <m:t>2</m:t>
                          </m:r>
                        </m:sub>
                        <m:sup>
                          <m:r>
                            <a:rPr lang="zh-CN" altLang="en-US" sz="3600" i="1">
                              <a:solidFill>
                                <a:srgbClr val="000000"/>
                              </a:solidFill>
                              <a:latin typeface="Cambria Math" panose="02040503050406030204" pitchFamily="18" charset="0"/>
                            </a:rPr>
                            <m:t>2</m:t>
                          </m:r>
                        </m:sup>
                      </m:sSubSup>
                    </m:oMath>
                  </m:oMathPara>
                </a14:m>
                <a:endParaRPr lang="zh-CN" altLang="en-US" sz="3600" dirty="0"/>
              </a:p>
            </p:txBody>
          </p:sp>
        </mc:Choice>
        <mc:Fallback>
          <p:sp>
            <p:nvSpPr>
              <p:cNvPr id="106504" name="Object 8"/>
              <p:cNvSpPr txBox="1">
                <a:spLocks noRot="1" noChangeAspect="1" noMove="1" noResize="1" noEditPoints="1" noAdjustHandles="1" noChangeArrowheads="1" noChangeShapeType="1" noTextEdit="1"/>
              </p:cNvSpPr>
              <p:nvPr/>
            </p:nvSpPr>
            <p:spPr bwMode="auto">
              <a:xfrm>
                <a:off x="902018" y="5839618"/>
                <a:ext cx="7784147" cy="865187"/>
              </a:xfrm>
              <a:prstGeom prst="rect">
                <a:avLst/>
              </a:prstGeom>
              <a:blipFill rotWithShape="1">
                <a:blip r:embed="rId1"/>
                <a:stretch>
                  <a:fillRect l="-4" t="-18" b="55"/>
                </a:stretch>
              </a:blipFill>
              <a:ln>
                <a:noFill/>
              </a:ln>
              <a:effectLst/>
            </p:spPr>
            <p:txBody>
              <a:bodyPr/>
              <a:lstStyle/>
              <a:p>
                <a:r>
                  <a:rPr lang="zh-CN" altLang="en-US">
                    <a:noFill/>
                  </a:rPr>
                  <a:t> </a:t>
                </a:r>
              </a:p>
            </p:txBody>
          </p:sp>
        </mc:Fallback>
      </mc:AlternateContent>
      <p:sp>
        <p:nvSpPr>
          <p:cNvPr id="9"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10" name="矩形 9"/>
          <p:cNvSpPr/>
          <p:nvPr/>
        </p:nvSpPr>
        <p:spPr>
          <a:xfrm>
            <a:off x="4160416" y="585996"/>
            <a:ext cx="4860818" cy="707886"/>
          </a:xfrm>
          <a:prstGeom prst="rect">
            <a:avLst/>
          </a:prstGeom>
        </p:spPr>
        <p:txBody>
          <a:bodyPr wrap="square">
            <a:spAutoFit/>
          </a:bodyPr>
          <a:lstStyle/>
          <a:p>
            <a:r>
              <a:rPr lang="zh-CN" altLang="en-US" sz="2000" b="1" dirty="0">
                <a:solidFill>
                  <a:srgbClr val="FFFF00"/>
                </a:solidFill>
                <a:latin typeface="Arial" panose="020B0604020202020204" pitchFamily="34" charset="0"/>
              </a:rPr>
              <a:t>线性电路：</a:t>
            </a:r>
            <a:r>
              <a:rPr lang="zh-CN" altLang="en-US" sz="2000" dirty="0">
                <a:latin typeface="Arial" panose="020B0604020202020204" pitchFamily="34" charset="0"/>
              </a:rPr>
              <a:t>是指完全由</a:t>
            </a:r>
            <a:r>
              <a:rPr lang="zh-CN" altLang="en-US" sz="2000" dirty="0">
                <a:solidFill>
                  <a:srgbClr val="FFFF00"/>
                </a:solidFill>
                <a:latin typeface="Arial" panose="020B0604020202020204" pitchFamily="34" charset="0"/>
              </a:rPr>
              <a:t>线性元件</a:t>
            </a:r>
            <a:r>
              <a:rPr lang="zh-CN" altLang="en-US" sz="2000" dirty="0">
                <a:latin typeface="Arial" panose="020B0604020202020204" pitchFamily="34" charset="0"/>
              </a:rPr>
              <a:t>、</a:t>
            </a:r>
            <a:r>
              <a:rPr lang="zh-CN" altLang="en-US" sz="2000" dirty="0">
                <a:solidFill>
                  <a:srgbClr val="FFFF00"/>
                </a:solidFill>
                <a:latin typeface="Arial" panose="020B0604020202020204" pitchFamily="34" charset="0"/>
              </a:rPr>
              <a:t>独立源</a:t>
            </a:r>
            <a:r>
              <a:rPr lang="zh-CN" altLang="en-US" sz="2000" dirty="0">
                <a:latin typeface="Arial" panose="020B0604020202020204" pitchFamily="34" charset="0"/>
              </a:rPr>
              <a:t>或</a:t>
            </a:r>
            <a:r>
              <a:rPr lang="zh-CN" altLang="en-US" sz="2000" dirty="0">
                <a:solidFill>
                  <a:srgbClr val="FFFF00"/>
                </a:solidFill>
                <a:latin typeface="Arial" panose="020B0604020202020204" pitchFamily="34" charset="0"/>
              </a:rPr>
              <a:t>线性受控源</a:t>
            </a:r>
            <a:r>
              <a:rPr lang="zh-CN" altLang="en-US" sz="2000" dirty="0">
                <a:latin typeface="Arial" panose="020B0604020202020204" pitchFamily="34" charset="0"/>
              </a:rPr>
              <a:t>构成的电路。</a:t>
            </a:r>
            <a:endParaRPr lang="zh-CN" alt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Text Box 4"/>
          <p:cNvSpPr txBox="1">
            <a:spLocks noChangeArrowheads="1"/>
          </p:cNvSpPr>
          <p:nvPr/>
        </p:nvSpPr>
        <p:spPr bwMode="auto">
          <a:xfrm>
            <a:off x="390528" y="1134387"/>
            <a:ext cx="4103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r>
              <a:rPr kumimoji="1" lang="en-US" altLang="zh-CN" sz="2800" dirty="0">
                <a:solidFill>
                  <a:schemeClr val="tx1"/>
                </a:solidFill>
                <a:latin typeface="仿宋_GB2312" pitchFamily="49" charset="-122"/>
                <a:ea typeface="仿宋_GB2312" pitchFamily="49" charset="-122"/>
              </a:rPr>
              <a:t>2.KVL</a:t>
            </a:r>
            <a:r>
              <a:rPr kumimoji="1" lang="zh-CN" altLang="en-US" sz="2800" dirty="0">
                <a:solidFill>
                  <a:schemeClr val="tx1"/>
                </a:solidFill>
                <a:latin typeface="仿宋_GB2312" pitchFamily="49" charset="-122"/>
                <a:ea typeface="仿宋_GB2312" pitchFamily="49" charset="-122"/>
              </a:rPr>
              <a:t>的独立方程数</a:t>
            </a:r>
            <a:endParaRPr kumimoji="1" lang="zh-CN" altLang="en-US" sz="2800" dirty="0">
              <a:solidFill>
                <a:schemeClr val="tx1"/>
              </a:solidFill>
              <a:latin typeface="仿宋_GB2312" pitchFamily="49" charset="-122"/>
              <a:ea typeface="仿宋_GB2312" pitchFamily="49" charset="-122"/>
            </a:endParaRPr>
          </a:p>
        </p:txBody>
      </p:sp>
      <p:graphicFrame>
        <p:nvGraphicFramePr>
          <p:cNvPr id="56369" name="Object 49"/>
          <p:cNvGraphicFramePr>
            <a:graphicFrameLocks noChangeAspect="1"/>
          </p:cNvGraphicFramePr>
          <p:nvPr/>
        </p:nvGraphicFramePr>
        <p:xfrm>
          <a:off x="4736571" y="2437871"/>
          <a:ext cx="2825750" cy="638175"/>
        </p:xfrm>
        <a:graphic>
          <a:graphicData uri="http://schemas.openxmlformats.org/presentationml/2006/ole">
            <mc:AlternateContent xmlns:mc="http://schemas.openxmlformats.org/markup-compatibility/2006">
              <mc:Choice xmlns:v="urn:schemas-microsoft-com:vml" Requires="v">
                <p:oleObj spid="_x0000_s2222" name="公式" r:id="rId1" imgW="991870" imgH="219710" progId="Equation.3">
                  <p:embed/>
                </p:oleObj>
              </mc:Choice>
              <mc:Fallback>
                <p:oleObj name="公式" r:id="rId1" imgW="991870" imgH="219710" progId="Equation.3">
                  <p:embed/>
                  <p:pic>
                    <p:nvPicPr>
                      <p:cNvPr id="0" name="Object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571" y="2437871"/>
                        <a:ext cx="282575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70" name="Oval 50"/>
          <p:cNvSpPr>
            <a:spLocks noChangeArrowheads="1"/>
          </p:cNvSpPr>
          <p:nvPr/>
        </p:nvSpPr>
        <p:spPr bwMode="auto">
          <a:xfrm>
            <a:off x="4231746" y="2653771"/>
            <a:ext cx="358775" cy="287337"/>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t>1</a:t>
            </a:r>
            <a:endParaRPr lang="en-US" altLang="zh-CN" sz="2800" b="0"/>
          </a:p>
        </p:txBody>
      </p:sp>
      <p:sp>
        <p:nvSpPr>
          <p:cNvPr id="56372" name="Oval 52"/>
          <p:cNvSpPr>
            <a:spLocks noChangeArrowheads="1"/>
          </p:cNvSpPr>
          <p:nvPr/>
        </p:nvSpPr>
        <p:spPr bwMode="auto">
          <a:xfrm>
            <a:off x="4231746" y="4058185"/>
            <a:ext cx="358775" cy="36036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t>3</a:t>
            </a:r>
            <a:endParaRPr lang="en-US" altLang="zh-CN" sz="2800" b="0"/>
          </a:p>
        </p:txBody>
      </p:sp>
      <p:sp>
        <p:nvSpPr>
          <p:cNvPr id="56373" name="Oval 53"/>
          <p:cNvSpPr>
            <a:spLocks noChangeArrowheads="1"/>
          </p:cNvSpPr>
          <p:nvPr/>
        </p:nvSpPr>
        <p:spPr bwMode="auto">
          <a:xfrm>
            <a:off x="4231746" y="3320259"/>
            <a:ext cx="358775" cy="358775"/>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dirty="0"/>
              <a:t>2</a:t>
            </a:r>
            <a:endParaRPr lang="en-US" altLang="zh-CN" sz="2800" b="0" dirty="0"/>
          </a:p>
        </p:txBody>
      </p:sp>
      <p:graphicFrame>
        <p:nvGraphicFramePr>
          <p:cNvPr id="56374" name="Object 54"/>
          <p:cNvGraphicFramePr>
            <a:graphicFrameLocks noChangeAspect="1"/>
          </p:cNvGraphicFramePr>
          <p:nvPr/>
        </p:nvGraphicFramePr>
        <p:xfrm>
          <a:off x="4521200" y="4597400"/>
          <a:ext cx="3529013" cy="620713"/>
        </p:xfrm>
        <a:graphic>
          <a:graphicData uri="http://schemas.openxmlformats.org/presentationml/2006/ole">
            <mc:AlternateContent xmlns:mc="http://schemas.openxmlformats.org/markup-compatibility/2006">
              <mc:Choice xmlns:v="urn:schemas-microsoft-com:vml" Requires="v">
                <p:oleObj spid="_x0000_s2223" name="公式" r:id="rId3" imgW="1276350" imgH="219710" progId="Equation.3">
                  <p:embed/>
                </p:oleObj>
              </mc:Choice>
              <mc:Fallback>
                <p:oleObj name="公式" r:id="rId3" imgW="1276350" imgH="219710" progId="Equation.3">
                  <p:embed/>
                  <p:pic>
                    <p:nvPicPr>
                      <p:cNvPr id="0"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200" y="4597400"/>
                        <a:ext cx="352901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5" name="Object 55"/>
          <p:cNvGraphicFramePr>
            <a:graphicFrameLocks noChangeAspect="1"/>
          </p:cNvGraphicFramePr>
          <p:nvPr/>
        </p:nvGraphicFramePr>
        <p:xfrm>
          <a:off x="4736571" y="3877733"/>
          <a:ext cx="2879725" cy="642938"/>
        </p:xfrm>
        <a:graphic>
          <a:graphicData uri="http://schemas.openxmlformats.org/presentationml/2006/ole">
            <mc:AlternateContent xmlns:mc="http://schemas.openxmlformats.org/markup-compatibility/2006">
              <mc:Choice xmlns:v="urn:schemas-microsoft-com:vml" Requires="v">
                <p:oleObj spid="_x0000_s2224" name="公式" r:id="rId5" imgW="1003300" imgH="219710" progId="Equation.3">
                  <p:embed/>
                </p:oleObj>
              </mc:Choice>
              <mc:Fallback>
                <p:oleObj name="公式" r:id="rId5" imgW="1003300" imgH="219710" progId="Equation.3">
                  <p:embed/>
                  <p:pic>
                    <p:nvPicPr>
                      <p:cNvPr id="0"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6571" y="3877733"/>
                        <a:ext cx="287972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6" name="Object 56"/>
          <p:cNvGraphicFramePr>
            <a:graphicFrameLocks noChangeAspect="1"/>
          </p:cNvGraphicFramePr>
          <p:nvPr/>
        </p:nvGraphicFramePr>
        <p:xfrm>
          <a:off x="4692121" y="3158596"/>
          <a:ext cx="2870200" cy="649287"/>
        </p:xfrm>
        <a:graphic>
          <a:graphicData uri="http://schemas.openxmlformats.org/presentationml/2006/ole">
            <mc:AlternateContent xmlns:mc="http://schemas.openxmlformats.org/markup-compatibility/2006">
              <mc:Choice xmlns:v="urn:schemas-microsoft-com:vml" Requires="v">
                <p:oleObj spid="_x0000_s2225" name="公式" r:id="rId7" imgW="991870" imgH="219710" progId="Equation.3">
                  <p:embed/>
                </p:oleObj>
              </mc:Choice>
              <mc:Fallback>
                <p:oleObj name="公式" r:id="rId7" imgW="991870" imgH="219710" progId="Equation.3">
                  <p:embed/>
                  <p:pic>
                    <p:nvPicPr>
                      <p:cNvPr id="0"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2121" y="3158596"/>
                        <a:ext cx="2870200"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65"/>
          <p:cNvGrpSpPr/>
          <p:nvPr/>
        </p:nvGrpSpPr>
        <p:grpSpPr bwMode="auto">
          <a:xfrm>
            <a:off x="3153833" y="4596871"/>
            <a:ext cx="1223963" cy="519112"/>
            <a:chOff x="1973" y="1480"/>
            <a:chExt cx="771" cy="295"/>
          </a:xfrm>
        </p:grpSpPr>
        <p:sp>
          <p:nvSpPr>
            <p:cNvPr id="17453" name="Oval 59"/>
            <p:cNvSpPr>
              <a:spLocks noChangeArrowheads="1"/>
            </p:cNvSpPr>
            <p:nvPr/>
          </p:nvSpPr>
          <p:spPr bwMode="auto">
            <a:xfrm>
              <a:off x="1973" y="1570"/>
              <a:ext cx="226" cy="182"/>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t>1</a:t>
              </a:r>
              <a:endParaRPr lang="en-US" altLang="zh-CN" sz="2800" b="0"/>
            </a:p>
          </p:txBody>
        </p:sp>
        <p:sp>
          <p:nvSpPr>
            <p:cNvPr id="17454" name="Oval 60"/>
            <p:cNvSpPr>
              <a:spLocks noChangeArrowheads="1"/>
            </p:cNvSpPr>
            <p:nvPr/>
          </p:nvSpPr>
          <p:spPr bwMode="auto">
            <a:xfrm>
              <a:off x="2472" y="1570"/>
              <a:ext cx="226" cy="182"/>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t>2</a:t>
              </a:r>
              <a:endParaRPr lang="en-US" altLang="zh-CN" sz="2800" b="0"/>
            </a:p>
          </p:txBody>
        </p:sp>
        <p:sp>
          <p:nvSpPr>
            <p:cNvPr id="17455" name="Text Box 62"/>
            <p:cNvSpPr txBox="1">
              <a:spLocks noChangeArrowheads="1"/>
            </p:cNvSpPr>
            <p:nvPr/>
          </p:nvSpPr>
          <p:spPr bwMode="auto">
            <a:xfrm>
              <a:off x="2200" y="1480"/>
              <a:ext cx="54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latin typeface="宋体" panose="02010600030101010101" pitchFamily="2" charset="-122"/>
                  <a:ea typeface="宋体" panose="02010600030101010101" pitchFamily="2" charset="-122"/>
                </a:rPr>
                <a:t>-</a:t>
              </a:r>
              <a:endParaRPr lang="en-US" altLang="zh-CN" sz="2800" b="0">
                <a:latin typeface="宋体" panose="02010600030101010101" pitchFamily="2" charset="-122"/>
                <a:ea typeface="宋体" panose="02010600030101010101" pitchFamily="2" charset="-122"/>
              </a:endParaRPr>
            </a:p>
          </p:txBody>
        </p:sp>
      </p:grpSp>
      <p:grpSp>
        <p:nvGrpSpPr>
          <p:cNvPr id="5" name="Group 66"/>
          <p:cNvGrpSpPr/>
          <p:nvPr/>
        </p:nvGrpSpPr>
        <p:grpSpPr bwMode="auto">
          <a:xfrm>
            <a:off x="704321" y="2006071"/>
            <a:ext cx="2806700" cy="2736850"/>
            <a:chOff x="295" y="935"/>
            <a:chExt cx="1768" cy="1724"/>
          </a:xfrm>
        </p:grpSpPr>
        <p:grpSp>
          <p:nvGrpSpPr>
            <p:cNvPr id="17430" name="Group 67"/>
            <p:cNvGrpSpPr/>
            <p:nvPr/>
          </p:nvGrpSpPr>
          <p:grpSpPr bwMode="auto">
            <a:xfrm>
              <a:off x="295" y="1071"/>
              <a:ext cx="1451" cy="1588"/>
              <a:chOff x="295" y="1071"/>
              <a:chExt cx="1322" cy="1430"/>
            </a:xfrm>
          </p:grpSpPr>
          <p:grpSp>
            <p:nvGrpSpPr>
              <p:cNvPr id="17435" name="Group 68"/>
              <p:cNvGrpSpPr/>
              <p:nvPr/>
            </p:nvGrpSpPr>
            <p:grpSpPr bwMode="auto">
              <a:xfrm rot="10800000">
                <a:off x="521" y="1162"/>
                <a:ext cx="1096" cy="1339"/>
                <a:chOff x="3734" y="2619"/>
                <a:chExt cx="1154" cy="1339"/>
              </a:xfrm>
            </p:grpSpPr>
            <p:sp>
              <p:nvSpPr>
                <p:cNvPr id="17448" name="AutoShape 69"/>
                <p:cNvSpPr>
                  <a:spLocks noChangeArrowheads="1"/>
                </p:cNvSpPr>
                <p:nvPr/>
              </p:nvSpPr>
              <p:spPr bwMode="auto">
                <a:xfrm>
                  <a:off x="3734" y="2906"/>
                  <a:ext cx="1154" cy="1052"/>
                </a:xfrm>
                <a:prstGeom prst="diamond">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7449" name="Arc 70"/>
                <p:cNvSpPr/>
                <p:nvPr/>
              </p:nvSpPr>
              <p:spPr bwMode="auto">
                <a:xfrm>
                  <a:off x="3736" y="2619"/>
                  <a:ext cx="1152" cy="807"/>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lnTo>
                        <a:pt x="0" y="21600"/>
                      </a:lnTo>
                      <a:close/>
                    </a:path>
                  </a:pathLst>
                </a:cu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450" name="Line 71"/>
                <p:cNvSpPr>
                  <a:spLocks noChangeShapeType="1"/>
                </p:cNvSpPr>
                <p:nvPr/>
              </p:nvSpPr>
              <p:spPr bwMode="auto">
                <a:xfrm>
                  <a:off x="4320" y="2906"/>
                  <a:ext cx="0" cy="105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1" name="Line 72"/>
                <p:cNvSpPr>
                  <a:spLocks noChangeShapeType="1"/>
                </p:cNvSpPr>
                <p:nvPr/>
              </p:nvSpPr>
              <p:spPr bwMode="auto">
                <a:xfrm>
                  <a:off x="3736" y="3426"/>
                  <a:ext cx="584" cy="53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2" name="Line 73"/>
                <p:cNvSpPr>
                  <a:spLocks noChangeShapeType="1"/>
                </p:cNvSpPr>
                <p:nvPr/>
              </p:nvSpPr>
              <p:spPr bwMode="auto">
                <a:xfrm flipH="1">
                  <a:off x="4320" y="3424"/>
                  <a:ext cx="568" cy="53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436" name="Line 74"/>
              <p:cNvSpPr>
                <a:spLocks noChangeShapeType="1"/>
              </p:cNvSpPr>
              <p:nvPr/>
            </p:nvSpPr>
            <p:spPr bwMode="auto">
              <a:xfrm flipV="1">
                <a:off x="567" y="1253"/>
                <a:ext cx="317" cy="27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7" name="Line 75"/>
              <p:cNvSpPr>
                <a:spLocks noChangeShapeType="1"/>
              </p:cNvSpPr>
              <p:nvPr/>
            </p:nvSpPr>
            <p:spPr bwMode="auto">
              <a:xfrm flipH="1" flipV="1">
                <a:off x="657" y="1706"/>
                <a:ext cx="318" cy="31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8" name="Line 76"/>
              <p:cNvSpPr>
                <a:spLocks noChangeShapeType="1"/>
              </p:cNvSpPr>
              <p:nvPr/>
            </p:nvSpPr>
            <p:spPr bwMode="auto">
              <a:xfrm>
                <a:off x="975" y="1480"/>
                <a:ext cx="0" cy="40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9" name="Line 77"/>
              <p:cNvSpPr>
                <a:spLocks noChangeShapeType="1"/>
              </p:cNvSpPr>
              <p:nvPr/>
            </p:nvSpPr>
            <p:spPr bwMode="auto">
              <a:xfrm flipH="1" flipV="1">
                <a:off x="1202" y="1162"/>
                <a:ext cx="317" cy="31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0" name="Line 78"/>
              <p:cNvSpPr>
                <a:spLocks noChangeShapeType="1"/>
              </p:cNvSpPr>
              <p:nvPr/>
            </p:nvSpPr>
            <p:spPr bwMode="auto">
              <a:xfrm flipH="1">
                <a:off x="1156" y="1752"/>
                <a:ext cx="273" cy="27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1" name="Line 79"/>
              <p:cNvSpPr>
                <a:spLocks noChangeShapeType="1"/>
              </p:cNvSpPr>
              <p:nvPr/>
            </p:nvSpPr>
            <p:spPr bwMode="auto">
              <a:xfrm flipH="1" flipV="1">
                <a:off x="431" y="1752"/>
                <a:ext cx="136" cy="499"/>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2" name="Text Box 80"/>
              <p:cNvSpPr txBox="1">
                <a:spLocks noChangeArrowheads="1"/>
              </p:cNvSpPr>
              <p:nvPr/>
            </p:nvSpPr>
            <p:spPr bwMode="auto">
              <a:xfrm>
                <a:off x="295" y="1933"/>
                <a:ext cx="18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6</a:t>
                </a:r>
                <a:endParaRPr lang="en-US" altLang="zh-CN" sz="2800" b="0">
                  <a:solidFill>
                    <a:schemeClr val="tx1"/>
                  </a:solidFill>
                </a:endParaRPr>
              </a:p>
            </p:txBody>
          </p:sp>
          <p:sp>
            <p:nvSpPr>
              <p:cNvPr id="17443" name="Text Box 81"/>
              <p:cNvSpPr txBox="1">
                <a:spLocks noChangeArrowheads="1"/>
              </p:cNvSpPr>
              <p:nvPr/>
            </p:nvSpPr>
            <p:spPr bwMode="auto">
              <a:xfrm>
                <a:off x="1338" y="1888"/>
                <a:ext cx="18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5</a:t>
                </a:r>
                <a:endParaRPr lang="en-US" altLang="zh-CN" sz="2800" b="0">
                  <a:solidFill>
                    <a:schemeClr val="tx1"/>
                  </a:solidFill>
                </a:endParaRPr>
              </a:p>
            </p:txBody>
          </p:sp>
          <p:sp>
            <p:nvSpPr>
              <p:cNvPr id="17444" name="Text Box 82"/>
              <p:cNvSpPr txBox="1">
                <a:spLocks noChangeArrowheads="1"/>
              </p:cNvSpPr>
              <p:nvPr/>
            </p:nvSpPr>
            <p:spPr bwMode="auto">
              <a:xfrm>
                <a:off x="703" y="1616"/>
                <a:ext cx="27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4</a:t>
                </a:r>
                <a:endParaRPr lang="en-US" altLang="zh-CN" sz="2800" b="0">
                  <a:solidFill>
                    <a:schemeClr val="tx1"/>
                  </a:solidFill>
                </a:endParaRPr>
              </a:p>
            </p:txBody>
          </p:sp>
          <p:sp>
            <p:nvSpPr>
              <p:cNvPr id="17445" name="Text Box 83"/>
              <p:cNvSpPr txBox="1">
                <a:spLocks noChangeArrowheads="1"/>
              </p:cNvSpPr>
              <p:nvPr/>
            </p:nvSpPr>
            <p:spPr bwMode="auto">
              <a:xfrm>
                <a:off x="1066" y="1480"/>
                <a:ext cx="18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3</a:t>
                </a:r>
                <a:endParaRPr lang="en-US" altLang="zh-CN" sz="2800" b="0">
                  <a:solidFill>
                    <a:schemeClr val="tx1"/>
                  </a:solidFill>
                </a:endParaRPr>
              </a:p>
            </p:txBody>
          </p:sp>
          <p:sp>
            <p:nvSpPr>
              <p:cNvPr id="17446" name="Text Box 84"/>
              <p:cNvSpPr txBox="1">
                <a:spLocks noChangeArrowheads="1"/>
              </p:cNvSpPr>
              <p:nvPr/>
            </p:nvSpPr>
            <p:spPr bwMode="auto">
              <a:xfrm>
                <a:off x="1338" y="1071"/>
                <a:ext cx="18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2</a:t>
                </a:r>
                <a:endParaRPr lang="en-US" altLang="zh-CN" sz="2800" b="0">
                  <a:solidFill>
                    <a:schemeClr val="tx1"/>
                  </a:solidFill>
                </a:endParaRPr>
              </a:p>
            </p:txBody>
          </p:sp>
          <p:sp>
            <p:nvSpPr>
              <p:cNvPr id="17447" name="Text Box 85"/>
              <p:cNvSpPr txBox="1">
                <a:spLocks noChangeArrowheads="1"/>
              </p:cNvSpPr>
              <p:nvPr/>
            </p:nvSpPr>
            <p:spPr bwMode="auto">
              <a:xfrm>
                <a:off x="567" y="1162"/>
                <a:ext cx="18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1</a:t>
                </a:r>
                <a:endParaRPr lang="en-US" altLang="zh-CN" sz="2800" b="0">
                  <a:solidFill>
                    <a:schemeClr val="tx1"/>
                  </a:solidFill>
                </a:endParaRPr>
              </a:p>
            </p:txBody>
          </p:sp>
        </p:grpSp>
        <p:sp>
          <p:nvSpPr>
            <p:cNvPr id="17431" name="Oval 86"/>
            <p:cNvSpPr>
              <a:spLocks noChangeArrowheads="1"/>
            </p:cNvSpPr>
            <p:nvPr/>
          </p:nvSpPr>
          <p:spPr bwMode="auto">
            <a:xfrm>
              <a:off x="1066" y="2387"/>
              <a:ext cx="226" cy="182"/>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4</a:t>
              </a:r>
              <a:endParaRPr lang="en-US" altLang="zh-CN" sz="2800" b="0">
                <a:solidFill>
                  <a:schemeClr val="tx1"/>
                </a:solidFill>
              </a:endParaRPr>
            </a:p>
          </p:txBody>
        </p:sp>
        <p:sp>
          <p:nvSpPr>
            <p:cNvPr id="17432" name="Oval 87"/>
            <p:cNvSpPr>
              <a:spLocks noChangeArrowheads="1"/>
            </p:cNvSpPr>
            <p:nvPr/>
          </p:nvSpPr>
          <p:spPr bwMode="auto">
            <a:xfrm>
              <a:off x="1837" y="1661"/>
              <a:ext cx="226" cy="182"/>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dirty="0">
                  <a:solidFill>
                    <a:schemeClr val="tx1"/>
                  </a:solidFill>
                </a:rPr>
                <a:t>3</a:t>
              </a:r>
              <a:endParaRPr lang="en-US" altLang="zh-CN" sz="2800" b="0" dirty="0">
                <a:solidFill>
                  <a:schemeClr val="tx1"/>
                </a:solidFill>
              </a:endParaRPr>
            </a:p>
          </p:txBody>
        </p:sp>
        <p:sp>
          <p:nvSpPr>
            <p:cNvPr id="17433" name="Oval 88"/>
            <p:cNvSpPr>
              <a:spLocks noChangeArrowheads="1"/>
            </p:cNvSpPr>
            <p:nvPr/>
          </p:nvSpPr>
          <p:spPr bwMode="auto">
            <a:xfrm>
              <a:off x="1066" y="935"/>
              <a:ext cx="226" cy="182"/>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2</a:t>
              </a:r>
              <a:endParaRPr lang="en-US" altLang="zh-CN" sz="2800" b="0">
                <a:solidFill>
                  <a:schemeClr val="tx1"/>
                </a:solidFill>
              </a:endParaRPr>
            </a:p>
          </p:txBody>
        </p:sp>
        <p:sp>
          <p:nvSpPr>
            <p:cNvPr id="17434" name="Oval 89"/>
            <p:cNvSpPr>
              <a:spLocks noChangeArrowheads="1"/>
            </p:cNvSpPr>
            <p:nvPr/>
          </p:nvSpPr>
          <p:spPr bwMode="auto">
            <a:xfrm>
              <a:off x="295" y="1616"/>
              <a:ext cx="226" cy="182"/>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1</a:t>
              </a:r>
              <a:endParaRPr lang="en-US" altLang="zh-CN" sz="2800" b="0">
                <a:solidFill>
                  <a:schemeClr val="tx1"/>
                </a:solidFill>
              </a:endParaRPr>
            </a:p>
          </p:txBody>
        </p:sp>
      </p:grpSp>
      <p:sp>
        <p:nvSpPr>
          <p:cNvPr id="56410" name="Text Box 90"/>
          <p:cNvSpPr txBox="1">
            <a:spLocks noChangeArrowheads="1"/>
          </p:cNvSpPr>
          <p:nvPr/>
        </p:nvSpPr>
        <p:spPr bwMode="auto">
          <a:xfrm>
            <a:off x="3398838" y="1780315"/>
            <a:ext cx="5111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t>对网孔列</a:t>
            </a:r>
            <a:r>
              <a:rPr lang="en-US" altLang="zh-CN" sz="2800" b="0" dirty="0">
                <a:solidFill>
                  <a:schemeClr val="tx1"/>
                </a:solidFill>
              </a:rPr>
              <a:t>KVL</a:t>
            </a:r>
            <a:r>
              <a:rPr lang="zh-CN" altLang="en-US" sz="2800" dirty="0">
                <a:latin typeface="楷体_GB2312" pitchFamily="49" charset="-122"/>
              </a:rPr>
              <a:t>方程：</a:t>
            </a:r>
            <a:endParaRPr lang="zh-CN" altLang="en-US" sz="2800" dirty="0">
              <a:latin typeface="楷体_GB2312" pitchFamily="49" charset="-122"/>
            </a:endParaRPr>
          </a:p>
        </p:txBody>
      </p:sp>
      <p:sp>
        <p:nvSpPr>
          <p:cNvPr id="56411" name="Text Box 91"/>
          <p:cNvSpPr txBox="1">
            <a:spLocks noChangeArrowheads="1"/>
          </p:cNvSpPr>
          <p:nvPr/>
        </p:nvSpPr>
        <p:spPr bwMode="auto">
          <a:xfrm>
            <a:off x="1928284" y="5438187"/>
            <a:ext cx="70580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000" dirty="0"/>
              <a:t>可以证明通过对以上三个网孔方程进行加、减运算可以得到其他回路的</a:t>
            </a:r>
            <a:r>
              <a:rPr lang="en-US" altLang="zh-CN" sz="2000" b="0" dirty="0">
                <a:solidFill>
                  <a:schemeClr val="tx1"/>
                </a:solidFill>
              </a:rPr>
              <a:t>KVL</a:t>
            </a:r>
            <a:r>
              <a:rPr lang="zh-CN" altLang="en-US" sz="2000" dirty="0">
                <a:latin typeface="楷体_GB2312" pitchFamily="49" charset="-122"/>
              </a:rPr>
              <a:t>方程：</a:t>
            </a:r>
            <a:endParaRPr lang="zh-CN" altLang="en-US" sz="2000" dirty="0">
              <a:latin typeface="楷体_GB2312" pitchFamily="49" charset="-122"/>
            </a:endParaRPr>
          </a:p>
        </p:txBody>
      </p:sp>
      <p:grpSp>
        <p:nvGrpSpPr>
          <p:cNvPr id="8" name="Group 92"/>
          <p:cNvGrpSpPr/>
          <p:nvPr/>
        </p:nvGrpSpPr>
        <p:grpSpPr bwMode="auto">
          <a:xfrm>
            <a:off x="198470" y="5225048"/>
            <a:ext cx="1690688" cy="850900"/>
            <a:chOff x="358" y="3000"/>
            <a:chExt cx="1065" cy="536"/>
          </a:xfrm>
        </p:grpSpPr>
        <p:pic>
          <p:nvPicPr>
            <p:cNvPr id="17428" name="Picture 93" descr="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 y="3000"/>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9" name="Text Box 94"/>
            <p:cNvSpPr txBox="1">
              <a:spLocks noChangeArrowheads="1"/>
            </p:cNvSpPr>
            <p:nvPr/>
          </p:nvSpPr>
          <p:spPr bwMode="auto">
            <a:xfrm>
              <a:off x="793" y="3084"/>
              <a:ext cx="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a:solidFill>
                    <a:srgbClr val="FA7748"/>
                  </a:solidFill>
                  <a:latin typeface="楷体_GB2312" pitchFamily="49" charset="-122"/>
                </a:rPr>
                <a:t>注意</a:t>
              </a:r>
              <a:endParaRPr kumimoji="1" lang="zh-CN" altLang="en-US" sz="3200">
                <a:solidFill>
                  <a:srgbClr val="FA7748"/>
                </a:solidFill>
                <a:latin typeface="楷体_GB2312" pitchFamily="49" charset="-122"/>
              </a:endParaRPr>
            </a:p>
          </p:txBody>
        </p:sp>
      </p:grpSp>
      <p:sp>
        <p:nvSpPr>
          <p:cNvPr id="44"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2" name="图片 1"/>
          <p:cNvPicPr>
            <a:picLocks noChangeAspect="1"/>
          </p:cNvPicPr>
          <p:nvPr/>
        </p:nvPicPr>
        <p:blipFill>
          <a:blip r:embed="rId10"/>
          <a:stretch>
            <a:fillRect/>
          </a:stretch>
        </p:blipFill>
        <p:spPr>
          <a:xfrm>
            <a:off x="6684433" y="94240"/>
            <a:ext cx="2459567" cy="2011154"/>
          </a:xfrm>
          <a:prstGeom prst="rect">
            <a:avLst/>
          </a:prstGeom>
        </p:spPr>
      </p:pic>
      <p:sp>
        <p:nvSpPr>
          <p:cNvPr id="45" name="Text Box 3"/>
          <p:cNvSpPr txBox="1">
            <a:spLocks noChangeArrowheads="1"/>
          </p:cNvSpPr>
          <p:nvPr/>
        </p:nvSpPr>
        <p:spPr bwMode="auto">
          <a:xfrm>
            <a:off x="1730599" y="6277802"/>
            <a:ext cx="6422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spcBef>
                <a:spcPct val="50000"/>
              </a:spcBef>
            </a:pPr>
            <a:r>
              <a:rPr kumimoji="1" lang="en-US" altLang="zh-CN" b="0" dirty="0">
                <a:solidFill>
                  <a:schemeClr val="tx1"/>
                </a:solidFill>
              </a:rPr>
              <a:t>KVL</a:t>
            </a:r>
            <a:r>
              <a:rPr kumimoji="1" lang="zh-CN" altLang="en-US" dirty="0">
                <a:solidFill>
                  <a:schemeClr val="tx1"/>
                </a:solidFill>
                <a:latin typeface="楷体_GB2312" pitchFamily="49" charset="-122"/>
              </a:rPr>
              <a:t>的独立方程数</a:t>
            </a:r>
            <a:r>
              <a:rPr kumimoji="1" lang="en-US" altLang="zh-CN" dirty="0">
                <a:latin typeface="宋体" panose="02010600030101010101" pitchFamily="2" charset="-122"/>
                <a:ea typeface="宋体" panose="02010600030101010101" pitchFamily="2" charset="-122"/>
              </a:rPr>
              <a:t>=</a:t>
            </a:r>
            <a:r>
              <a:rPr kumimoji="1" lang="zh-CN" altLang="en-US" dirty="0">
                <a:latin typeface="楷体_GB2312" pitchFamily="49" charset="-122"/>
              </a:rPr>
              <a:t>基本回路数</a:t>
            </a:r>
            <a:r>
              <a:rPr kumimoji="1" lang="en-US" altLang="zh-CN" sz="2800" b="0" dirty="0">
                <a:solidFill>
                  <a:schemeClr val="tx1"/>
                </a:solidFill>
              </a:rPr>
              <a:t>= </a:t>
            </a:r>
            <a:r>
              <a:rPr kumimoji="1" lang="en-US" altLang="zh-CN" sz="2800" i="1" dirty="0">
                <a:solidFill>
                  <a:schemeClr val="tx1"/>
                </a:solidFill>
              </a:rPr>
              <a:t>b</a:t>
            </a:r>
            <a:r>
              <a:rPr kumimoji="1" lang="zh-CN" altLang="en-US" sz="2800" dirty="0">
                <a:solidFill>
                  <a:schemeClr val="tx1"/>
                </a:solidFill>
              </a:rPr>
              <a:t>－</a:t>
            </a:r>
            <a:r>
              <a:rPr kumimoji="1" lang="en-US" altLang="zh-CN" sz="2800" dirty="0">
                <a:solidFill>
                  <a:schemeClr val="tx1"/>
                </a:solidFill>
              </a:rPr>
              <a:t>(</a:t>
            </a:r>
            <a:r>
              <a:rPr kumimoji="1" lang="en-US" altLang="zh-CN" sz="2800" i="1" dirty="0">
                <a:solidFill>
                  <a:schemeClr val="tx1"/>
                </a:solidFill>
              </a:rPr>
              <a:t>n</a:t>
            </a:r>
            <a:r>
              <a:rPr kumimoji="1" lang="zh-CN" altLang="en-US" sz="2800" dirty="0">
                <a:solidFill>
                  <a:schemeClr val="tx1"/>
                </a:solidFill>
              </a:rPr>
              <a:t>－</a:t>
            </a:r>
            <a:r>
              <a:rPr kumimoji="1" lang="en-US" altLang="zh-CN" sz="2800" dirty="0">
                <a:solidFill>
                  <a:schemeClr val="tx1"/>
                </a:solidFill>
              </a:rPr>
              <a:t>1)</a:t>
            </a:r>
            <a:endParaRPr kumimoji="1" lang="en-US" altLang="zh-CN" sz="2800" dirty="0">
              <a:solidFill>
                <a:schemeClr val="tx1"/>
              </a:solidFill>
            </a:endParaRPr>
          </a:p>
        </p:txBody>
      </p:sp>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68" name="Text Box 176"/>
          <p:cNvSpPr txBox="1">
            <a:spLocks noChangeArrowheads="1"/>
          </p:cNvSpPr>
          <p:nvPr/>
        </p:nvSpPr>
        <p:spPr bwMode="auto">
          <a:xfrm>
            <a:off x="684213" y="1125538"/>
            <a:ext cx="6530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buFontTx/>
              <a:buAutoNum type="circleNumDbPlain" startAt="4"/>
            </a:pPr>
            <a:r>
              <a:rPr lang="en-US" altLang="zh-CN" sz="2800" dirty="0"/>
              <a:t> </a:t>
            </a:r>
            <a:r>
              <a:rPr lang="en-US" altLang="zh-CN" sz="2800" b="0" i="1" dirty="0"/>
              <a:t>u,  </a:t>
            </a:r>
            <a:r>
              <a:rPr lang="en-US" altLang="zh-CN" sz="2800" b="0" i="1" dirty="0" err="1"/>
              <a:t>i</a:t>
            </a:r>
            <a:r>
              <a:rPr lang="zh-CN" altLang="en-US" sz="2800" dirty="0">
                <a:latin typeface="楷体_GB2312" pitchFamily="49" charset="-122"/>
              </a:rPr>
              <a:t>叠加时要注意各分量的参考方向。</a:t>
            </a:r>
            <a:endParaRPr lang="zh-CN" altLang="en-US" sz="2800" dirty="0">
              <a:latin typeface="楷体_GB2312" pitchFamily="49" charset="-122"/>
            </a:endParaRPr>
          </a:p>
        </p:txBody>
      </p:sp>
      <p:sp>
        <p:nvSpPr>
          <p:cNvPr id="59569" name="Text Box 177"/>
          <p:cNvSpPr txBox="1">
            <a:spLocks noChangeArrowheads="1"/>
          </p:cNvSpPr>
          <p:nvPr/>
        </p:nvSpPr>
        <p:spPr bwMode="auto">
          <a:xfrm>
            <a:off x="684213" y="1844675"/>
            <a:ext cx="7696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buFontTx/>
              <a:buAutoNum type="circleNumDbPlain" startAt="5"/>
            </a:pPr>
            <a:r>
              <a:rPr lang="zh-CN" altLang="en-US" sz="2800" dirty="0">
                <a:latin typeface="楷体_GB2312" pitchFamily="49" charset="-122"/>
              </a:rPr>
              <a:t>含受控源</a:t>
            </a:r>
            <a:r>
              <a:rPr lang="en-US" altLang="zh-CN" sz="2800" dirty="0">
                <a:latin typeface="楷体_GB2312" pitchFamily="49" charset="-122"/>
              </a:rPr>
              <a:t>(</a:t>
            </a:r>
            <a:r>
              <a:rPr lang="zh-CN" altLang="en-US" sz="2800" dirty="0">
                <a:latin typeface="楷体_GB2312" pitchFamily="49" charset="-122"/>
              </a:rPr>
              <a:t>线性</a:t>
            </a:r>
            <a:r>
              <a:rPr lang="en-US" altLang="zh-CN" sz="2800" dirty="0">
                <a:latin typeface="楷体_GB2312" pitchFamily="49" charset="-122"/>
              </a:rPr>
              <a:t>)</a:t>
            </a:r>
            <a:r>
              <a:rPr lang="zh-CN" altLang="en-US" sz="2800" dirty="0">
                <a:latin typeface="楷体_GB2312" pitchFamily="49" charset="-122"/>
              </a:rPr>
              <a:t>电路亦可用叠加，但</a:t>
            </a:r>
            <a:r>
              <a:rPr lang="zh-CN" altLang="en-US" sz="2800" dirty="0">
                <a:solidFill>
                  <a:srgbClr val="FF0000"/>
                </a:solidFill>
                <a:latin typeface="楷体_GB2312" pitchFamily="49" charset="-122"/>
              </a:rPr>
              <a:t>受控源应始终保留。</a:t>
            </a:r>
            <a:endParaRPr lang="zh-CN" altLang="en-US" sz="2800" dirty="0">
              <a:solidFill>
                <a:srgbClr val="FF0000"/>
              </a:solidFill>
              <a:latin typeface="楷体_GB2312" pitchFamily="49" charset="-122"/>
            </a:endParaRPr>
          </a:p>
        </p:txBody>
      </p:sp>
      <p:sp>
        <p:nvSpPr>
          <p:cNvPr id="59582" name="Text Box 190"/>
          <p:cNvSpPr txBox="1">
            <a:spLocks noChangeArrowheads="1"/>
          </p:cNvSpPr>
          <p:nvPr/>
        </p:nvSpPr>
        <p:spPr bwMode="auto">
          <a:xfrm>
            <a:off x="611188" y="3209925"/>
            <a:ext cx="37449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3200" dirty="0">
                <a:solidFill>
                  <a:srgbClr val="FFFFFF"/>
                </a:solidFill>
                <a:latin typeface="楷体_GB2312" pitchFamily="49" charset="-122"/>
              </a:rPr>
              <a:t>4. </a:t>
            </a:r>
            <a:r>
              <a:rPr lang="zh-CN" altLang="en-US" sz="3200" dirty="0">
                <a:solidFill>
                  <a:srgbClr val="FFFFFF"/>
                </a:solidFill>
                <a:latin typeface="楷体_GB2312" pitchFamily="49" charset="-122"/>
              </a:rPr>
              <a:t>叠加原理的应用</a:t>
            </a:r>
            <a:endParaRPr lang="zh-CN" altLang="en-US" sz="3200" dirty="0">
              <a:solidFill>
                <a:srgbClr val="FFFFFF"/>
              </a:solidFill>
              <a:latin typeface="楷体_GB2312" pitchFamily="49" charset="-122"/>
            </a:endParaRPr>
          </a:p>
        </p:txBody>
      </p:sp>
      <p:sp>
        <p:nvSpPr>
          <p:cNvPr id="59583" name="Text Box 191"/>
          <p:cNvSpPr txBox="1">
            <a:spLocks noChangeArrowheads="1"/>
          </p:cNvSpPr>
          <p:nvPr/>
        </p:nvSpPr>
        <p:spPr bwMode="auto">
          <a:xfrm>
            <a:off x="1091409" y="4072732"/>
            <a:ext cx="3887787"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zh-CN" altLang="en-US" sz="2800">
                <a:latin typeface="Arial" panose="020B0604020202020204" pitchFamily="34" charset="0"/>
              </a:rPr>
              <a:t>求电压源的电流及功率</a:t>
            </a:r>
            <a:endParaRPr lang="zh-CN" altLang="en-US" sz="2800">
              <a:latin typeface="Arial" panose="020B0604020202020204" pitchFamily="34" charset="0"/>
            </a:endParaRPr>
          </a:p>
        </p:txBody>
      </p:sp>
      <p:sp>
        <p:nvSpPr>
          <p:cNvPr id="59584" name="Text Box 192"/>
          <p:cNvSpPr txBox="1">
            <a:spLocks noChangeArrowheads="1"/>
          </p:cNvSpPr>
          <p:nvPr/>
        </p:nvSpPr>
        <p:spPr bwMode="auto">
          <a:xfrm>
            <a:off x="315121" y="4034631"/>
            <a:ext cx="86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3200">
                <a:solidFill>
                  <a:srgbClr val="FFFFFF"/>
                </a:solidFill>
                <a:latin typeface="Arial" panose="020B0604020202020204" pitchFamily="34" charset="0"/>
                <a:ea typeface="宋体" panose="02010600030101010101" pitchFamily="2" charset="-122"/>
              </a:rPr>
              <a:t>例</a:t>
            </a:r>
            <a:r>
              <a:rPr lang="en-US" altLang="zh-CN" sz="3200" b="0">
                <a:solidFill>
                  <a:srgbClr val="FFFFFF"/>
                </a:solidFill>
                <a:ea typeface="宋体" panose="02010600030101010101" pitchFamily="2" charset="-122"/>
              </a:rPr>
              <a:t>1</a:t>
            </a:r>
            <a:endParaRPr lang="en-US" altLang="zh-CN" sz="3200" b="0">
              <a:solidFill>
                <a:srgbClr val="FFFFFF"/>
              </a:solidFill>
              <a:ea typeface="宋体" panose="02010600030101010101" pitchFamily="2" charset="-122"/>
            </a:endParaRPr>
          </a:p>
        </p:txBody>
      </p:sp>
      <p:grpSp>
        <p:nvGrpSpPr>
          <p:cNvPr id="4" name="Group 223"/>
          <p:cNvGrpSpPr/>
          <p:nvPr/>
        </p:nvGrpSpPr>
        <p:grpSpPr bwMode="auto">
          <a:xfrm>
            <a:off x="4843464" y="4010025"/>
            <a:ext cx="4321175" cy="1879600"/>
            <a:chOff x="3016" y="2564"/>
            <a:chExt cx="2722" cy="1184"/>
          </a:xfrm>
        </p:grpSpPr>
        <p:sp>
          <p:nvSpPr>
            <p:cNvPr id="107535" name="Oval 194"/>
            <p:cNvSpPr>
              <a:spLocks noChangeArrowheads="1"/>
            </p:cNvSpPr>
            <p:nvPr/>
          </p:nvSpPr>
          <p:spPr bwMode="auto">
            <a:xfrm>
              <a:off x="4468" y="2972"/>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7536" name="Rectangle 195"/>
            <p:cNvSpPr>
              <a:spLocks noChangeArrowheads="1"/>
            </p:cNvSpPr>
            <p:nvPr/>
          </p:nvSpPr>
          <p:spPr bwMode="auto">
            <a:xfrm>
              <a:off x="3198" y="2564"/>
              <a:ext cx="1950" cy="118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sz="2800" b="0">
                <a:latin typeface="Arial" panose="020B0604020202020204" pitchFamily="34" charset="0"/>
                <a:ea typeface="仿宋_GB2312" pitchFamily="49" charset="-122"/>
              </a:endParaRPr>
            </a:p>
          </p:txBody>
        </p:sp>
        <p:sp>
          <p:nvSpPr>
            <p:cNvPr id="107537" name="Line 196"/>
            <p:cNvSpPr>
              <a:spLocks noChangeShapeType="1"/>
            </p:cNvSpPr>
            <p:nvPr/>
          </p:nvSpPr>
          <p:spPr bwMode="auto">
            <a:xfrm>
              <a:off x="4195" y="2564"/>
              <a:ext cx="0" cy="118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7538" name="Text Box 197"/>
            <p:cNvSpPr txBox="1">
              <a:spLocks noChangeArrowheads="1"/>
            </p:cNvSpPr>
            <p:nvPr/>
          </p:nvSpPr>
          <p:spPr bwMode="auto">
            <a:xfrm>
              <a:off x="3718" y="2745"/>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4</a:t>
              </a:r>
              <a:r>
                <a:rPr lang="en-US" altLang="zh-CN" sz="2800" b="0">
                  <a:solidFill>
                    <a:srgbClr val="FFFFFF"/>
                  </a:solidFill>
                  <a:sym typeface="Symbol" panose="05050102010706020507" pitchFamily="18" charset="2"/>
                </a:rPr>
                <a:t></a:t>
              </a:r>
              <a:endParaRPr lang="en-US" altLang="zh-CN" sz="2800" b="0">
                <a:latin typeface="Arial" panose="020B0604020202020204" pitchFamily="34" charset="0"/>
                <a:ea typeface="仿宋_GB2312" pitchFamily="49" charset="-122"/>
                <a:sym typeface="Symbol" panose="05050102010706020507" pitchFamily="18" charset="2"/>
              </a:endParaRPr>
            </a:p>
          </p:txBody>
        </p:sp>
        <p:sp>
          <p:nvSpPr>
            <p:cNvPr id="107539" name="Text Box 198"/>
            <p:cNvSpPr txBox="1">
              <a:spLocks noChangeArrowheads="1"/>
            </p:cNvSpPr>
            <p:nvPr/>
          </p:nvSpPr>
          <p:spPr bwMode="auto">
            <a:xfrm>
              <a:off x="3216" y="2795"/>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2A</a:t>
              </a:r>
              <a:endParaRPr lang="en-US" altLang="zh-CN" sz="2800" b="0">
                <a:latin typeface="Arial" panose="020B0604020202020204" pitchFamily="34" charset="0"/>
                <a:ea typeface="仿宋_GB2312" pitchFamily="49" charset="-122"/>
              </a:endParaRPr>
            </a:p>
          </p:txBody>
        </p:sp>
        <p:sp>
          <p:nvSpPr>
            <p:cNvPr id="107540" name="Line 199"/>
            <p:cNvSpPr>
              <a:spLocks noChangeShapeType="1"/>
            </p:cNvSpPr>
            <p:nvPr/>
          </p:nvSpPr>
          <p:spPr bwMode="auto">
            <a:xfrm>
              <a:off x="4468" y="3380"/>
              <a:ext cx="408" cy="0"/>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7541" name="Text Box 200"/>
            <p:cNvSpPr txBox="1">
              <a:spLocks noChangeArrowheads="1"/>
            </p:cNvSpPr>
            <p:nvPr/>
          </p:nvSpPr>
          <p:spPr bwMode="auto">
            <a:xfrm>
              <a:off x="4377" y="2700"/>
              <a:ext cx="5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70V</a:t>
              </a:r>
              <a:endParaRPr lang="en-US" altLang="zh-CN" sz="2800" b="0">
                <a:latin typeface="Arial" panose="020B0604020202020204" pitchFamily="34" charset="0"/>
                <a:ea typeface="仿宋_GB2312" pitchFamily="49" charset="-122"/>
              </a:endParaRPr>
            </a:p>
          </p:txBody>
        </p:sp>
        <p:sp>
          <p:nvSpPr>
            <p:cNvPr id="107542" name="Line 201"/>
            <p:cNvSpPr>
              <a:spLocks noChangeShapeType="1"/>
            </p:cNvSpPr>
            <p:nvPr/>
          </p:nvSpPr>
          <p:spPr bwMode="auto">
            <a:xfrm>
              <a:off x="4196" y="3153"/>
              <a:ext cx="952"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07543" name="Text Box 202"/>
            <p:cNvSpPr txBox="1">
              <a:spLocks noChangeArrowheads="1"/>
            </p:cNvSpPr>
            <p:nvPr/>
          </p:nvSpPr>
          <p:spPr bwMode="auto">
            <a:xfrm>
              <a:off x="5081" y="2654"/>
              <a:ext cx="6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10</a:t>
              </a:r>
              <a:r>
                <a:rPr lang="en-US" altLang="zh-CN" sz="2800" b="0">
                  <a:solidFill>
                    <a:srgbClr val="FFFFFF"/>
                  </a:solidFill>
                  <a:sym typeface="Symbol" panose="05050102010706020507" pitchFamily="18" charset="2"/>
                </a:rPr>
                <a:t></a:t>
              </a:r>
              <a:endParaRPr lang="en-US" altLang="zh-CN" sz="2800" b="0">
                <a:latin typeface="Arial" panose="020B0604020202020204" pitchFamily="34" charset="0"/>
                <a:ea typeface="仿宋_GB2312" pitchFamily="49" charset="-122"/>
                <a:sym typeface="Symbol" panose="05050102010706020507" pitchFamily="18" charset="2"/>
              </a:endParaRPr>
            </a:p>
          </p:txBody>
        </p:sp>
        <p:sp>
          <p:nvSpPr>
            <p:cNvPr id="107544" name="Text Box 203"/>
            <p:cNvSpPr txBox="1">
              <a:spLocks noChangeArrowheads="1"/>
            </p:cNvSpPr>
            <p:nvPr/>
          </p:nvSpPr>
          <p:spPr bwMode="auto">
            <a:xfrm>
              <a:off x="5124" y="3289"/>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5</a:t>
              </a:r>
              <a:r>
                <a:rPr lang="en-US" altLang="zh-CN" sz="2800" b="0">
                  <a:solidFill>
                    <a:srgbClr val="FFFFFF"/>
                  </a:solidFill>
                  <a:sym typeface="Symbol" panose="05050102010706020507" pitchFamily="18" charset="2"/>
                </a:rPr>
                <a:t></a:t>
              </a:r>
              <a:endParaRPr lang="en-US" altLang="zh-CN" sz="2800" b="0">
                <a:latin typeface="Arial" panose="020B0604020202020204" pitchFamily="34" charset="0"/>
                <a:ea typeface="仿宋_GB2312" pitchFamily="49" charset="-122"/>
                <a:sym typeface="Symbol" panose="05050102010706020507" pitchFamily="18" charset="2"/>
              </a:endParaRPr>
            </a:p>
          </p:txBody>
        </p:sp>
        <p:sp>
          <p:nvSpPr>
            <p:cNvPr id="107545" name="Text Box 204"/>
            <p:cNvSpPr txBox="1">
              <a:spLocks noChangeArrowheads="1"/>
            </p:cNvSpPr>
            <p:nvPr/>
          </p:nvSpPr>
          <p:spPr bwMode="auto">
            <a:xfrm>
              <a:off x="3697" y="3289"/>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2</a:t>
              </a:r>
              <a:r>
                <a:rPr lang="en-US" altLang="zh-CN" sz="2800" b="0">
                  <a:solidFill>
                    <a:srgbClr val="FFFFFF"/>
                  </a:solidFill>
                  <a:sym typeface="Symbol" panose="05050102010706020507" pitchFamily="18" charset="2"/>
                </a:rPr>
                <a:t></a:t>
              </a:r>
              <a:endParaRPr lang="en-US" altLang="zh-CN" sz="2800" b="0">
                <a:latin typeface="Arial" panose="020B0604020202020204" pitchFamily="34" charset="0"/>
                <a:ea typeface="仿宋_GB2312" pitchFamily="49" charset="-122"/>
                <a:sym typeface="Symbol" panose="05050102010706020507" pitchFamily="18" charset="2"/>
              </a:endParaRPr>
            </a:p>
          </p:txBody>
        </p:sp>
        <p:sp>
          <p:nvSpPr>
            <p:cNvPr id="107546" name="Text Box 205"/>
            <p:cNvSpPr txBox="1">
              <a:spLocks noChangeArrowheads="1"/>
            </p:cNvSpPr>
            <p:nvPr/>
          </p:nvSpPr>
          <p:spPr bwMode="auto">
            <a:xfrm>
              <a:off x="4286" y="2881"/>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a:t>
              </a:r>
              <a:endParaRPr lang="en-US" altLang="zh-CN" sz="2800" b="0">
                <a:latin typeface="Arial" panose="020B0604020202020204" pitchFamily="34" charset="0"/>
                <a:ea typeface="仿宋_GB2312" pitchFamily="49" charset="-122"/>
              </a:endParaRPr>
            </a:p>
          </p:txBody>
        </p:sp>
        <p:sp>
          <p:nvSpPr>
            <p:cNvPr id="107547" name="Text Box 206"/>
            <p:cNvSpPr txBox="1">
              <a:spLocks noChangeArrowheads="1"/>
            </p:cNvSpPr>
            <p:nvPr/>
          </p:nvSpPr>
          <p:spPr bwMode="auto">
            <a:xfrm>
              <a:off x="4831" y="2881"/>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800" b="0">
                  <a:solidFill>
                    <a:srgbClr val="FFFFFF"/>
                  </a:solidFill>
                </a:rPr>
                <a:t>－</a:t>
              </a:r>
              <a:endParaRPr lang="zh-CN" altLang="en-US" sz="2800" b="0">
                <a:latin typeface="Arial" panose="020B0604020202020204" pitchFamily="34" charset="0"/>
                <a:ea typeface="仿宋_GB2312" pitchFamily="49" charset="-122"/>
              </a:endParaRPr>
            </a:p>
          </p:txBody>
        </p:sp>
        <p:sp>
          <p:nvSpPr>
            <p:cNvPr id="107548" name="Text Box 207"/>
            <p:cNvSpPr txBox="1">
              <a:spLocks noChangeArrowheads="1"/>
            </p:cNvSpPr>
            <p:nvPr/>
          </p:nvSpPr>
          <p:spPr bwMode="auto">
            <a:xfrm>
              <a:off x="4559" y="3380"/>
              <a:ext cx="1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endParaRPr lang="en-US" altLang="zh-CN" sz="2800" b="0" i="1">
                <a:latin typeface="Arial" panose="020B0604020202020204" pitchFamily="34" charset="0"/>
                <a:ea typeface="仿宋_GB2312" pitchFamily="49" charset="-122"/>
              </a:endParaRPr>
            </a:p>
          </p:txBody>
        </p:sp>
        <p:sp>
          <p:nvSpPr>
            <p:cNvPr id="107549" name="Line 208"/>
            <p:cNvSpPr>
              <a:spLocks noChangeShapeType="1"/>
            </p:cNvSpPr>
            <p:nvPr/>
          </p:nvSpPr>
          <p:spPr bwMode="auto">
            <a:xfrm flipV="1">
              <a:off x="3198" y="2795"/>
              <a:ext cx="0" cy="31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50" name="Rectangle 209"/>
            <p:cNvSpPr>
              <a:spLocks noChangeArrowheads="1"/>
            </p:cNvSpPr>
            <p:nvPr/>
          </p:nvSpPr>
          <p:spPr bwMode="auto">
            <a:xfrm>
              <a:off x="5067" y="328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7551" name="Rectangle 210"/>
            <p:cNvSpPr>
              <a:spLocks noChangeArrowheads="1"/>
            </p:cNvSpPr>
            <p:nvPr/>
          </p:nvSpPr>
          <p:spPr bwMode="auto">
            <a:xfrm>
              <a:off x="5067" y="270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7552" name="Rectangle 211"/>
            <p:cNvSpPr>
              <a:spLocks noChangeArrowheads="1"/>
            </p:cNvSpPr>
            <p:nvPr/>
          </p:nvSpPr>
          <p:spPr bwMode="auto">
            <a:xfrm>
              <a:off x="4114" y="328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7553" name="Rectangle 212"/>
            <p:cNvSpPr>
              <a:spLocks noChangeArrowheads="1"/>
            </p:cNvSpPr>
            <p:nvPr/>
          </p:nvSpPr>
          <p:spPr bwMode="auto">
            <a:xfrm>
              <a:off x="4114" y="270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107554" name="Group 213"/>
            <p:cNvGrpSpPr/>
            <p:nvPr/>
          </p:nvGrpSpPr>
          <p:grpSpPr bwMode="auto">
            <a:xfrm>
              <a:off x="3016" y="3112"/>
              <a:ext cx="363" cy="363"/>
              <a:chOff x="4785" y="709"/>
              <a:chExt cx="363" cy="363"/>
            </a:xfrm>
          </p:grpSpPr>
          <p:sp>
            <p:nvSpPr>
              <p:cNvPr id="107555" name="Oval 214"/>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7556" name="Line 215"/>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9608" name="Text Box 216"/>
          <p:cNvSpPr txBox="1">
            <a:spLocks noChangeArrowheads="1"/>
          </p:cNvSpPr>
          <p:nvPr/>
        </p:nvSpPr>
        <p:spPr bwMode="auto">
          <a:xfrm>
            <a:off x="602459" y="4974431"/>
            <a:ext cx="576262" cy="519113"/>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solidFill>
                  <a:srgbClr val="FFFFFF"/>
                </a:solidFill>
                <a:latin typeface="Arial" panose="020B0604020202020204" pitchFamily="34" charset="0"/>
                <a:ea typeface="宋体" panose="02010600030101010101" pitchFamily="2" charset="-122"/>
              </a:rPr>
              <a:t>解</a:t>
            </a:r>
            <a:endParaRPr lang="zh-CN" altLang="en-US" sz="2800">
              <a:solidFill>
                <a:srgbClr val="FFFFFF"/>
              </a:solidFill>
              <a:latin typeface="Arial" panose="020B0604020202020204" pitchFamily="34" charset="0"/>
              <a:ea typeface="宋体" panose="02010600030101010101" pitchFamily="2" charset="-122"/>
            </a:endParaRPr>
          </a:p>
        </p:txBody>
      </p:sp>
      <p:sp>
        <p:nvSpPr>
          <p:cNvPr id="59611" name="Text Box 219"/>
          <p:cNvSpPr txBox="1">
            <a:spLocks noChangeArrowheads="1"/>
          </p:cNvSpPr>
          <p:nvPr/>
        </p:nvSpPr>
        <p:spPr bwMode="auto">
          <a:xfrm>
            <a:off x="1394621" y="4974431"/>
            <a:ext cx="2952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latin typeface="Arial" panose="020B0604020202020204" pitchFamily="34" charset="0"/>
              </a:rPr>
              <a:t>画出分电路图</a:t>
            </a:r>
            <a:endParaRPr lang="zh-CN" altLang="en-US" sz="2800">
              <a:latin typeface="Arial" panose="020B0604020202020204" pitchFamily="34" charset="0"/>
            </a:endParaRPr>
          </a:p>
        </p:txBody>
      </p:sp>
      <p:sp>
        <p:nvSpPr>
          <p:cNvPr id="33"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10" name="Text Box 26"/>
          <p:cNvSpPr txBox="1">
            <a:spLocks noChangeArrowheads="1"/>
          </p:cNvSpPr>
          <p:nvPr/>
        </p:nvSpPr>
        <p:spPr bwMode="auto">
          <a:xfrm>
            <a:off x="4746943" y="1496378"/>
            <a:ext cx="7207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4400" b="0">
                <a:solidFill>
                  <a:srgbClr val="FF3300"/>
                </a:solidFill>
                <a:latin typeface="Arial" panose="020B0604020202020204" pitchFamily="34" charset="0"/>
                <a:ea typeface="仿宋_GB2312" pitchFamily="49" charset="-122"/>
              </a:rPr>
              <a:t>＋</a:t>
            </a:r>
            <a:endParaRPr lang="zh-CN" altLang="en-US" sz="4400" b="0">
              <a:solidFill>
                <a:srgbClr val="FF3300"/>
              </a:solidFill>
              <a:latin typeface="Arial" panose="020B0604020202020204" pitchFamily="34" charset="0"/>
              <a:ea typeface="仿宋_GB2312" pitchFamily="49" charset="-122"/>
            </a:endParaRPr>
          </a:p>
        </p:txBody>
      </p:sp>
      <p:sp>
        <p:nvSpPr>
          <p:cNvPr id="93211" name="Text Box 27"/>
          <p:cNvSpPr txBox="1">
            <a:spLocks noChangeArrowheads="1"/>
          </p:cNvSpPr>
          <p:nvPr/>
        </p:nvSpPr>
        <p:spPr bwMode="auto">
          <a:xfrm>
            <a:off x="714693" y="3152140"/>
            <a:ext cx="51831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rgbClr val="FFFFFF"/>
                </a:solidFill>
                <a:ea typeface="仿宋_GB2312" pitchFamily="49" charset="-122"/>
              </a:rPr>
              <a:t>2A</a:t>
            </a:r>
            <a:r>
              <a:rPr lang="zh-CN" altLang="en-US" sz="2800" dirty="0">
                <a:latin typeface="Arial" panose="020B0604020202020204" pitchFamily="34" charset="0"/>
              </a:rPr>
              <a:t>电流源作用，电桥平衡：</a:t>
            </a:r>
            <a:endParaRPr lang="zh-CN" altLang="en-US" sz="2800" dirty="0">
              <a:latin typeface="Arial" panose="020B0604020202020204" pitchFamily="34" charset="0"/>
            </a:endParaRPr>
          </a:p>
        </p:txBody>
      </p:sp>
      <p:graphicFrame>
        <p:nvGraphicFramePr>
          <p:cNvPr id="93212" name="Object 28"/>
          <p:cNvGraphicFramePr>
            <a:graphicFrameLocks noChangeAspect="1"/>
          </p:cNvGraphicFramePr>
          <p:nvPr/>
        </p:nvGraphicFramePr>
        <p:xfrm>
          <a:off x="1362393" y="3728403"/>
          <a:ext cx="1179512" cy="488950"/>
        </p:xfrm>
        <a:graphic>
          <a:graphicData uri="http://schemas.openxmlformats.org/presentationml/2006/ole">
            <mc:AlternateContent xmlns:mc="http://schemas.openxmlformats.org/markup-compatibility/2006">
              <mc:Choice xmlns:v="urn:schemas-microsoft-com:vml" Requires="v">
                <p:oleObj spid="_x0000_s50307" name="公式" r:id="rId1" imgW="480695" imgH="196215" progId="Equation.3">
                  <p:embed/>
                </p:oleObj>
              </mc:Choice>
              <mc:Fallback>
                <p:oleObj name="公式" r:id="rId1" imgW="480695" imgH="196215" progId="Equation.3">
                  <p:embed/>
                  <p:pic>
                    <p:nvPicPr>
                      <p:cNvPr id="0" name="Object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393" y="3728403"/>
                        <a:ext cx="11795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213" name="Text Box 29"/>
          <p:cNvSpPr txBox="1">
            <a:spLocks noChangeArrowheads="1"/>
          </p:cNvSpPr>
          <p:nvPr/>
        </p:nvSpPr>
        <p:spPr bwMode="auto">
          <a:xfrm>
            <a:off x="713105" y="4376103"/>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rPr>
              <a:t>70V</a:t>
            </a:r>
            <a:r>
              <a:rPr lang="zh-CN" altLang="en-US" sz="2800">
                <a:latin typeface="楷体_GB2312" pitchFamily="49" charset="-122"/>
              </a:rPr>
              <a:t>电压源作用：</a:t>
            </a:r>
            <a:endParaRPr lang="zh-CN" altLang="en-US" sz="2800">
              <a:latin typeface="楷体_GB2312" pitchFamily="49" charset="-122"/>
            </a:endParaRPr>
          </a:p>
        </p:txBody>
      </p:sp>
      <p:graphicFrame>
        <p:nvGraphicFramePr>
          <p:cNvPr id="93214" name="Object 30"/>
          <p:cNvGraphicFramePr>
            <a:graphicFrameLocks noChangeAspect="1"/>
          </p:cNvGraphicFramePr>
          <p:nvPr/>
        </p:nvGraphicFramePr>
        <p:xfrm>
          <a:off x="3594418" y="4376103"/>
          <a:ext cx="3960812" cy="457200"/>
        </p:xfrm>
        <a:graphic>
          <a:graphicData uri="http://schemas.openxmlformats.org/presentationml/2006/ole">
            <mc:AlternateContent xmlns:mc="http://schemas.openxmlformats.org/markup-compatibility/2006">
              <mc:Choice xmlns:v="urn:schemas-microsoft-com:vml" Requires="v">
                <p:oleObj spid="_x0000_s50308" name="公式" r:id="rId3" imgW="1739900" imgH="196215" progId="Equation.3">
                  <p:embed/>
                </p:oleObj>
              </mc:Choice>
              <mc:Fallback>
                <p:oleObj name="公式" r:id="rId3" imgW="1739900" imgH="196215"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418" y="4376103"/>
                        <a:ext cx="3960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256" name="Object 72"/>
          <p:cNvGraphicFramePr>
            <a:graphicFrameLocks noChangeAspect="1"/>
          </p:cNvGraphicFramePr>
          <p:nvPr/>
        </p:nvGraphicFramePr>
        <p:xfrm>
          <a:off x="786130" y="5098520"/>
          <a:ext cx="2952750" cy="465137"/>
        </p:xfrm>
        <a:graphic>
          <a:graphicData uri="http://schemas.openxmlformats.org/presentationml/2006/ole">
            <mc:AlternateContent xmlns:mc="http://schemas.openxmlformats.org/markup-compatibility/2006">
              <mc:Choice xmlns:v="urn:schemas-microsoft-com:vml" Requires="v">
                <p:oleObj spid="_x0000_s50309" name="公式" r:id="rId5" imgW="1276350" imgH="196215" progId="Equation.3">
                  <p:embed/>
                </p:oleObj>
              </mc:Choice>
              <mc:Fallback>
                <p:oleObj name="公式" r:id="rId5" imgW="1276350" imgH="196215" progId="Equation.3">
                  <p:embed/>
                  <p:pic>
                    <p:nvPicPr>
                      <p:cNvPr id="0" name="Object 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130" y="5098520"/>
                        <a:ext cx="2952750"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32"/>
          <p:cNvGrpSpPr/>
          <p:nvPr/>
        </p:nvGrpSpPr>
        <p:grpSpPr bwMode="auto">
          <a:xfrm>
            <a:off x="714693" y="1062990"/>
            <a:ext cx="4248150" cy="1879600"/>
            <a:chOff x="431" y="436"/>
            <a:chExt cx="2676" cy="1184"/>
          </a:xfrm>
        </p:grpSpPr>
        <p:sp>
          <p:nvSpPr>
            <p:cNvPr id="108578" name="Text Box 82"/>
            <p:cNvSpPr txBox="1">
              <a:spLocks noChangeArrowheads="1"/>
            </p:cNvSpPr>
            <p:nvPr/>
          </p:nvSpPr>
          <p:spPr bwMode="auto">
            <a:xfrm>
              <a:off x="1809" y="708"/>
              <a:ext cx="4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 </a:t>
              </a:r>
              <a:r>
                <a:rPr lang="en-US" altLang="zh-CN" sz="2800" b="0" baseline="30000">
                  <a:solidFill>
                    <a:srgbClr val="FFFFFF"/>
                  </a:solidFill>
                </a:rPr>
                <a:t>(1)</a:t>
              </a:r>
              <a:endParaRPr lang="en-US" altLang="zh-CN" sz="2800" b="0" i="1">
                <a:latin typeface="Arial" panose="020B0604020202020204" pitchFamily="34" charset="0"/>
                <a:ea typeface="仿宋_GB2312" pitchFamily="49" charset="-122"/>
              </a:endParaRPr>
            </a:p>
          </p:txBody>
        </p:sp>
        <p:sp>
          <p:nvSpPr>
            <p:cNvPr id="108579" name="Rectangle 83"/>
            <p:cNvSpPr>
              <a:spLocks noChangeArrowheads="1"/>
            </p:cNvSpPr>
            <p:nvPr/>
          </p:nvSpPr>
          <p:spPr bwMode="auto">
            <a:xfrm>
              <a:off x="612" y="436"/>
              <a:ext cx="1905" cy="118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sz="2800" b="0">
                <a:latin typeface="Arial" panose="020B0604020202020204" pitchFamily="34" charset="0"/>
                <a:ea typeface="仿宋_GB2312" pitchFamily="49" charset="-122"/>
              </a:endParaRPr>
            </a:p>
          </p:txBody>
        </p:sp>
        <p:sp>
          <p:nvSpPr>
            <p:cNvPr id="108580" name="Line 84"/>
            <p:cNvSpPr>
              <a:spLocks noChangeShapeType="1"/>
            </p:cNvSpPr>
            <p:nvPr/>
          </p:nvSpPr>
          <p:spPr bwMode="auto">
            <a:xfrm>
              <a:off x="1564" y="436"/>
              <a:ext cx="0" cy="118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8581" name="Text Box 85"/>
            <p:cNvSpPr txBox="1">
              <a:spLocks noChangeArrowheads="1"/>
            </p:cNvSpPr>
            <p:nvPr/>
          </p:nvSpPr>
          <p:spPr bwMode="auto">
            <a:xfrm>
              <a:off x="1087" y="617"/>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4</a:t>
              </a:r>
              <a:r>
                <a:rPr lang="en-US" altLang="zh-CN" sz="2800" b="0">
                  <a:solidFill>
                    <a:srgbClr val="FFFFFF"/>
                  </a:solidFill>
                  <a:sym typeface="Symbol" panose="05050102010706020507" pitchFamily="18" charset="2"/>
                </a:rPr>
                <a:t></a:t>
              </a:r>
              <a:endParaRPr lang="en-US" altLang="zh-CN" sz="2800" b="0">
                <a:latin typeface="Arial" panose="020B0604020202020204" pitchFamily="34" charset="0"/>
                <a:ea typeface="仿宋_GB2312" pitchFamily="49" charset="-122"/>
                <a:sym typeface="Symbol" panose="05050102010706020507" pitchFamily="18" charset="2"/>
              </a:endParaRPr>
            </a:p>
          </p:txBody>
        </p:sp>
        <p:sp>
          <p:nvSpPr>
            <p:cNvPr id="108582" name="Text Box 86"/>
            <p:cNvSpPr txBox="1">
              <a:spLocks noChangeArrowheads="1"/>
            </p:cNvSpPr>
            <p:nvPr/>
          </p:nvSpPr>
          <p:spPr bwMode="auto">
            <a:xfrm>
              <a:off x="630" y="563"/>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2A</a:t>
              </a:r>
              <a:endParaRPr lang="en-US" altLang="zh-CN" sz="2800" b="0">
                <a:latin typeface="Arial" panose="020B0604020202020204" pitchFamily="34" charset="0"/>
                <a:ea typeface="仿宋_GB2312" pitchFamily="49" charset="-122"/>
              </a:endParaRPr>
            </a:p>
          </p:txBody>
        </p:sp>
        <p:sp>
          <p:nvSpPr>
            <p:cNvPr id="108583" name="Line 87"/>
            <p:cNvSpPr>
              <a:spLocks noChangeShapeType="1"/>
            </p:cNvSpPr>
            <p:nvPr/>
          </p:nvSpPr>
          <p:spPr bwMode="auto">
            <a:xfrm>
              <a:off x="1837" y="1071"/>
              <a:ext cx="408" cy="0"/>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8584" name="Line 88"/>
            <p:cNvSpPr>
              <a:spLocks noChangeShapeType="1"/>
            </p:cNvSpPr>
            <p:nvPr/>
          </p:nvSpPr>
          <p:spPr bwMode="auto">
            <a:xfrm>
              <a:off x="1565" y="1025"/>
              <a:ext cx="952"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08585" name="Text Box 89"/>
            <p:cNvSpPr txBox="1">
              <a:spLocks noChangeArrowheads="1"/>
            </p:cNvSpPr>
            <p:nvPr/>
          </p:nvSpPr>
          <p:spPr bwMode="auto">
            <a:xfrm>
              <a:off x="2450" y="526"/>
              <a:ext cx="6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10</a:t>
              </a:r>
              <a:r>
                <a:rPr lang="en-US" altLang="zh-CN" sz="2800" b="0">
                  <a:solidFill>
                    <a:srgbClr val="FFFFFF"/>
                  </a:solidFill>
                  <a:sym typeface="Symbol" panose="05050102010706020507" pitchFamily="18" charset="2"/>
                </a:rPr>
                <a:t></a:t>
              </a:r>
              <a:endParaRPr lang="en-US" altLang="zh-CN" sz="2800" b="0">
                <a:latin typeface="Arial" panose="020B0604020202020204" pitchFamily="34" charset="0"/>
                <a:ea typeface="仿宋_GB2312" pitchFamily="49" charset="-122"/>
                <a:sym typeface="Symbol" panose="05050102010706020507" pitchFamily="18" charset="2"/>
              </a:endParaRPr>
            </a:p>
          </p:txBody>
        </p:sp>
        <p:sp>
          <p:nvSpPr>
            <p:cNvPr id="108586" name="Text Box 90"/>
            <p:cNvSpPr txBox="1">
              <a:spLocks noChangeArrowheads="1"/>
            </p:cNvSpPr>
            <p:nvPr/>
          </p:nvSpPr>
          <p:spPr bwMode="auto">
            <a:xfrm>
              <a:off x="2493" y="1161"/>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5</a:t>
              </a:r>
              <a:r>
                <a:rPr lang="en-US" altLang="zh-CN" sz="2800" b="0">
                  <a:solidFill>
                    <a:srgbClr val="FFFFFF"/>
                  </a:solidFill>
                  <a:sym typeface="Symbol" panose="05050102010706020507" pitchFamily="18" charset="2"/>
                </a:rPr>
                <a:t></a:t>
              </a:r>
              <a:endParaRPr lang="en-US" altLang="zh-CN" sz="2800" b="0">
                <a:latin typeface="Arial" panose="020B0604020202020204" pitchFamily="34" charset="0"/>
                <a:ea typeface="仿宋_GB2312" pitchFamily="49" charset="-122"/>
                <a:sym typeface="Symbol" panose="05050102010706020507" pitchFamily="18" charset="2"/>
              </a:endParaRPr>
            </a:p>
          </p:txBody>
        </p:sp>
        <p:sp>
          <p:nvSpPr>
            <p:cNvPr id="108587" name="Text Box 91"/>
            <p:cNvSpPr txBox="1">
              <a:spLocks noChangeArrowheads="1"/>
            </p:cNvSpPr>
            <p:nvPr/>
          </p:nvSpPr>
          <p:spPr bwMode="auto">
            <a:xfrm>
              <a:off x="1066" y="1161"/>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2</a:t>
              </a:r>
              <a:r>
                <a:rPr lang="en-US" altLang="zh-CN" sz="2800" b="0">
                  <a:solidFill>
                    <a:srgbClr val="FFFFFF"/>
                  </a:solidFill>
                  <a:sym typeface="Symbol" panose="05050102010706020507" pitchFamily="18" charset="2"/>
                </a:rPr>
                <a:t></a:t>
              </a:r>
              <a:endParaRPr lang="en-US" altLang="zh-CN" sz="2800" b="0">
                <a:latin typeface="Arial" panose="020B0604020202020204" pitchFamily="34" charset="0"/>
                <a:ea typeface="仿宋_GB2312" pitchFamily="49" charset="-122"/>
                <a:sym typeface="Symbol" panose="05050102010706020507" pitchFamily="18" charset="2"/>
              </a:endParaRPr>
            </a:p>
          </p:txBody>
        </p:sp>
        <p:sp>
          <p:nvSpPr>
            <p:cNvPr id="108588" name="Line 92"/>
            <p:cNvSpPr>
              <a:spLocks noChangeShapeType="1"/>
            </p:cNvSpPr>
            <p:nvPr/>
          </p:nvSpPr>
          <p:spPr bwMode="auto">
            <a:xfrm flipV="1">
              <a:off x="612" y="572"/>
              <a:ext cx="0" cy="31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89" name="Rectangle 93"/>
            <p:cNvSpPr>
              <a:spLocks noChangeArrowheads="1"/>
            </p:cNvSpPr>
            <p:nvPr/>
          </p:nvSpPr>
          <p:spPr bwMode="auto">
            <a:xfrm>
              <a:off x="2436" y="116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8590" name="Rectangle 94"/>
            <p:cNvSpPr>
              <a:spLocks noChangeArrowheads="1"/>
            </p:cNvSpPr>
            <p:nvPr/>
          </p:nvSpPr>
          <p:spPr bwMode="auto">
            <a:xfrm>
              <a:off x="2436" y="57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8591" name="Rectangle 95"/>
            <p:cNvSpPr>
              <a:spLocks noChangeArrowheads="1"/>
            </p:cNvSpPr>
            <p:nvPr/>
          </p:nvSpPr>
          <p:spPr bwMode="auto">
            <a:xfrm>
              <a:off x="1483" y="116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8592" name="Rectangle 96"/>
            <p:cNvSpPr>
              <a:spLocks noChangeArrowheads="1"/>
            </p:cNvSpPr>
            <p:nvPr/>
          </p:nvSpPr>
          <p:spPr bwMode="auto">
            <a:xfrm>
              <a:off x="1483" y="57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108593" name="Group 97"/>
            <p:cNvGrpSpPr/>
            <p:nvPr/>
          </p:nvGrpSpPr>
          <p:grpSpPr bwMode="auto">
            <a:xfrm>
              <a:off x="431" y="889"/>
              <a:ext cx="363" cy="363"/>
              <a:chOff x="4785" y="709"/>
              <a:chExt cx="363" cy="363"/>
            </a:xfrm>
          </p:grpSpPr>
          <p:sp>
            <p:nvSpPr>
              <p:cNvPr id="108594" name="Oval 98"/>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8595" name="Line 99"/>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 name="Group 100"/>
          <p:cNvGrpSpPr/>
          <p:nvPr/>
        </p:nvGrpSpPr>
        <p:grpSpPr bwMode="auto">
          <a:xfrm>
            <a:off x="5394643" y="1062990"/>
            <a:ext cx="3240087" cy="1879600"/>
            <a:chOff x="3561" y="2296"/>
            <a:chExt cx="2041" cy="1184"/>
          </a:xfrm>
        </p:grpSpPr>
        <p:sp>
          <p:nvSpPr>
            <p:cNvPr id="108562" name="Oval 101"/>
            <p:cNvSpPr>
              <a:spLocks noChangeArrowheads="1"/>
            </p:cNvSpPr>
            <p:nvPr/>
          </p:nvSpPr>
          <p:spPr bwMode="auto">
            <a:xfrm>
              <a:off x="4332" y="270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8563" name="Rectangle 102"/>
            <p:cNvSpPr>
              <a:spLocks noChangeArrowheads="1"/>
            </p:cNvSpPr>
            <p:nvPr/>
          </p:nvSpPr>
          <p:spPr bwMode="auto">
            <a:xfrm>
              <a:off x="4059" y="2296"/>
              <a:ext cx="953" cy="118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sz="2800" b="0">
                <a:latin typeface="Arial" panose="020B0604020202020204" pitchFamily="34" charset="0"/>
                <a:ea typeface="仿宋_GB2312" pitchFamily="49" charset="-122"/>
              </a:endParaRPr>
            </a:p>
          </p:txBody>
        </p:sp>
        <p:sp>
          <p:nvSpPr>
            <p:cNvPr id="108564" name="Text Box 103"/>
            <p:cNvSpPr txBox="1">
              <a:spLocks noChangeArrowheads="1"/>
            </p:cNvSpPr>
            <p:nvPr/>
          </p:nvSpPr>
          <p:spPr bwMode="auto">
            <a:xfrm>
              <a:off x="3582" y="2477"/>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latin typeface="Arial" panose="020B0604020202020204" pitchFamily="34" charset="0"/>
                  <a:ea typeface="仿宋_GB2312" pitchFamily="49" charset="-122"/>
                </a:rPr>
                <a:t>4</a:t>
              </a:r>
              <a:r>
                <a:rPr lang="en-US" altLang="zh-CN" sz="2800" b="0">
                  <a:solidFill>
                    <a:srgbClr val="FFFFFF"/>
                  </a:solidFill>
                  <a:latin typeface="Arial" panose="020B0604020202020204" pitchFamily="34" charset="0"/>
                  <a:ea typeface="仿宋_GB2312" pitchFamily="49" charset="-122"/>
                  <a:sym typeface="Symbol" panose="05050102010706020507" pitchFamily="18" charset="2"/>
                </a:rPr>
                <a:t></a:t>
              </a:r>
              <a:endParaRPr lang="en-US" altLang="zh-CN" sz="2800" b="0">
                <a:solidFill>
                  <a:srgbClr val="FFFFFF"/>
                </a:solidFill>
                <a:latin typeface="Arial" panose="020B0604020202020204" pitchFamily="34" charset="0"/>
                <a:ea typeface="仿宋_GB2312" pitchFamily="49" charset="-122"/>
                <a:sym typeface="Symbol" panose="05050102010706020507" pitchFamily="18" charset="2"/>
              </a:endParaRPr>
            </a:p>
          </p:txBody>
        </p:sp>
        <p:sp>
          <p:nvSpPr>
            <p:cNvPr id="108565" name="Line 104"/>
            <p:cNvSpPr>
              <a:spLocks noChangeShapeType="1"/>
            </p:cNvSpPr>
            <p:nvPr/>
          </p:nvSpPr>
          <p:spPr bwMode="auto">
            <a:xfrm>
              <a:off x="4332" y="3112"/>
              <a:ext cx="408" cy="0"/>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8566" name="Text Box 105"/>
            <p:cNvSpPr txBox="1">
              <a:spLocks noChangeArrowheads="1"/>
            </p:cNvSpPr>
            <p:nvPr/>
          </p:nvSpPr>
          <p:spPr bwMode="auto">
            <a:xfrm>
              <a:off x="4241" y="2432"/>
              <a:ext cx="5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70V</a:t>
              </a:r>
              <a:endParaRPr lang="en-US" altLang="zh-CN" sz="2800" b="0">
                <a:latin typeface="Arial" panose="020B0604020202020204" pitchFamily="34" charset="0"/>
                <a:ea typeface="仿宋_GB2312" pitchFamily="49" charset="-122"/>
              </a:endParaRPr>
            </a:p>
          </p:txBody>
        </p:sp>
        <p:sp>
          <p:nvSpPr>
            <p:cNvPr id="108567" name="Line 106"/>
            <p:cNvSpPr>
              <a:spLocks noChangeShapeType="1"/>
            </p:cNvSpPr>
            <p:nvPr/>
          </p:nvSpPr>
          <p:spPr bwMode="auto">
            <a:xfrm>
              <a:off x="4060" y="2885"/>
              <a:ext cx="952"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08568" name="Text Box 107"/>
            <p:cNvSpPr txBox="1">
              <a:spLocks noChangeArrowheads="1"/>
            </p:cNvSpPr>
            <p:nvPr/>
          </p:nvSpPr>
          <p:spPr bwMode="auto">
            <a:xfrm>
              <a:off x="4945" y="2386"/>
              <a:ext cx="6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10</a:t>
              </a:r>
              <a:r>
                <a:rPr lang="en-US" altLang="zh-CN" sz="2800" b="0">
                  <a:solidFill>
                    <a:srgbClr val="FFFFFF"/>
                  </a:solidFill>
                  <a:sym typeface="Symbol" panose="05050102010706020507" pitchFamily="18" charset="2"/>
                </a:rPr>
                <a:t></a:t>
              </a:r>
              <a:endParaRPr lang="en-US" altLang="zh-CN" sz="2800" b="0">
                <a:latin typeface="Arial" panose="020B0604020202020204" pitchFamily="34" charset="0"/>
                <a:ea typeface="仿宋_GB2312" pitchFamily="49" charset="-122"/>
                <a:sym typeface="Symbol" panose="05050102010706020507" pitchFamily="18" charset="2"/>
              </a:endParaRPr>
            </a:p>
          </p:txBody>
        </p:sp>
        <p:sp>
          <p:nvSpPr>
            <p:cNvPr id="108569" name="Text Box 108"/>
            <p:cNvSpPr txBox="1">
              <a:spLocks noChangeArrowheads="1"/>
            </p:cNvSpPr>
            <p:nvPr/>
          </p:nvSpPr>
          <p:spPr bwMode="auto">
            <a:xfrm>
              <a:off x="4988" y="3021"/>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5</a:t>
              </a:r>
              <a:r>
                <a:rPr lang="en-US" altLang="zh-CN" sz="2800" b="0">
                  <a:solidFill>
                    <a:srgbClr val="FFFFFF"/>
                  </a:solidFill>
                  <a:sym typeface="Symbol" panose="05050102010706020507" pitchFamily="18" charset="2"/>
                </a:rPr>
                <a:t></a:t>
              </a:r>
              <a:endParaRPr lang="en-US" altLang="zh-CN" sz="2800" b="0">
                <a:latin typeface="Arial" panose="020B0604020202020204" pitchFamily="34" charset="0"/>
                <a:ea typeface="仿宋_GB2312" pitchFamily="49" charset="-122"/>
                <a:sym typeface="Symbol" panose="05050102010706020507" pitchFamily="18" charset="2"/>
              </a:endParaRPr>
            </a:p>
          </p:txBody>
        </p:sp>
        <p:sp>
          <p:nvSpPr>
            <p:cNvPr id="108570" name="Text Box 109"/>
            <p:cNvSpPr txBox="1">
              <a:spLocks noChangeArrowheads="1"/>
            </p:cNvSpPr>
            <p:nvPr/>
          </p:nvSpPr>
          <p:spPr bwMode="auto">
            <a:xfrm>
              <a:off x="3561" y="3021"/>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2</a:t>
              </a:r>
              <a:r>
                <a:rPr lang="en-US" altLang="zh-CN" sz="2800" b="0">
                  <a:solidFill>
                    <a:srgbClr val="FFFFFF"/>
                  </a:solidFill>
                  <a:sym typeface="Symbol" panose="05050102010706020507" pitchFamily="18" charset="2"/>
                </a:rPr>
                <a:t></a:t>
              </a:r>
              <a:endParaRPr lang="en-US" altLang="zh-CN" sz="2800" b="0">
                <a:latin typeface="Arial" panose="020B0604020202020204" pitchFamily="34" charset="0"/>
                <a:ea typeface="仿宋_GB2312" pitchFamily="49" charset="-122"/>
                <a:sym typeface="Symbol" panose="05050102010706020507" pitchFamily="18" charset="2"/>
              </a:endParaRPr>
            </a:p>
          </p:txBody>
        </p:sp>
        <p:sp>
          <p:nvSpPr>
            <p:cNvPr id="108571" name="Text Box 110"/>
            <p:cNvSpPr txBox="1">
              <a:spLocks noChangeArrowheads="1"/>
            </p:cNvSpPr>
            <p:nvPr/>
          </p:nvSpPr>
          <p:spPr bwMode="auto">
            <a:xfrm>
              <a:off x="4150" y="2613"/>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FFFFFF"/>
                  </a:solidFill>
                </a:rPr>
                <a:t>+</a:t>
              </a:r>
              <a:endParaRPr lang="en-US" altLang="zh-CN" sz="2800" b="0">
                <a:latin typeface="Arial" panose="020B0604020202020204" pitchFamily="34" charset="0"/>
                <a:ea typeface="仿宋_GB2312" pitchFamily="49" charset="-122"/>
              </a:endParaRPr>
            </a:p>
          </p:txBody>
        </p:sp>
        <p:sp>
          <p:nvSpPr>
            <p:cNvPr id="108572" name="Text Box 111"/>
            <p:cNvSpPr txBox="1">
              <a:spLocks noChangeArrowheads="1"/>
            </p:cNvSpPr>
            <p:nvPr/>
          </p:nvSpPr>
          <p:spPr bwMode="auto">
            <a:xfrm>
              <a:off x="4695" y="2613"/>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800" b="0">
                  <a:solidFill>
                    <a:srgbClr val="FFFFFF"/>
                  </a:solidFill>
                </a:rPr>
                <a:t>－</a:t>
              </a:r>
              <a:endParaRPr lang="zh-CN" altLang="en-US" sz="2800" b="0">
                <a:latin typeface="Arial" panose="020B0604020202020204" pitchFamily="34" charset="0"/>
                <a:ea typeface="仿宋_GB2312" pitchFamily="49" charset="-122"/>
              </a:endParaRPr>
            </a:p>
          </p:txBody>
        </p:sp>
        <p:sp>
          <p:nvSpPr>
            <p:cNvPr id="108573" name="Rectangle 112"/>
            <p:cNvSpPr>
              <a:spLocks noChangeArrowheads="1"/>
            </p:cNvSpPr>
            <p:nvPr/>
          </p:nvSpPr>
          <p:spPr bwMode="auto">
            <a:xfrm>
              <a:off x="4931" y="302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8574" name="Rectangle 113"/>
            <p:cNvSpPr>
              <a:spLocks noChangeArrowheads="1"/>
            </p:cNvSpPr>
            <p:nvPr/>
          </p:nvSpPr>
          <p:spPr bwMode="auto">
            <a:xfrm>
              <a:off x="4931" y="243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8575" name="Rectangle 114"/>
            <p:cNvSpPr>
              <a:spLocks noChangeArrowheads="1"/>
            </p:cNvSpPr>
            <p:nvPr/>
          </p:nvSpPr>
          <p:spPr bwMode="auto">
            <a:xfrm>
              <a:off x="3978" y="302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8576" name="Rectangle 115"/>
            <p:cNvSpPr>
              <a:spLocks noChangeArrowheads="1"/>
            </p:cNvSpPr>
            <p:nvPr/>
          </p:nvSpPr>
          <p:spPr bwMode="auto">
            <a:xfrm>
              <a:off x="3978" y="243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8577" name="Text Box 116"/>
            <p:cNvSpPr txBox="1">
              <a:spLocks noChangeArrowheads="1"/>
            </p:cNvSpPr>
            <p:nvPr/>
          </p:nvSpPr>
          <p:spPr bwMode="auto">
            <a:xfrm>
              <a:off x="4258" y="3067"/>
              <a:ext cx="5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 </a:t>
              </a:r>
              <a:r>
                <a:rPr lang="en-US" altLang="zh-CN" sz="2800" b="0" baseline="30000">
                  <a:solidFill>
                    <a:srgbClr val="FFFFFF"/>
                  </a:solidFill>
                </a:rPr>
                <a:t>(2</a:t>
              </a:r>
              <a:r>
                <a:rPr lang="zh-CN" altLang="en-US" sz="2800" b="0" baseline="30000">
                  <a:solidFill>
                    <a:srgbClr val="FFFFFF"/>
                  </a:solidFill>
                </a:rPr>
                <a:t>）</a:t>
              </a:r>
              <a:endParaRPr lang="zh-CN" altLang="en-US" sz="2800" b="0" baseline="30000">
                <a:solidFill>
                  <a:srgbClr val="FFFFFF"/>
                </a:solidFill>
              </a:endParaRPr>
            </a:p>
          </p:txBody>
        </p:sp>
      </p:grpSp>
      <p:sp>
        <p:nvSpPr>
          <p:cNvPr id="93301" name="AutoShape 117" descr="羊皮纸"/>
          <p:cNvSpPr>
            <a:spLocks noChangeArrowheads="1"/>
          </p:cNvSpPr>
          <p:nvPr/>
        </p:nvSpPr>
        <p:spPr bwMode="auto">
          <a:xfrm>
            <a:off x="5774055" y="3361689"/>
            <a:ext cx="2592387" cy="576263"/>
          </a:xfrm>
          <a:prstGeom prst="wedgeRoundRectCallout">
            <a:avLst>
              <a:gd name="adj1" fmla="val -59981"/>
              <a:gd name="adj2" fmla="val -107301"/>
              <a:gd name="adj3" fmla="val 16667"/>
            </a:avLst>
          </a:prstGeom>
          <a:blipFill dpi="0" rotWithShape="1">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a:solidFill>
                  <a:srgbClr val="000000"/>
                </a:solidFill>
                <a:latin typeface="Arial" panose="020B0604020202020204" pitchFamily="34" charset="0"/>
              </a:rPr>
              <a:t>两个简单电路</a:t>
            </a:r>
            <a:endParaRPr lang="zh-CN" altLang="en-US" sz="2800">
              <a:solidFill>
                <a:srgbClr val="000000"/>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93304" name="Object 120"/>
              <p:cNvSpPr txBox="1"/>
              <p:nvPr/>
            </p:nvSpPr>
            <p:spPr bwMode="auto">
              <a:xfrm>
                <a:off x="4242117" y="5121378"/>
                <a:ext cx="4176713" cy="491492"/>
              </a:xfrm>
              <a:prstGeom prst="rect">
                <a:avLst/>
              </a:prstGeom>
              <a:noFill/>
              <a:ln>
                <a:noFill/>
              </a:ln>
              <a:effectLst/>
            </p:spPr>
            <p:txBody>
              <a:bodyPr>
                <a:noAutofit/>
              </a:bodyPr>
              <a:lstStyle/>
              <a:p>
                <a14:m>
                  <m:oMathPara xmlns:m="http://schemas.openxmlformats.org/officeDocument/2006/math">
                    <m:oMathParaPr>
                      <m:jc m:val="left"/>
                    </m:oMathParaPr>
                    <m:oMath xmlns:m="http://schemas.openxmlformats.org/officeDocument/2006/math">
                      <m:r>
                        <a:rPr lang="zh-CN" altLang="en-US" sz="2800" i="1" smtClean="0">
                          <a:solidFill>
                            <a:schemeClr val="tx1"/>
                          </a:solidFill>
                          <a:latin typeface="Cambria Math" panose="02040503050406030204" pitchFamily="18" charset="0"/>
                        </a:rPr>
                        <m:t>𝑃</m:t>
                      </m:r>
                      <m:r>
                        <a:rPr lang="zh-CN" altLang="en-US" sz="2800" i="1" smtClean="0">
                          <a:solidFill>
                            <a:schemeClr val="tx1"/>
                          </a:solidFill>
                          <a:latin typeface="Cambria Math" panose="02040503050406030204" pitchFamily="18" charset="0"/>
                        </a:rPr>
                        <m:t>=</m:t>
                      </m:r>
                      <m:r>
                        <m:rPr>
                          <m:nor/>
                        </m:rPr>
                        <a:rPr lang="zh-CN" altLang="en-US" sz="2800" i="0">
                          <a:solidFill>
                            <a:schemeClr val="tx1"/>
                          </a:solidFill>
                          <a:latin typeface="Cambria Math" panose="02040503050406030204" pitchFamily="18" charset="0"/>
                        </a:rPr>
                        <m:t>70</m:t>
                      </m:r>
                      <m:r>
                        <a:rPr lang="zh-CN" altLang="en-US" sz="2800" i="1">
                          <a:solidFill>
                            <a:schemeClr val="tx1"/>
                          </a:solidFill>
                          <a:latin typeface="Cambria Math" panose="02040503050406030204" pitchFamily="18" charset="0"/>
                        </a:rPr>
                        <m:t>×</m:t>
                      </m:r>
                      <m:r>
                        <m:rPr>
                          <m:nor/>
                        </m:rPr>
                        <a:rPr lang="zh-CN" altLang="en-US" sz="2800" i="0">
                          <a:solidFill>
                            <a:schemeClr val="tx1"/>
                          </a:solidFill>
                          <a:latin typeface="Cambria Math" panose="02040503050406030204" pitchFamily="18" charset="0"/>
                        </a:rPr>
                        <m:t>15</m:t>
                      </m:r>
                      <m:r>
                        <a:rPr lang="zh-CN" altLang="en-US" sz="2800" i="1">
                          <a:solidFill>
                            <a:schemeClr val="tx1"/>
                          </a:solidFill>
                          <a:latin typeface="Cambria Math" panose="02040503050406030204" pitchFamily="18" charset="0"/>
                        </a:rPr>
                        <m:t>=</m:t>
                      </m:r>
                      <m:r>
                        <m:rPr>
                          <m:nor/>
                        </m:rPr>
                        <a:rPr lang="zh-CN" altLang="en-US" sz="2800" i="0">
                          <a:solidFill>
                            <a:schemeClr val="tx1"/>
                          </a:solidFill>
                          <a:latin typeface="Cambria Math" panose="02040503050406030204" pitchFamily="18" charset="0"/>
                        </a:rPr>
                        <m:t>1050</m:t>
                      </m:r>
                      <m:r>
                        <m:rPr>
                          <m:nor/>
                        </m:rPr>
                        <a:rPr lang="zh-CN" altLang="en-US" sz="2800" i="0">
                          <a:solidFill>
                            <a:schemeClr val="tx1"/>
                          </a:solidFill>
                          <a:latin typeface="Cambria Math" panose="02040503050406030204" pitchFamily="18" charset="0"/>
                        </a:rPr>
                        <m:t>W</m:t>
                      </m:r>
                    </m:oMath>
                  </m:oMathPara>
                </a14:m>
                <a:endParaRPr lang="zh-CN" altLang="en-US" sz="2800" dirty="0">
                  <a:solidFill>
                    <a:schemeClr val="tx1"/>
                  </a:solidFill>
                </a:endParaRPr>
              </a:p>
            </p:txBody>
          </p:sp>
        </mc:Choice>
        <mc:Fallback>
          <p:sp>
            <p:nvSpPr>
              <p:cNvPr id="93304" name="Object 120"/>
              <p:cNvSpPr txBox="1">
                <a:spLocks noRot="1" noChangeAspect="1" noMove="1" noResize="1" noEditPoints="1" noAdjustHandles="1" noChangeArrowheads="1" noChangeShapeType="1" noTextEdit="1"/>
              </p:cNvSpPr>
              <p:nvPr/>
            </p:nvSpPr>
            <p:spPr bwMode="auto">
              <a:xfrm>
                <a:off x="4242117" y="5121378"/>
                <a:ext cx="4176713" cy="491492"/>
              </a:xfrm>
              <a:prstGeom prst="rect">
                <a:avLst/>
              </a:prstGeom>
              <a:blipFill rotWithShape="1">
                <a:blip r:embed="rId8"/>
                <a:stretch>
                  <a:fillRect l="-8" t="-21" b="21"/>
                </a:stretch>
              </a:blipFill>
              <a:ln>
                <a:noFill/>
              </a:ln>
              <a:effectLst/>
            </p:spPr>
            <p:txBody>
              <a:bodyPr/>
              <a:lstStyle/>
              <a:p>
                <a:r>
                  <a:rPr lang="zh-CN" altLang="en-US">
                    <a:noFill/>
                  </a:rPr>
                  <a:t> </a:t>
                </a:r>
              </a:p>
            </p:txBody>
          </p:sp>
        </mc:Fallback>
      </mc:AlternateContent>
      <p:sp>
        <p:nvSpPr>
          <p:cNvPr id="93312" name="Text Box 128"/>
          <p:cNvSpPr txBox="1">
            <a:spLocks noChangeArrowheads="1"/>
          </p:cNvSpPr>
          <p:nvPr/>
        </p:nvSpPr>
        <p:spPr bwMode="auto">
          <a:xfrm>
            <a:off x="641456" y="5996721"/>
            <a:ext cx="51831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t>应用叠加原理使计算简化</a:t>
            </a:r>
            <a:endParaRPr lang="zh-CN" altLang="en-US" sz="2800">
              <a:latin typeface="Arial" panose="020B0604020202020204" pitchFamily="34" charset="0"/>
            </a:endParaRPr>
          </a:p>
        </p:txBody>
      </p:sp>
      <p:sp>
        <p:nvSpPr>
          <p:cNvPr id="47"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48" name="Text Box 128"/>
          <p:cNvSpPr txBox="1">
            <a:spLocks noChangeArrowheads="1"/>
          </p:cNvSpPr>
          <p:nvPr/>
        </p:nvSpPr>
        <p:spPr bwMode="auto">
          <a:xfrm>
            <a:off x="5891423" y="5648002"/>
            <a:ext cx="2100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000" dirty="0"/>
              <a:t>发出功率</a:t>
            </a:r>
            <a:r>
              <a:rPr lang="en-US" altLang="zh-CN" sz="2000" dirty="0"/>
              <a:t>1050W</a:t>
            </a:r>
            <a:endParaRPr lang="zh-CN" altLang="en-US" sz="2000" dirty="0">
              <a:latin typeface="Arial" panose="020B0604020202020204" pitchFamily="34" charset="0"/>
            </a:endParaRPr>
          </a:p>
        </p:txBody>
      </p:sp>
      <p:sp>
        <p:nvSpPr>
          <p:cNvPr id="49" name="Text Box 5"/>
          <p:cNvSpPr txBox="1">
            <a:spLocks noChangeArrowheads="1"/>
          </p:cNvSpPr>
          <p:nvPr/>
        </p:nvSpPr>
        <p:spPr bwMode="auto">
          <a:xfrm>
            <a:off x="5572157" y="6263420"/>
            <a:ext cx="25479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
                <a:srgbClr val="FFFF00"/>
              </a:buClr>
              <a:buSzTx/>
              <a:buNone/>
            </a:pPr>
            <a:r>
              <a:rPr kumimoji="1" lang="en-US" altLang="zh-CN" sz="1200" b="1" i="1" dirty="0">
                <a:solidFill>
                  <a:srgbClr val="FF9900"/>
                </a:solidFill>
                <a:latin typeface="Times New Roman" panose="02020603050405020304" pitchFamily="18" charset="0"/>
                <a:ea typeface="仿宋_GB2312" pitchFamily="49" charset="-122"/>
              </a:rPr>
              <a:t>u</a:t>
            </a:r>
            <a:r>
              <a:rPr kumimoji="1" lang="en-US" altLang="zh-CN" sz="1200" b="1" dirty="0">
                <a:solidFill>
                  <a:srgbClr val="FF9900"/>
                </a:solidFill>
                <a:latin typeface="Times New Roman" panose="02020603050405020304" pitchFamily="18" charset="0"/>
                <a:ea typeface="仿宋_GB2312" pitchFamily="49" charset="-122"/>
              </a:rPr>
              <a:t>, </a:t>
            </a:r>
            <a:r>
              <a:rPr kumimoji="1" lang="en-US" altLang="zh-CN" sz="1200" b="1" i="1" dirty="0" err="1">
                <a:solidFill>
                  <a:srgbClr val="FF9900"/>
                </a:solidFill>
                <a:latin typeface="Times New Roman" panose="02020603050405020304" pitchFamily="18" charset="0"/>
                <a:ea typeface="仿宋_GB2312" pitchFamily="49" charset="-122"/>
              </a:rPr>
              <a:t>i</a:t>
            </a:r>
            <a:r>
              <a:rPr kumimoji="1" lang="en-US" altLang="zh-CN" sz="1200" b="1" dirty="0">
                <a:solidFill>
                  <a:srgbClr val="FF9900"/>
                </a:solidFill>
                <a:latin typeface="Times New Roman" panose="02020603050405020304" pitchFamily="18" charset="0"/>
                <a:ea typeface="仿宋_GB2312" pitchFamily="49" charset="-122"/>
              </a:rPr>
              <a:t> </a:t>
            </a:r>
            <a:r>
              <a:rPr kumimoji="1" lang="zh-CN" altLang="en-US" sz="1200" b="1" dirty="0">
                <a:solidFill>
                  <a:srgbClr val="FF9900"/>
                </a:solidFill>
                <a:latin typeface="Times New Roman" panose="02020603050405020304" pitchFamily="18" charset="0"/>
                <a:ea typeface="楷体_GB2312" pitchFamily="49" charset="-122"/>
              </a:rPr>
              <a:t>取非</a:t>
            </a:r>
            <a:r>
              <a:rPr kumimoji="1" lang="zh-CN" altLang="zh-CN" sz="1200" b="1" dirty="0">
                <a:solidFill>
                  <a:srgbClr val="FF9900"/>
                </a:solidFill>
                <a:latin typeface="Times New Roman" panose="02020603050405020304" pitchFamily="18" charset="0"/>
                <a:ea typeface="楷体_GB2312" pitchFamily="49" charset="-122"/>
              </a:rPr>
              <a:t>关联参考</a:t>
            </a:r>
            <a:r>
              <a:rPr kumimoji="1" lang="zh-CN" altLang="en-US" sz="1200" b="1" dirty="0">
                <a:solidFill>
                  <a:srgbClr val="FF9900"/>
                </a:solidFill>
                <a:latin typeface="Times New Roman" panose="02020603050405020304" pitchFamily="18" charset="0"/>
                <a:ea typeface="楷体_GB2312" pitchFamily="49" charset="-122"/>
              </a:rPr>
              <a:t>方向，发出功率</a:t>
            </a:r>
            <a:endParaRPr kumimoji="1" lang="zh-CN" altLang="en-US" sz="1200" b="1" dirty="0">
              <a:solidFill>
                <a:srgbClr val="FF9900"/>
              </a:solidFill>
              <a:latin typeface="Times New Roman" panose="02020603050405020304" pitchFamily="18" charset="0"/>
              <a:ea typeface="楷体_GB2312" pitchFamily="49" charset="-122"/>
            </a:endParaRPr>
          </a:p>
        </p:txBody>
      </p:sp>
      <p:sp>
        <p:nvSpPr>
          <p:cNvPr id="50" name="矩形 49"/>
          <p:cNvSpPr/>
          <p:nvPr/>
        </p:nvSpPr>
        <p:spPr>
          <a:xfrm>
            <a:off x="6056630" y="132915"/>
            <a:ext cx="2868093" cy="369332"/>
          </a:xfrm>
          <a:prstGeom prst="rect">
            <a:avLst/>
          </a:prstGeom>
        </p:spPr>
        <p:txBody>
          <a:bodyPr wrap="none">
            <a:spAutoFit/>
          </a:bodyPr>
          <a:lstStyle/>
          <a:p>
            <a:r>
              <a:rPr lang="en-US" altLang="zh-CN" b="1" dirty="0">
                <a:solidFill>
                  <a:srgbClr val="FFFF00"/>
                </a:solidFill>
              </a:rPr>
              <a:t>(</a:t>
            </a:r>
            <a:r>
              <a:rPr lang="zh-CN" altLang="en-US" b="1" dirty="0">
                <a:solidFill>
                  <a:srgbClr val="FFFF00"/>
                </a:solidFill>
              </a:rPr>
              <a:t>电压源短路，电流源开路</a:t>
            </a:r>
            <a:r>
              <a:rPr lang="en-US" altLang="zh-CN" b="1" dirty="0">
                <a:solidFill>
                  <a:srgbClr val="FFFF00"/>
                </a:solidFill>
              </a:rPr>
              <a:t>)</a:t>
            </a:r>
            <a:endParaRPr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Text Box 5"/>
          <p:cNvSpPr txBox="1">
            <a:spLocks noChangeArrowheads="1"/>
          </p:cNvSpPr>
          <p:nvPr/>
        </p:nvSpPr>
        <p:spPr bwMode="auto">
          <a:xfrm>
            <a:off x="539750" y="2349500"/>
            <a:ext cx="8113184" cy="323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lang="zh-CN" altLang="en-US" dirty="0">
                <a:latin typeface="Arial" panose="020B0604020202020204" pitchFamily="34" charset="0"/>
              </a:rPr>
              <a:t>叠加方式是任意的，可以一次一个独立源单独作用，也可以一次几个独立源同时作用，取决于使分析计算简便。</a:t>
            </a:r>
            <a:endParaRPr lang="en-US" altLang="zh-CN" dirty="0">
              <a:latin typeface="Arial" panose="020B0604020202020204" pitchFamily="34" charset="0"/>
            </a:endParaRPr>
          </a:p>
          <a:p>
            <a:pPr eaLnBrk="1" hangingPunct="1">
              <a:lnSpc>
                <a:spcPct val="120000"/>
              </a:lnSpc>
            </a:pPr>
            <a:endParaRPr lang="en-US" altLang="zh-CN" sz="2800" dirty="0">
              <a:latin typeface="Arial" panose="020B0604020202020204" pitchFamily="34" charset="0"/>
            </a:endParaRPr>
          </a:p>
          <a:p>
            <a:pPr eaLnBrk="1" hangingPunct="1">
              <a:lnSpc>
                <a:spcPct val="120000"/>
              </a:lnSpc>
            </a:pPr>
            <a:r>
              <a:rPr lang="zh-CN" altLang="en-US" dirty="0">
                <a:solidFill>
                  <a:schemeClr val="tx1"/>
                </a:solidFill>
                <a:latin typeface="Arial" panose="020B0604020202020204" pitchFamily="34" charset="0"/>
              </a:rPr>
              <a:t>非彻底拆分技巧：</a:t>
            </a:r>
            <a:endParaRPr lang="en-US" altLang="zh-CN" dirty="0">
              <a:solidFill>
                <a:schemeClr val="tx1"/>
              </a:solidFill>
              <a:latin typeface="Arial" panose="020B0604020202020204" pitchFamily="34" charset="0"/>
            </a:endParaRPr>
          </a:p>
          <a:p>
            <a:pPr marL="342900" indent="-342900" eaLnBrk="1" hangingPunct="1">
              <a:lnSpc>
                <a:spcPct val="120000"/>
              </a:lnSpc>
              <a:buFont typeface="Arial" panose="020B0604020202020204" pitchFamily="34" charset="0"/>
              <a:buChar char="•"/>
            </a:pPr>
            <a:r>
              <a:rPr lang="zh-CN" altLang="en-US" dirty="0">
                <a:latin typeface="Arial" panose="020B0604020202020204" pitchFamily="34" charset="0"/>
              </a:rPr>
              <a:t>拆的太碎，求解简单，但求解分量太多；</a:t>
            </a:r>
            <a:endParaRPr lang="en-US" altLang="zh-CN" dirty="0">
              <a:latin typeface="Arial" panose="020B0604020202020204" pitchFamily="34" charset="0"/>
            </a:endParaRPr>
          </a:p>
          <a:p>
            <a:pPr marL="342900" indent="-342900" eaLnBrk="1" hangingPunct="1">
              <a:lnSpc>
                <a:spcPct val="120000"/>
              </a:lnSpc>
              <a:buFont typeface="Arial" panose="020B0604020202020204" pitchFamily="34" charset="0"/>
              <a:buChar char="•"/>
            </a:pPr>
            <a:r>
              <a:rPr lang="zh-CN" altLang="en-US" dirty="0">
                <a:latin typeface="Arial" panose="020B0604020202020204" pitchFamily="34" charset="0"/>
              </a:rPr>
              <a:t>如果拆的不够彻底，电源太多，求解时还要用网孔电流或节点电压法</a:t>
            </a:r>
            <a:endParaRPr lang="en-US" altLang="zh-CN" dirty="0">
              <a:latin typeface="Arial" panose="020B0604020202020204" pitchFamily="34" charset="0"/>
            </a:endParaRPr>
          </a:p>
        </p:txBody>
      </p:sp>
      <p:grpSp>
        <p:nvGrpSpPr>
          <p:cNvPr id="2" name="Group 6"/>
          <p:cNvGrpSpPr/>
          <p:nvPr/>
        </p:nvGrpSpPr>
        <p:grpSpPr bwMode="auto">
          <a:xfrm>
            <a:off x="755650" y="1341438"/>
            <a:ext cx="1644650" cy="850900"/>
            <a:chOff x="385" y="3022"/>
            <a:chExt cx="1036" cy="536"/>
          </a:xfrm>
        </p:grpSpPr>
        <p:pic>
          <p:nvPicPr>
            <p:cNvPr id="109572" name="Picture 7"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Text Box 8"/>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b="0">
                  <a:solidFill>
                    <a:srgbClr val="CC6600"/>
                  </a:solidFill>
                  <a:latin typeface="Arial" panose="020B0604020202020204" pitchFamily="34" charset="0"/>
                  <a:ea typeface="华文行楷" panose="02010800040101010101" pitchFamily="2" charset="-122"/>
                </a:rPr>
                <a:t>注意</a:t>
              </a:r>
              <a:endParaRPr lang="zh-CN" altLang="en-US" sz="3200" b="0">
                <a:solidFill>
                  <a:srgbClr val="CC6600"/>
                </a:solidFill>
                <a:latin typeface="Arial" panose="020B0604020202020204" pitchFamily="34" charset="0"/>
                <a:ea typeface="华文行楷" panose="02010800040101010101" pitchFamily="2" charset="-122"/>
              </a:endParaRPr>
            </a:p>
          </p:txBody>
        </p:sp>
      </p:grpSp>
      <p:sp>
        <p:nvSpPr>
          <p:cNvPr id="6"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Text Box 5"/>
          <p:cNvSpPr txBox="1">
            <a:spLocks noChangeArrowheads="1"/>
          </p:cNvSpPr>
          <p:nvPr/>
        </p:nvSpPr>
        <p:spPr bwMode="auto">
          <a:xfrm>
            <a:off x="355759" y="694799"/>
            <a:ext cx="86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3200">
                <a:solidFill>
                  <a:srgbClr val="FFFFFF"/>
                </a:solidFill>
                <a:latin typeface="Arial" panose="020B0604020202020204" pitchFamily="34" charset="0"/>
                <a:ea typeface="宋体" panose="02010600030101010101" pitchFamily="2" charset="-122"/>
              </a:rPr>
              <a:t>例</a:t>
            </a:r>
            <a:r>
              <a:rPr lang="en-US" altLang="zh-CN" sz="3200" b="0">
                <a:solidFill>
                  <a:srgbClr val="FFFFFF"/>
                </a:solidFill>
                <a:ea typeface="宋体" panose="02010600030101010101" pitchFamily="2" charset="-122"/>
              </a:rPr>
              <a:t>2</a:t>
            </a:r>
            <a:endParaRPr lang="en-US" altLang="zh-CN" sz="3200" b="0">
              <a:solidFill>
                <a:srgbClr val="FFFFFF"/>
              </a:solidFill>
              <a:ea typeface="宋体" panose="02010600030101010101" pitchFamily="2" charset="-122"/>
            </a:endParaRPr>
          </a:p>
        </p:txBody>
      </p:sp>
      <p:sp>
        <p:nvSpPr>
          <p:cNvPr id="57391" name="Text Box 47"/>
          <p:cNvSpPr txBox="1">
            <a:spLocks noChangeArrowheads="1"/>
          </p:cNvSpPr>
          <p:nvPr/>
        </p:nvSpPr>
        <p:spPr bwMode="auto">
          <a:xfrm>
            <a:off x="1219359" y="725607"/>
            <a:ext cx="20875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latin typeface="楷体_GB2312" pitchFamily="49" charset="-122"/>
              </a:rPr>
              <a:t>计算电压</a:t>
            </a:r>
            <a:r>
              <a:rPr lang="en-US" altLang="zh-CN" sz="2800" i="1" dirty="0">
                <a:solidFill>
                  <a:srgbClr val="FFFFFF"/>
                </a:solidFill>
              </a:rPr>
              <a:t>u</a:t>
            </a:r>
            <a:endParaRPr lang="en-US" altLang="zh-CN" sz="2800" i="1" dirty="0">
              <a:latin typeface="楷体_GB2312" pitchFamily="49" charset="-122"/>
            </a:endParaRPr>
          </a:p>
        </p:txBody>
      </p:sp>
      <p:sp>
        <p:nvSpPr>
          <p:cNvPr id="57477" name="Text Box 133"/>
          <p:cNvSpPr txBox="1">
            <a:spLocks noChangeArrowheads="1"/>
          </p:cNvSpPr>
          <p:nvPr/>
        </p:nvSpPr>
        <p:spPr bwMode="auto">
          <a:xfrm>
            <a:off x="761787" y="1993375"/>
            <a:ext cx="29511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dirty="0">
                <a:solidFill>
                  <a:srgbClr val="FFFFFF"/>
                </a:solidFill>
              </a:rPr>
              <a:t>3A</a:t>
            </a:r>
            <a:r>
              <a:rPr lang="zh-CN" altLang="en-US" dirty="0">
                <a:latin typeface="楷体_GB2312" pitchFamily="49" charset="-122"/>
              </a:rPr>
              <a:t>电流源作用：</a:t>
            </a:r>
            <a:endParaRPr lang="zh-CN" altLang="en-US" dirty="0">
              <a:latin typeface="楷体_GB2312" pitchFamily="49" charset="-122"/>
            </a:endParaRPr>
          </a:p>
        </p:txBody>
      </p:sp>
      <p:sp>
        <p:nvSpPr>
          <p:cNvPr id="57491" name="Text Box 147"/>
          <p:cNvSpPr txBox="1">
            <a:spLocks noChangeArrowheads="1"/>
          </p:cNvSpPr>
          <p:nvPr/>
        </p:nvSpPr>
        <p:spPr bwMode="auto">
          <a:xfrm>
            <a:off x="461328" y="1405255"/>
            <a:ext cx="576262" cy="519113"/>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solidFill>
                  <a:srgbClr val="FFFFFF"/>
                </a:solidFill>
                <a:latin typeface="Arial" panose="020B0604020202020204" pitchFamily="34" charset="0"/>
                <a:ea typeface="宋体" panose="02010600030101010101" pitchFamily="2" charset="-122"/>
              </a:rPr>
              <a:t>解</a:t>
            </a:r>
            <a:endParaRPr lang="zh-CN" altLang="en-US" sz="2800">
              <a:solidFill>
                <a:srgbClr val="FFFFFF"/>
              </a:solidFill>
              <a:latin typeface="Arial" panose="020B0604020202020204" pitchFamily="34" charset="0"/>
              <a:ea typeface="宋体" panose="02010600030101010101" pitchFamily="2" charset="-122"/>
            </a:endParaRPr>
          </a:p>
        </p:txBody>
      </p:sp>
      <p:grpSp>
        <p:nvGrpSpPr>
          <p:cNvPr id="4" name="Group 246"/>
          <p:cNvGrpSpPr/>
          <p:nvPr/>
        </p:nvGrpSpPr>
        <p:grpSpPr bwMode="auto">
          <a:xfrm>
            <a:off x="3899218" y="375613"/>
            <a:ext cx="4895850" cy="2535238"/>
            <a:chOff x="2426" y="210"/>
            <a:chExt cx="3084" cy="1597"/>
          </a:xfrm>
        </p:grpSpPr>
        <p:sp>
          <p:nvSpPr>
            <p:cNvPr id="110662" name="Oval 149"/>
            <p:cNvSpPr>
              <a:spLocks noChangeArrowheads="1"/>
            </p:cNvSpPr>
            <p:nvPr/>
          </p:nvSpPr>
          <p:spPr bwMode="auto">
            <a:xfrm>
              <a:off x="2789" y="116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0663" name="Oval 150"/>
            <p:cNvSpPr>
              <a:spLocks noChangeArrowheads="1"/>
            </p:cNvSpPr>
            <p:nvPr/>
          </p:nvSpPr>
          <p:spPr bwMode="auto">
            <a:xfrm>
              <a:off x="3379" y="116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0664" name="Rectangle 151"/>
            <p:cNvSpPr>
              <a:spLocks noChangeArrowheads="1"/>
            </p:cNvSpPr>
            <p:nvPr/>
          </p:nvSpPr>
          <p:spPr bwMode="auto">
            <a:xfrm>
              <a:off x="2970" y="528"/>
              <a:ext cx="2494" cy="1225"/>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0665" name="Text Box 152"/>
            <p:cNvSpPr txBox="1">
              <a:spLocks noChangeArrowheads="1"/>
            </p:cNvSpPr>
            <p:nvPr/>
          </p:nvSpPr>
          <p:spPr bwMode="auto">
            <a:xfrm>
              <a:off x="4195" y="619"/>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仿宋_GB2312" pitchFamily="49" charset="-122"/>
                </a:rPr>
                <a:t>u</a:t>
              </a:r>
              <a:endParaRPr lang="en-US" altLang="zh-CN" sz="2800" b="0" i="1">
                <a:ea typeface="仿宋_GB2312" pitchFamily="49" charset="-122"/>
              </a:endParaRPr>
            </a:p>
          </p:txBody>
        </p:sp>
        <p:sp>
          <p:nvSpPr>
            <p:cNvPr id="110666" name="Text Box 153"/>
            <p:cNvSpPr txBox="1">
              <a:spLocks noChangeArrowheads="1"/>
            </p:cNvSpPr>
            <p:nvPr/>
          </p:nvSpPr>
          <p:spPr bwMode="auto">
            <a:xfrm>
              <a:off x="2607" y="1435"/>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110667" name="Text Box 154"/>
            <p:cNvSpPr txBox="1">
              <a:spLocks noChangeArrowheads="1"/>
            </p:cNvSpPr>
            <p:nvPr/>
          </p:nvSpPr>
          <p:spPr bwMode="auto">
            <a:xfrm>
              <a:off x="2562" y="927"/>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110668" name="Text Box 155"/>
            <p:cNvSpPr txBox="1">
              <a:spLocks noChangeArrowheads="1"/>
            </p:cNvSpPr>
            <p:nvPr/>
          </p:nvSpPr>
          <p:spPr bwMode="auto">
            <a:xfrm>
              <a:off x="3696" y="1208"/>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12V</a:t>
              </a:r>
              <a:endParaRPr lang="en-US" altLang="zh-CN" sz="2800" b="0">
                <a:solidFill>
                  <a:srgbClr val="FFFFFF"/>
                </a:solidFill>
                <a:ea typeface="仿宋_GB2312" pitchFamily="49" charset="-122"/>
              </a:endParaRPr>
            </a:p>
          </p:txBody>
        </p:sp>
        <p:sp>
          <p:nvSpPr>
            <p:cNvPr id="110669" name="Text Box 156"/>
            <p:cNvSpPr txBox="1">
              <a:spLocks noChangeArrowheads="1"/>
            </p:cNvSpPr>
            <p:nvPr/>
          </p:nvSpPr>
          <p:spPr bwMode="auto">
            <a:xfrm>
              <a:off x="4830" y="1289"/>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ea typeface="仿宋_GB2312" pitchFamily="49" charset="-122"/>
                </a:rPr>
                <a:t>2A</a:t>
              </a:r>
              <a:endParaRPr lang="en-US" altLang="zh-CN" sz="2800" b="0">
                <a:ea typeface="仿宋_GB2312" pitchFamily="49" charset="-122"/>
              </a:endParaRPr>
            </a:p>
          </p:txBody>
        </p:sp>
        <p:sp>
          <p:nvSpPr>
            <p:cNvPr id="110670" name="Text Box 157"/>
            <p:cNvSpPr txBox="1">
              <a:spLocks noChangeArrowheads="1"/>
            </p:cNvSpPr>
            <p:nvPr/>
          </p:nvSpPr>
          <p:spPr bwMode="auto">
            <a:xfrm>
              <a:off x="3560" y="891"/>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110671" name="Text Box 158"/>
            <p:cNvSpPr txBox="1">
              <a:spLocks noChangeArrowheads="1"/>
            </p:cNvSpPr>
            <p:nvPr/>
          </p:nvSpPr>
          <p:spPr bwMode="auto">
            <a:xfrm>
              <a:off x="3560" y="1480"/>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110672" name="Text Box 159"/>
            <p:cNvSpPr txBox="1">
              <a:spLocks noChangeArrowheads="1"/>
            </p:cNvSpPr>
            <p:nvPr/>
          </p:nvSpPr>
          <p:spPr bwMode="auto">
            <a:xfrm>
              <a:off x="5011" y="936"/>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仿宋_GB2312" pitchFamily="49" charset="-122"/>
                </a:rPr>
                <a:t>1</a:t>
              </a:r>
              <a:r>
                <a:rPr lang="en-US" altLang="zh-CN" sz="2800" b="0">
                  <a:solidFill>
                    <a:srgbClr val="FFFFFF"/>
                  </a:solidFill>
                  <a:ea typeface="仿宋_GB2312" pitchFamily="49" charset="-122"/>
                  <a:sym typeface="Symbol" panose="05050102010706020507" pitchFamily="18" charset="2"/>
                </a:rPr>
                <a:t></a:t>
              </a:r>
              <a:endParaRPr lang="en-US" altLang="zh-CN" sz="2800" b="0">
                <a:ea typeface="仿宋_GB2312" pitchFamily="49" charset="-122"/>
                <a:sym typeface="Symbol" panose="05050102010706020507" pitchFamily="18" charset="2"/>
              </a:endParaRPr>
            </a:p>
          </p:txBody>
        </p:sp>
        <p:sp>
          <p:nvSpPr>
            <p:cNvPr id="110673" name="Text Box 160"/>
            <p:cNvSpPr txBox="1">
              <a:spLocks noChangeArrowheads="1"/>
            </p:cNvSpPr>
            <p:nvPr/>
          </p:nvSpPr>
          <p:spPr bwMode="auto">
            <a:xfrm>
              <a:off x="3787" y="210"/>
              <a:ext cx="5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ea typeface="仿宋_GB2312" pitchFamily="49" charset="-122"/>
                </a:rPr>
                <a:t>3</a:t>
              </a:r>
              <a:r>
                <a:rPr lang="en-US" altLang="zh-CN" sz="2800" b="0">
                  <a:ea typeface="仿宋_GB2312" pitchFamily="49" charset="-122"/>
                  <a:sym typeface="Symbol" panose="05050102010706020507" pitchFamily="18" charset="2"/>
                </a:rPr>
                <a:t>A</a:t>
              </a:r>
              <a:endParaRPr lang="en-US" altLang="zh-CN" sz="2800" b="0">
                <a:ea typeface="仿宋_GB2312" pitchFamily="49" charset="-122"/>
              </a:endParaRPr>
            </a:p>
          </p:txBody>
        </p:sp>
        <p:sp>
          <p:nvSpPr>
            <p:cNvPr id="110674" name="Text Box 161"/>
            <p:cNvSpPr txBox="1">
              <a:spLocks noChangeArrowheads="1"/>
            </p:cNvSpPr>
            <p:nvPr/>
          </p:nvSpPr>
          <p:spPr bwMode="auto">
            <a:xfrm>
              <a:off x="3107" y="664"/>
              <a:ext cx="4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仿宋_GB2312" pitchFamily="49" charset="-122"/>
                </a:rPr>
                <a:t>3</a:t>
              </a:r>
              <a:r>
                <a:rPr lang="en-US" altLang="zh-CN" sz="2800" b="0">
                  <a:solidFill>
                    <a:srgbClr val="FFFFFF"/>
                  </a:solidFill>
                  <a:ea typeface="仿宋_GB2312" pitchFamily="49" charset="-122"/>
                  <a:sym typeface="Symbol" panose="05050102010706020507" pitchFamily="18" charset="2"/>
                </a:rPr>
                <a:t></a:t>
              </a:r>
              <a:endParaRPr lang="en-US" altLang="zh-CN" sz="2800" b="0">
                <a:ea typeface="仿宋_GB2312" pitchFamily="49" charset="-122"/>
              </a:endParaRPr>
            </a:p>
          </p:txBody>
        </p:sp>
        <p:sp>
          <p:nvSpPr>
            <p:cNvPr id="110675" name="Text Box 162"/>
            <p:cNvSpPr txBox="1">
              <a:spLocks noChangeArrowheads="1"/>
            </p:cNvSpPr>
            <p:nvPr/>
          </p:nvSpPr>
          <p:spPr bwMode="auto">
            <a:xfrm>
              <a:off x="2516" y="619"/>
              <a:ext cx="5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仿宋_GB2312" pitchFamily="49" charset="-122"/>
                </a:rPr>
                <a:t>6</a:t>
              </a:r>
              <a:r>
                <a:rPr lang="en-US" altLang="zh-CN" sz="2800" b="0">
                  <a:solidFill>
                    <a:srgbClr val="FFFFFF"/>
                  </a:solidFill>
                  <a:ea typeface="仿宋_GB2312" pitchFamily="49" charset="-122"/>
                  <a:sym typeface="Symbol" panose="05050102010706020507" pitchFamily="18" charset="2"/>
                </a:rPr>
                <a:t></a:t>
              </a:r>
              <a:endParaRPr lang="en-US" altLang="zh-CN" sz="2800" b="0">
                <a:ea typeface="仿宋_GB2312" pitchFamily="49" charset="-122"/>
              </a:endParaRPr>
            </a:p>
          </p:txBody>
        </p:sp>
        <p:sp>
          <p:nvSpPr>
            <p:cNvPr id="110676" name="Line 163"/>
            <p:cNvSpPr>
              <a:spLocks noChangeShapeType="1"/>
            </p:cNvSpPr>
            <p:nvPr/>
          </p:nvSpPr>
          <p:spPr bwMode="auto">
            <a:xfrm>
              <a:off x="3560" y="528"/>
              <a:ext cx="0" cy="122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0677" name="Line 164"/>
            <p:cNvSpPr>
              <a:spLocks noChangeShapeType="1"/>
            </p:cNvSpPr>
            <p:nvPr/>
          </p:nvSpPr>
          <p:spPr bwMode="auto">
            <a:xfrm>
              <a:off x="4829" y="528"/>
              <a:ext cx="0" cy="122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0678" name="Line 165"/>
            <p:cNvSpPr>
              <a:spLocks noChangeShapeType="1"/>
            </p:cNvSpPr>
            <p:nvPr/>
          </p:nvSpPr>
          <p:spPr bwMode="auto">
            <a:xfrm rot="16200000" flipV="1">
              <a:off x="3969" y="345"/>
              <a:ext cx="0" cy="3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79" name="Line 166"/>
            <p:cNvSpPr>
              <a:spLocks noChangeShapeType="1"/>
            </p:cNvSpPr>
            <p:nvPr/>
          </p:nvSpPr>
          <p:spPr bwMode="auto">
            <a:xfrm>
              <a:off x="4830" y="1297"/>
              <a:ext cx="0" cy="319"/>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80" name="Text Box 167"/>
            <p:cNvSpPr txBox="1">
              <a:spLocks noChangeArrowheads="1"/>
            </p:cNvSpPr>
            <p:nvPr/>
          </p:nvSpPr>
          <p:spPr bwMode="auto">
            <a:xfrm>
              <a:off x="2426" y="1208"/>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6V</a:t>
              </a:r>
              <a:endParaRPr lang="en-US" altLang="zh-CN" sz="2800" b="0">
                <a:solidFill>
                  <a:srgbClr val="FFFFFF"/>
                </a:solidFill>
                <a:ea typeface="仿宋_GB2312" pitchFamily="49" charset="-122"/>
              </a:endParaRPr>
            </a:p>
          </p:txBody>
        </p:sp>
        <p:sp>
          <p:nvSpPr>
            <p:cNvPr id="110681" name="Text Box 168"/>
            <p:cNvSpPr txBox="1">
              <a:spLocks noChangeArrowheads="1"/>
            </p:cNvSpPr>
            <p:nvPr/>
          </p:nvSpPr>
          <p:spPr bwMode="auto">
            <a:xfrm>
              <a:off x="3878" y="437"/>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110682" name="Text Box 169"/>
            <p:cNvSpPr txBox="1">
              <a:spLocks noChangeArrowheads="1"/>
            </p:cNvSpPr>
            <p:nvPr/>
          </p:nvSpPr>
          <p:spPr bwMode="auto">
            <a:xfrm>
              <a:off x="4422" y="437"/>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b="0">
                  <a:solidFill>
                    <a:srgbClr val="FFFFFF"/>
                  </a:solidFill>
                  <a:ea typeface="仿宋_GB2312" pitchFamily="49" charset="-122"/>
                </a:rPr>
                <a:t>－</a:t>
              </a:r>
              <a:endParaRPr lang="zh-CN" altLang="en-US" sz="2800" b="0">
                <a:ea typeface="仿宋_GB2312" pitchFamily="49" charset="-122"/>
              </a:endParaRPr>
            </a:p>
          </p:txBody>
        </p:sp>
        <p:sp>
          <p:nvSpPr>
            <p:cNvPr id="110683" name="Rectangle 170"/>
            <p:cNvSpPr>
              <a:spLocks noChangeArrowheads="1"/>
            </p:cNvSpPr>
            <p:nvPr/>
          </p:nvSpPr>
          <p:spPr bwMode="auto">
            <a:xfrm>
              <a:off x="3479" y="66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0684" name="Rectangle 171"/>
            <p:cNvSpPr>
              <a:spLocks noChangeArrowheads="1"/>
            </p:cNvSpPr>
            <p:nvPr/>
          </p:nvSpPr>
          <p:spPr bwMode="auto">
            <a:xfrm>
              <a:off x="2888" y="66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0685" name="Rectangle 172"/>
            <p:cNvSpPr>
              <a:spLocks noChangeArrowheads="1"/>
            </p:cNvSpPr>
            <p:nvPr/>
          </p:nvSpPr>
          <p:spPr bwMode="auto">
            <a:xfrm>
              <a:off x="5374" y="93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110686" name="Group 173"/>
            <p:cNvGrpSpPr/>
            <p:nvPr/>
          </p:nvGrpSpPr>
          <p:grpSpPr bwMode="auto">
            <a:xfrm rot="5400000">
              <a:off x="4149" y="346"/>
              <a:ext cx="363" cy="363"/>
              <a:chOff x="4785" y="709"/>
              <a:chExt cx="363" cy="363"/>
            </a:xfrm>
          </p:grpSpPr>
          <p:sp>
            <p:nvSpPr>
              <p:cNvPr id="110690" name="Oval 174"/>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rot="10800000"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0691" name="Line 175"/>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0687" name="Group 176"/>
            <p:cNvGrpSpPr/>
            <p:nvPr/>
          </p:nvGrpSpPr>
          <p:grpSpPr bwMode="auto">
            <a:xfrm>
              <a:off x="4648" y="936"/>
              <a:ext cx="363" cy="363"/>
              <a:chOff x="4785" y="709"/>
              <a:chExt cx="363" cy="363"/>
            </a:xfrm>
          </p:grpSpPr>
          <p:sp>
            <p:nvSpPr>
              <p:cNvPr id="110688" name="Oval 177"/>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0689" name="Line 178"/>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7523" name="Text Box 179"/>
          <p:cNvSpPr txBox="1">
            <a:spLocks noChangeArrowheads="1"/>
          </p:cNvSpPr>
          <p:nvPr/>
        </p:nvSpPr>
        <p:spPr bwMode="auto">
          <a:xfrm>
            <a:off x="1182053" y="1405255"/>
            <a:ext cx="21409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画出分电路图</a:t>
            </a:r>
            <a:endParaRPr lang="zh-CN" altLang="en-US" dirty="0">
              <a:latin typeface="Arial" panose="020B0604020202020204" pitchFamily="34" charset="0"/>
            </a:endParaRPr>
          </a:p>
        </p:txBody>
      </p:sp>
      <p:sp>
        <p:nvSpPr>
          <p:cNvPr id="57541" name="Text Box 197"/>
          <p:cNvSpPr txBox="1">
            <a:spLocks noChangeArrowheads="1"/>
          </p:cNvSpPr>
          <p:nvPr/>
        </p:nvSpPr>
        <p:spPr bwMode="auto">
          <a:xfrm>
            <a:off x="3682578" y="5289129"/>
            <a:ext cx="5762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4400" b="0" dirty="0">
                <a:solidFill>
                  <a:srgbClr val="FF3300"/>
                </a:solidFill>
                <a:latin typeface="Arial" panose="020B0604020202020204" pitchFamily="34" charset="0"/>
                <a:ea typeface="仿宋_GB2312" pitchFamily="49" charset="-122"/>
              </a:rPr>
              <a:t>＋</a:t>
            </a:r>
            <a:endParaRPr lang="zh-CN" altLang="en-US" sz="4400" b="0" dirty="0">
              <a:solidFill>
                <a:srgbClr val="FF3300"/>
              </a:solidFill>
              <a:latin typeface="Arial" panose="020B0604020202020204" pitchFamily="34" charset="0"/>
              <a:ea typeface="仿宋_GB2312" pitchFamily="49" charset="-122"/>
            </a:endParaRPr>
          </a:p>
        </p:txBody>
      </p:sp>
      <p:grpSp>
        <p:nvGrpSpPr>
          <p:cNvPr id="7" name="Group 248"/>
          <p:cNvGrpSpPr/>
          <p:nvPr/>
        </p:nvGrpSpPr>
        <p:grpSpPr bwMode="auto">
          <a:xfrm>
            <a:off x="4012779" y="4644549"/>
            <a:ext cx="4751387" cy="2103438"/>
            <a:chOff x="2381" y="2704"/>
            <a:chExt cx="2993" cy="1325"/>
          </a:xfrm>
        </p:grpSpPr>
        <p:sp>
          <p:nvSpPr>
            <p:cNvPr id="110629" name="Oval 199"/>
            <p:cNvSpPr>
              <a:spLocks noChangeArrowheads="1"/>
            </p:cNvSpPr>
            <p:nvPr/>
          </p:nvSpPr>
          <p:spPr bwMode="auto">
            <a:xfrm>
              <a:off x="2653" y="3385"/>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0630" name="Line 200"/>
            <p:cNvSpPr>
              <a:spLocks noChangeShapeType="1"/>
            </p:cNvSpPr>
            <p:nvPr/>
          </p:nvSpPr>
          <p:spPr bwMode="auto">
            <a:xfrm>
              <a:off x="5284" y="2750"/>
              <a:ext cx="0" cy="122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631" name="Line 201"/>
            <p:cNvSpPr>
              <a:spLocks noChangeShapeType="1"/>
            </p:cNvSpPr>
            <p:nvPr/>
          </p:nvSpPr>
          <p:spPr bwMode="auto">
            <a:xfrm>
              <a:off x="2835" y="3974"/>
              <a:ext cx="244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632" name="Line 202"/>
            <p:cNvSpPr>
              <a:spLocks noChangeShapeType="1"/>
            </p:cNvSpPr>
            <p:nvPr/>
          </p:nvSpPr>
          <p:spPr bwMode="auto">
            <a:xfrm>
              <a:off x="2835" y="2750"/>
              <a:ext cx="0" cy="122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633" name="Line 203"/>
            <p:cNvSpPr>
              <a:spLocks noChangeShapeType="1"/>
            </p:cNvSpPr>
            <p:nvPr/>
          </p:nvSpPr>
          <p:spPr bwMode="auto">
            <a:xfrm>
              <a:off x="4468" y="2750"/>
              <a:ext cx="81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634" name="Text Box 204"/>
            <p:cNvSpPr txBox="1">
              <a:spLocks noChangeArrowheads="1"/>
            </p:cNvSpPr>
            <p:nvPr/>
          </p:nvSpPr>
          <p:spPr bwMode="auto">
            <a:xfrm>
              <a:off x="3969" y="2795"/>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仿宋_GB2312" pitchFamily="49" charset="-122"/>
                </a:rPr>
                <a:t>u</a:t>
              </a:r>
              <a:r>
                <a:rPr lang="en-US" altLang="zh-CN" sz="2800" b="0" baseline="30000">
                  <a:solidFill>
                    <a:srgbClr val="FFFFFF"/>
                  </a:solidFill>
                  <a:ea typeface="仿宋_GB2312" pitchFamily="49" charset="-122"/>
                </a:rPr>
                <a:t>(2)</a:t>
              </a:r>
              <a:endParaRPr lang="en-US" altLang="zh-CN" sz="2800" b="0">
                <a:latin typeface="Arial" panose="020B0604020202020204" pitchFamily="34" charset="0"/>
                <a:ea typeface="仿宋_GB2312" pitchFamily="49" charset="-122"/>
              </a:endParaRPr>
            </a:p>
          </p:txBody>
        </p:sp>
        <p:sp>
          <p:nvSpPr>
            <p:cNvPr id="110635" name="Line 205"/>
            <p:cNvSpPr>
              <a:spLocks noChangeShapeType="1"/>
            </p:cNvSpPr>
            <p:nvPr/>
          </p:nvSpPr>
          <p:spPr bwMode="auto">
            <a:xfrm>
              <a:off x="3061" y="2795"/>
              <a:ext cx="363" cy="0"/>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36" name="Text Box 206"/>
            <p:cNvSpPr txBox="1">
              <a:spLocks noChangeArrowheads="1"/>
            </p:cNvSpPr>
            <p:nvPr/>
          </p:nvSpPr>
          <p:spPr bwMode="auto">
            <a:xfrm>
              <a:off x="3011" y="2796"/>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dirty="0" err="1">
                  <a:solidFill>
                    <a:srgbClr val="FFFFFF"/>
                  </a:solidFill>
                  <a:ea typeface="仿宋_GB2312" pitchFamily="49" charset="-122"/>
                </a:rPr>
                <a:t>i</a:t>
              </a:r>
              <a:r>
                <a:rPr lang="en-US" altLang="zh-CN" sz="2800" b="0" i="1" dirty="0">
                  <a:solidFill>
                    <a:srgbClr val="FFFFFF"/>
                  </a:solidFill>
                  <a:ea typeface="仿宋_GB2312" pitchFamily="49" charset="-122"/>
                </a:rPr>
                <a:t> </a:t>
              </a:r>
              <a:r>
                <a:rPr lang="en-US" altLang="zh-CN" sz="2800" b="0" baseline="30000" dirty="0">
                  <a:solidFill>
                    <a:srgbClr val="FFFFFF"/>
                  </a:solidFill>
                  <a:ea typeface="仿宋_GB2312" pitchFamily="49" charset="-122"/>
                </a:rPr>
                <a:t>(2)</a:t>
              </a:r>
              <a:endParaRPr lang="en-US" altLang="zh-CN" sz="2800" b="0" dirty="0">
                <a:latin typeface="Arial" panose="020B0604020202020204" pitchFamily="34" charset="0"/>
                <a:ea typeface="仿宋_GB2312" pitchFamily="49" charset="-122"/>
              </a:endParaRPr>
            </a:p>
          </p:txBody>
        </p:sp>
        <p:sp>
          <p:nvSpPr>
            <p:cNvPr id="110637" name="Oval 207"/>
            <p:cNvSpPr>
              <a:spLocks noChangeArrowheads="1"/>
            </p:cNvSpPr>
            <p:nvPr/>
          </p:nvSpPr>
          <p:spPr bwMode="auto">
            <a:xfrm>
              <a:off x="3424" y="3385"/>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0638" name="Text Box 208"/>
            <p:cNvSpPr txBox="1">
              <a:spLocks noChangeArrowheads="1"/>
            </p:cNvSpPr>
            <p:nvPr/>
          </p:nvSpPr>
          <p:spPr bwMode="auto">
            <a:xfrm>
              <a:off x="2834" y="3657"/>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110639" name="Text Box 209"/>
            <p:cNvSpPr txBox="1">
              <a:spLocks noChangeArrowheads="1"/>
            </p:cNvSpPr>
            <p:nvPr/>
          </p:nvSpPr>
          <p:spPr bwMode="auto">
            <a:xfrm>
              <a:off x="2880" y="3158"/>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110640" name="Text Box 210"/>
            <p:cNvSpPr txBox="1">
              <a:spLocks noChangeArrowheads="1"/>
            </p:cNvSpPr>
            <p:nvPr/>
          </p:nvSpPr>
          <p:spPr bwMode="auto">
            <a:xfrm>
              <a:off x="3741" y="3430"/>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rgbClr val="FFFFFF"/>
                  </a:solidFill>
                  <a:ea typeface="仿宋_GB2312" pitchFamily="49" charset="-122"/>
                </a:rPr>
                <a:t>12V</a:t>
              </a:r>
              <a:endParaRPr lang="en-US" altLang="zh-CN" sz="2800" b="0" dirty="0">
                <a:solidFill>
                  <a:srgbClr val="FFFFFF"/>
                </a:solidFill>
                <a:ea typeface="仿宋_GB2312" pitchFamily="49" charset="-122"/>
              </a:endParaRPr>
            </a:p>
          </p:txBody>
        </p:sp>
        <p:sp>
          <p:nvSpPr>
            <p:cNvPr id="110641" name="Text Box 211"/>
            <p:cNvSpPr txBox="1">
              <a:spLocks noChangeArrowheads="1"/>
            </p:cNvSpPr>
            <p:nvPr/>
          </p:nvSpPr>
          <p:spPr bwMode="auto">
            <a:xfrm>
              <a:off x="4694" y="3475"/>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ea typeface="仿宋_GB2312" pitchFamily="49" charset="-122"/>
                </a:rPr>
                <a:t>2A</a:t>
              </a:r>
              <a:endParaRPr lang="en-US" altLang="zh-CN" sz="2800" b="0">
                <a:ea typeface="仿宋_GB2312" pitchFamily="49" charset="-122"/>
              </a:endParaRPr>
            </a:p>
          </p:txBody>
        </p:sp>
        <p:sp>
          <p:nvSpPr>
            <p:cNvPr id="110642" name="Text Box 212"/>
            <p:cNvSpPr txBox="1">
              <a:spLocks noChangeArrowheads="1"/>
            </p:cNvSpPr>
            <p:nvPr/>
          </p:nvSpPr>
          <p:spPr bwMode="auto">
            <a:xfrm>
              <a:off x="3605" y="3113"/>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110643" name="Text Box 213"/>
            <p:cNvSpPr txBox="1">
              <a:spLocks noChangeArrowheads="1"/>
            </p:cNvSpPr>
            <p:nvPr/>
          </p:nvSpPr>
          <p:spPr bwMode="auto">
            <a:xfrm>
              <a:off x="3605" y="3702"/>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110644" name="Text Box 214"/>
            <p:cNvSpPr txBox="1">
              <a:spLocks noChangeArrowheads="1"/>
            </p:cNvSpPr>
            <p:nvPr/>
          </p:nvSpPr>
          <p:spPr bwMode="auto">
            <a:xfrm>
              <a:off x="4875" y="3158"/>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仿宋_GB2312" pitchFamily="49" charset="-122"/>
                </a:rPr>
                <a:t>1</a:t>
              </a:r>
              <a:r>
                <a:rPr lang="en-US" altLang="zh-CN" sz="2800" b="0">
                  <a:solidFill>
                    <a:srgbClr val="FFFFFF"/>
                  </a:solidFill>
                  <a:ea typeface="仿宋_GB2312" pitchFamily="49" charset="-122"/>
                  <a:sym typeface="Symbol" panose="05050102010706020507" pitchFamily="18" charset="2"/>
                </a:rPr>
                <a:t></a:t>
              </a:r>
              <a:endParaRPr lang="en-US" altLang="zh-CN" sz="2800" b="0">
                <a:ea typeface="仿宋_GB2312" pitchFamily="49" charset="-122"/>
                <a:sym typeface="Symbol" panose="05050102010706020507" pitchFamily="18" charset="2"/>
              </a:endParaRPr>
            </a:p>
          </p:txBody>
        </p:sp>
        <p:sp>
          <p:nvSpPr>
            <p:cNvPr id="110645" name="Text Box 215"/>
            <p:cNvSpPr txBox="1">
              <a:spLocks noChangeArrowheads="1"/>
            </p:cNvSpPr>
            <p:nvPr/>
          </p:nvSpPr>
          <p:spPr bwMode="auto">
            <a:xfrm>
              <a:off x="3606" y="2850"/>
              <a:ext cx="4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仿宋_GB2312" pitchFamily="49" charset="-122"/>
                </a:rPr>
                <a:t>3</a:t>
              </a:r>
              <a:r>
                <a:rPr lang="en-US" altLang="zh-CN" sz="2800" b="0">
                  <a:solidFill>
                    <a:srgbClr val="FFFFFF"/>
                  </a:solidFill>
                  <a:ea typeface="仿宋_GB2312" pitchFamily="49" charset="-122"/>
                  <a:sym typeface="Symbol" panose="05050102010706020507" pitchFamily="18" charset="2"/>
                </a:rPr>
                <a:t></a:t>
              </a:r>
              <a:endParaRPr lang="en-US" altLang="zh-CN" sz="2800" b="0">
                <a:ea typeface="仿宋_GB2312" pitchFamily="49" charset="-122"/>
              </a:endParaRPr>
            </a:p>
          </p:txBody>
        </p:sp>
        <p:sp>
          <p:nvSpPr>
            <p:cNvPr id="110646" name="Text Box 216"/>
            <p:cNvSpPr txBox="1">
              <a:spLocks noChangeArrowheads="1"/>
            </p:cNvSpPr>
            <p:nvPr/>
          </p:nvSpPr>
          <p:spPr bwMode="auto">
            <a:xfrm>
              <a:off x="2381" y="2850"/>
              <a:ext cx="5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仿宋_GB2312" pitchFamily="49" charset="-122"/>
                </a:rPr>
                <a:t>6</a:t>
              </a:r>
              <a:r>
                <a:rPr lang="en-US" altLang="zh-CN" sz="2800" b="0">
                  <a:solidFill>
                    <a:srgbClr val="FFFFFF"/>
                  </a:solidFill>
                  <a:ea typeface="仿宋_GB2312" pitchFamily="49" charset="-122"/>
                  <a:sym typeface="Symbol" panose="05050102010706020507" pitchFamily="18" charset="2"/>
                </a:rPr>
                <a:t></a:t>
              </a:r>
              <a:endParaRPr lang="en-US" altLang="zh-CN" sz="2800" b="0">
                <a:ea typeface="仿宋_GB2312" pitchFamily="49" charset="-122"/>
              </a:endParaRPr>
            </a:p>
          </p:txBody>
        </p:sp>
        <p:sp>
          <p:nvSpPr>
            <p:cNvPr id="110647" name="Line 217"/>
            <p:cNvSpPr>
              <a:spLocks noChangeShapeType="1"/>
            </p:cNvSpPr>
            <p:nvPr/>
          </p:nvSpPr>
          <p:spPr bwMode="auto">
            <a:xfrm>
              <a:off x="3605" y="2750"/>
              <a:ext cx="0" cy="122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0648" name="Line 218"/>
            <p:cNvSpPr>
              <a:spLocks noChangeShapeType="1"/>
            </p:cNvSpPr>
            <p:nvPr/>
          </p:nvSpPr>
          <p:spPr bwMode="auto">
            <a:xfrm>
              <a:off x="4693" y="2750"/>
              <a:ext cx="0" cy="122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0649" name="Line 219"/>
            <p:cNvSpPr>
              <a:spLocks noChangeShapeType="1"/>
            </p:cNvSpPr>
            <p:nvPr/>
          </p:nvSpPr>
          <p:spPr bwMode="auto">
            <a:xfrm>
              <a:off x="4694" y="3521"/>
              <a:ext cx="0" cy="31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50" name="Text Box 220"/>
            <p:cNvSpPr txBox="1">
              <a:spLocks noChangeArrowheads="1"/>
            </p:cNvSpPr>
            <p:nvPr/>
          </p:nvSpPr>
          <p:spPr bwMode="auto">
            <a:xfrm>
              <a:off x="2971" y="3430"/>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FFFF"/>
                  </a:solidFill>
                  <a:ea typeface="仿宋_GB2312" pitchFamily="49" charset="-122"/>
                </a:rPr>
                <a:t>6V</a:t>
              </a:r>
              <a:endParaRPr lang="en-US" altLang="zh-CN" sz="2800" b="0">
                <a:solidFill>
                  <a:srgbClr val="FFFFFF"/>
                </a:solidFill>
                <a:ea typeface="仿宋_GB2312" pitchFamily="49" charset="-122"/>
              </a:endParaRPr>
            </a:p>
          </p:txBody>
        </p:sp>
        <p:sp>
          <p:nvSpPr>
            <p:cNvPr id="110651" name="Text Box 221"/>
            <p:cNvSpPr txBox="1">
              <a:spLocks noChangeArrowheads="1"/>
            </p:cNvSpPr>
            <p:nvPr/>
          </p:nvSpPr>
          <p:spPr bwMode="auto">
            <a:xfrm>
              <a:off x="3787" y="2704"/>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110652" name="Text Box 222"/>
            <p:cNvSpPr txBox="1">
              <a:spLocks noChangeArrowheads="1"/>
            </p:cNvSpPr>
            <p:nvPr/>
          </p:nvSpPr>
          <p:spPr bwMode="auto">
            <a:xfrm>
              <a:off x="4286" y="2704"/>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b="0">
                  <a:solidFill>
                    <a:srgbClr val="FFFFFF"/>
                  </a:solidFill>
                  <a:ea typeface="仿宋_GB2312" pitchFamily="49" charset="-122"/>
                </a:rPr>
                <a:t>－</a:t>
              </a:r>
              <a:endParaRPr lang="zh-CN" altLang="en-US" sz="2800" b="0">
                <a:ea typeface="仿宋_GB2312" pitchFamily="49" charset="-122"/>
              </a:endParaRPr>
            </a:p>
          </p:txBody>
        </p:sp>
        <p:sp>
          <p:nvSpPr>
            <p:cNvPr id="110653" name="Rectangle 223"/>
            <p:cNvSpPr>
              <a:spLocks noChangeArrowheads="1"/>
            </p:cNvSpPr>
            <p:nvPr/>
          </p:nvSpPr>
          <p:spPr bwMode="auto">
            <a:xfrm>
              <a:off x="3538" y="288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110654" name="Rectangle 224"/>
            <p:cNvSpPr>
              <a:spLocks noChangeArrowheads="1"/>
            </p:cNvSpPr>
            <p:nvPr/>
          </p:nvSpPr>
          <p:spPr bwMode="auto">
            <a:xfrm>
              <a:off x="2752" y="288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0655" name="Rectangle 225"/>
            <p:cNvSpPr>
              <a:spLocks noChangeArrowheads="1"/>
            </p:cNvSpPr>
            <p:nvPr/>
          </p:nvSpPr>
          <p:spPr bwMode="auto">
            <a:xfrm>
              <a:off x="5238" y="3158"/>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110656" name="Group 226"/>
            <p:cNvGrpSpPr/>
            <p:nvPr/>
          </p:nvGrpSpPr>
          <p:grpSpPr bwMode="auto">
            <a:xfrm>
              <a:off x="4512" y="3158"/>
              <a:ext cx="363" cy="363"/>
              <a:chOff x="4785" y="709"/>
              <a:chExt cx="363" cy="363"/>
            </a:xfrm>
          </p:grpSpPr>
          <p:sp>
            <p:nvSpPr>
              <p:cNvPr id="110660" name="Oval 227"/>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0661" name="Line 228"/>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0657" name="Line 229"/>
            <p:cNvSpPr>
              <a:spLocks noChangeShapeType="1"/>
            </p:cNvSpPr>
            <p:nvPr/>
          </p:nvSpPr>
          <p:spPr bwMode="auto">
            <a:xfrm>
              <a:off x="2835" y="2750"/>
              <a:ext cx="108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658" name="Oval 230"/>
            <p:cNvSpPr>
              <a:spLocks noChangeArrowheads="1"/>
            </p:cNvSpPr>
            <p:nvPr/>
          </p:nvSpPr>
          <p:spPr bwMode="auto">
            <a:xfrm>
              <a:off x="4377" y="2704"/>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0659" name="Oval 231"/>
            <p:cNvSpPr>
              <a:spLocks noChangeArrowheads="1"/>
            </p:cNvSpPr>
            <p:nvPr/>
          </p:nvSpPr>
          <p:spPr bwMode="auto">
            <a:xfrm>
              <a:off x="3923" y="2704"/>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grpSp>
        <p:nvGrpSpPr>
          <p:cNvPr id="9" name="Group 247"/>
          <p:cNvGrpSpPr/>
          <p:nvPr/>
        </p:nvGrpSpPr>
        <p:grpSpPr bwMode="auto">
          <a:xfrm>
            <a:off x="487150" y="4384993"/>
            <a:ext cx="3240087" cy="2247900"/>
            <a:chOff x="249" y="2559"/>
            <a:chExt cx="2041" cy="1416"/>
          </a:xfrm>
        </p:grpSpPr>
        <p:sp>
          <p:nvSpPr>
            <p:cNvPr id="110613" name="Rectangle 181"/>
            <p:cNvSpPr>
              <a:spLocks noChangeArrowheads="1"/>
            </p:cNvSpPr>
            <p:nvPr/>
          </p:nvSpPr>
          <p:spPr bwMode="auto">
            <a:xfrm>
              <a:off x="294" y="2841"/>
              <a:ext cx="1905" cy="113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0614" name="Text Box 183"/>
            <p:cNvSpPr txBox="1">
              <a:spLocks noChangeArrowheads="1"/>
            </p:cNvSpPr>
            <p:nvPr/>
          </p:nvSpPr>
          <p:spPr bwMode="auto">
            <a:xfrm>
              <a:off x="1791" y="3249"/>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仿宋_GB2312" pitchFamily="49" charset="-122"/>
                </a:rPr>
                <a:t>1</a:t>
              </a:r>
              <a:r>
                <a:rPr lang="en-US" altLang="zh-CN" sz="2800" b="0">
                  <a:solidFill>
                    <a:srgbClr val="FFFFFF"/>
                  </a:solidFill>
                  <a:ea typeface="仿宋_GB2312" pitchFamily="49" charset="-122"/>
                  <a:sym typeface="Symbol" panose="05050102010706020507" pitchFamily="18" charset="2"/>
                </a:rPr>
                <a:t></a:t>
              </a:r>
              <a:endParaRPr lang="en-US" altLang="zh-CN" sz="2800" b="0">
                <a:ea typeface="仿宋_GB2312" pitchFamily="49" charset="-122"/>
                <a:sym typeface="Symbol" panose="05050102010706020507" pitchFamily="18" charset="2"/>
              </a:endParaRPr>
            </a:p>
          </p:txBody>
        </p:sp>
        <p:sp>
          <p:nvSpPr>
            <p:cNvPr id="110615" name="Text Box 184"/>
            <p:cNvSpPr txBox="1">
              <a:spLocks noChangeArrowheads="1"/>
            </p:cNvSpPr>
            <p:nvPr/>
          </p:nvSpPr>
          <p:spPr bwMode="auto">
            <a:xfrm>
              <a:off x="1111" y="2559"/>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ea typeface="仿宋_GB2312" pitchFamily="49" charset="-122"/>
                </a:rPr>
                <a:t>3</a:t>
              </a:r>
              <a:r>
                <a:rPr lang="en-US" altLang="zh-CN" sz="2800" b="0">
                  <a:ea typeface="仿宋_GB2312" pitchFamily="49" charset="-122"/>
                  <a:sym typeface="Symbol" panose="05050102010706020507" pitchFamily="18" charset="2"/>
                </a:rPr>
                <a:t>A</a:t>
              </a:r>
              <a:endParaRPr lang="en-US" altLang="zh-CN" sz="2800" b="0">
                <a:ea typeface="仿宋_GB2312" pitchFamily="49" charset="-122"/>
              </a:endParaRPr>
            </a:p>
          </p:txBody>
        </p:sp>
        <p:sp>
          <p:nvSpPr>
            <p:cNvPr id="110616" name="Text Box 185"/>
            <p:cNvSpPr txBox="1">
              <a:spLocks noChangeArrowheads="1"/>
            </p:cNvSpPr>
            <p:nvPr/>
          </p:nvSpPr>
          <p:spPr bwMode="auto">
            <a:xfrm>
              <a:off x="884" y="3294"/>
              <a:ext cx="4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仿宋_GB2312" pitchFamily="49" charset="-122"/>
                </a:rPr>
                <a:t>3</a:t>
              </a:r>
              <a:r>
                <a:rPr lang="en-US" altLang="zh-CN" sz="2800" b="0">
                  <a:solidFill>
                    <a:srgbClr val="FFFFFF"/>
                  </a:solidFill>
                  <a:ea typeface="仿宋_GB2312" pitchFamily="49" charset="-122"/>
                  <a:sym typeface="Symbol" panose="05050102010706020507" pitchFamily="18" charset="2"/>
                </a:rPr>
                <a:t></a:t>
              </a:r>
              <a:endParaRPr lang="en-US" altLang="zh-CN" sz="2800" b="0">
                <a:ea typeface="仿宋_GB2312" pitchFamily="49" charset="-122"/>
              </a:endParaRPr>
            </a:p>
          </p:txBody>
        </p:sp>
        <p:sp>
          <p:nvSpPr>
            <p:cNvPr id="110617" name="Text Box 186"/>
            <p:cNvSpPr txBox="1">
              <a:spLocks noChangeArrowheads="1"/>
            </p:cNvSpPr>
            <p:nvPr/>
          </p:nvSpPr>
          <p:spPr bwMode="auto">
            <a:xfrm>
              <a:off x="340" y="3249"/>
              <a:ext cx="5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FFFF"/>
                  </a:solidFill>
                  <a:ea typeface="仿宋_GB2312" pitchFamily="49" charset="-122"/>
                </a:rPr>
                <a:t>6</a:t>
              </a:r>
              <a:r>
                <a:rPr lang="en-US" altLang="zh-CN" sz="2800" b="0">
                  <a:solidFill>
                    <a:srgbClr val="FFFFFF"/>
                  </a:solidFill>
                  <a:ea typeface="仿宋_GB2312" pitchFamily="49" charset="-122"/>
                  <a:sym typeface="Symbol" panose="05050102010706020507" pitchFamily="18" charset="2"/>
                </a:rPr>
                <a:t></a:t>
              </a:r>
              <a:endParaRPr lang="en-US" altLang="zh-CN" sz="2800" b="0">
                <a:ea typeface="仿宋_GB2312" pitchFamily="49" charset="-122"/>
              </a:endParaRPr>
            </a:p>
          </p:txBody>
        </p:sp>
        <p:sp>
          <p:nvSpPr>
            <p:cNvPr id="110618" name="Line 187"/>
            <p:cNvSpPr>
              <a:spLocks noChangeShapeType="1"/>
            </p:cNvSpPr>
            <p:nvPr/>
          </p:nvSpPr>
          <p:spPr bwMode="auto">
            <a:xfrm>
              <a:off x="884" y="2841"/>
              <a:ext cx="0" cy="113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0619" name="Line 188"/>
            <p:cNvSpPr>
              <a:spLocks noChangeShapeType="1"/>
            </p:cNvSpPr>
            <p:nvPr/>
          </p:nvSpPr>
          <p:spPr bwMode="auto">
            <a:xfrm rot="16200000" flipV="1">
              <a:off x="1293" y="2658"/>
              <a:ext cx="0" cy="3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20" name="Text Box 189"/>
            <p:cNvSpPr txBox="1">
              <a:spLocks noChangeArrowheads="1"/>
            </p:cNvSpPr>
            <p:nvPr/>
          </p:nvSpPr>
          <p:spPr bwMode="auto">
            <a:xfrm>
              <a:off x="1202" y="2750"/>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rgbClr val="FFFFFF"/>
                  </a:solidFill>
                  <a:ea typeface="仿宋_GB2312" pitchFamily="49" charset="-122"/>
                </a:rPr>
                <a:t>＋</a:t>
              </a:r>
              <a:endParaRPr lang="zh-CN" altLang="en-US" sz="2800" b="0">
                <a:solidFill>
                  <a:srgbClr val="FFFFFF"/>
                </a:solidFill>
                <a:ea typeface="仿宋_GB2312" pitchFamily="49" charset="-122"/>
              </a:endParaRPr>
            </a:p>
          </p:txBody>
        </p:sp>
        <p:sp>
          <p:nvSpPr>
            <p:cNvPr id="110621" name="Text Box 190"/>
            <p:cNvSpPr txBox="1">
              <a:spLocks noChangeArrowheads="1"/>
            </p:cNvSpPr>
            <p:nvPr/>
          </p:nvSpPr>
          <p:spPr bwMode="auto">
            <a:xfrm>
              <a:off x="1746" y="2750"/>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b="0">
                  <a:solidFill>
                    <a:srgbClr val="FFFFFF"/>
                  </a:solidFill>
                  <a:ea typeface="仿宋_GB2312" pitchFamily="49" charset="-122"/>
                </a:rPr>
                <a:t>－</a:t>
              </a:r>
              <a:endParaRPr lang="zh-CN" altLang="en-US" sz="2800" b="0">
                <a:ea typeface="仿宋_GB2312" pitchFamily="49" charset="-122"/>
              </a:endParaRPr>
            </a:p>
          </p:txBody>
        </p:sp>
        <p:sp>
          <p:nvSpPr>
            <p:cNvPr id="110622" name="Rectangle 191"/>
            <p:cNvSpPr>
              <a:spLocks noChangeArrowheads="1"/>
            </p:cNvSpPr>
            <p:nvPr/>
          </p:nvSpPr>
          <p:spPr bwMode="auto">
            <a:xfrm>
              <a:off x="793" y="329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0623" name="Rectangle 192"/>
            <p:cNvSpPr>
              <a:spLocks noChangeArrowheads="1"/>
            </p:cNvSpPr>
            <p:nvPr/>
          </p:nvSpPr>
          <p:spPr bwMode="auto">
            <a:xfrm>
              <a:off x="249" y="329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0624" name="Rectangle 193"/>
            <p:cNvSpPr>
              <a:spLocks noChangeArrowheads="1"/>
            </p:cNvSpPr>
            <p:nvPr/>
          </p:nvSpPr>
          <p:spPr bwMode="auto">
            <a:xfrm>
              <a:off x="2154" y="324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110625" name="Group 194"/>
            <p:cNvGrpSpPr/>
            <p:nvPr/>
          </p:nvGrpSpPr>
          <p:grpSpPr bwMode="auto">
            <a:xfrm rot="5400000">
              <a:off x="1473" y="2659"/>
              <a:ext cx="363" cy="363"/>
              <a:chOff x="4785" y="709"/>
              <a:chExt cx="363" cy="363"/>
            </a:xfrm>
          </p:grpSpPr>
          <p:sp>
            <p:nvSpPr>
              <p:cNvPr id="110627" name="Oval 195"/>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rot="10800000"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0628" name="Line 196"/>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0626" name="Text Box 232"/>
            <p:cNvSpPr txBox="1">
              <a:spLocks noChangeArrowheads="1"/>
            </p:cNvSpPr>
            <p:nvPr/>
          </p:nvSpPr>
          <p:spPr bwMode="auto">
            <a:xfrm>
              <a:off x="1383" y="3022"/>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仿宋_GB2312" pitchFamily="49" charset="-122"/>
                </a:rPr>
                <a:t>u</a:t>
              </a:r>
              <a:r>
                <a:rPr lang="en-US" altLang="zh-CN" sz="2800" b="0" baseline="30000">
                  <a:solidFill>
                    <a:srgbClr val="FFFFFF"/>
                  </a:solidFill>
                  <a:ea typeface="仿宋_GB2312" pitchFamily="49" charset="-122"/>
                </a:rPr>
                <a:t>(1)</a:t>
              </a:r>
              <a:endParaRPr lang="en-US" altLang="zh-CN" sz="2800" b="0">
                <a:latin typeface="Arial" panose="020B0604020202020204" pitchFamily="34" charset="0"/>
                <a:ea typeface="仿宋_GB2312" pitchFamily="49" charset="-122"/>
              </a:endParaRPr>
            </a:p>
          </p:txBody>
        </p:sp>
      </p:grpSp>
      <p:graphicFrame>
        <p:nvGraphicFramePr>
          <p:cNvPr id="57579" name="Object 235"/>
          <p:cNvGraphicFramePr>
            <a:graphicFrameLocks noChangeAspect="1"/>
          </p:cNvGraphicFramePr>
          <p:nvPr/>
        </p:nvGraphicFramePr>
        <p:xfrm>
          <a:off x="389890" y="2586058"/>
          <a:ext cx="3297237" cy="524593"/>
        </p:xfrm>
        <a:graphic>
          <a:graphicData uri="http://schemas.openxmlformats.org/presentationml/2006/ole">
            <mc:AlternateContent xmlns:mc="http://schemas.openxmlformats.org/markup-compatibility/2006">
              <mc:Choice xmlns:v="urn:schemas-microsoft-com:vml" Requires="v">
                <p:oleObj spid="_x0000_s51374" name="公式" r:id="rId1" imgW="1585595" imgH="231775" progId="Equation.3">
                  <p:embed/>
                </p:oleObj>
              </mc:Choice>
              <mc:Fallback>
                <p:oleObj name="公式" r:id="rId1" imgW="1585595" imgH="231775" progId="Equation.3">
                  <p:embed/>
                  <p:pic>
                    <p:nvPicPr>
                      <p:cNvPr id="0" name="Object 2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90" y="2586058"/>
                        <a:ext cx="3297237" cy="524593"/>
                      </a:xfrm>
                      <a:prstGeom prst="rect">
                        <a:avLst/>
                      </a:prstGeom>
                      <a:noFill/>
                      <a:ln>
                        <a:noFill/>
                      </a:ln>
                      <a:effectLst/>
                    </p:spPr>
                  </p:pic>
                </p:oleObj>
              </mc:Fallback>
            </mc:AlternateContent>
          </a:graphicData>
        </a:graphic>
      </p:graphicFrame>
      <p:sp>
        <p:nvSpPr>
          <p:cNvPr id="57580" name="Text Box 236"/>
          <p:cNvSpPr txBox="1">
            <a:spLocks noChangeArrowheads="1"/>
          </p:cNvSpPr>
          <p:nvPr/>
        </p:nvSpPr>
        <p:spPr bwMode="auto">
          <a:xfrm>
            <a:off x="787559" y="3224977"/>
            <a:ext cx="23281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其余电源作用：</a:t>
            </a:r>
            <a:endParaRPr lang="zh-CN" altLang="en-US" dirty="0">
              <a:latin typeface="Arial" panose="020B0604020202020204" pitchFamily="34" charset="0"/>
            </a:endParaRPr>
          </a:p>
        </p:txBody>
      </p:sp>
      <p:graphicFrame>
        <p:nvGraphicFramePr>
          <p:cNvPr id="57581" name="Object 237"/>
          <p:cNvGraphicFramePr>
            <a:graphicFrameLocks noChangeAspect="1"/>
          </p:cNvGraphicFramePr>
          <p:nvPr/>
        </p:nvGraphicFramePr>
        <p:xfrm>
          <a:off x="3872866" y="3259773"/>
          <a:ext cx="3571874" cy="485458"/>
        </p:xfrm>
        <a:graphic>
          <a:graphicData uri="http://schemas.openxmlformats.org/presentationml/2006/ole">
            <mc:AlternateContent xmlns:mc="http://schemas.openxmlformats.org/markup-compatibility/2006">
              <mc:Choice xmlns:v="urn:schemas-microsoft-com:vml" Requires="v">
                <p:oleObj spid="_x0000_s51375" name="公式" r:id="rId3" imgW="1739900" imgH="231775" progId="Equation.3">
                  <p:embed/>
                </p:oleObj>
              </mc:Choice>
              <mc:Fallback>
                <p:oleObj name="公式" r:id="rId3" imgW="1739900" imgH="231775" progId="Equation.3">
                  <p:embed/>
                  <p:pic>
                    <p:nvPicPr>
                      <p:cNvPr id="0" name="Object 2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2866" y="3259773"/>
                        <a:ext cx="3571874" cy="485458"/>
                      </a:xfrm>
                      <a:prstGeom prst="rect">
                        <a:avLst/>
                      </a:prstGeom>
                      <a:noFill/>
                      <a:ln>
                        <a:noFill/>
                      </a:ln>
                      <a:effectLst/>
                    </p:spPr>
                  </p:pic>
                </p:oleObj>
              </mc:Fallback>
            </mc:AlternateContent>
          </a:graphicData>
        </a:graphic>
      </p:graphicFrame>
      <p:graphicFrame>
        <p:nvGraphicFramePr>
          <p:cNvPr id="57582" name="Object 238"/>
          <p:cNvGraphicFramePr>
            <a:graphicFrameLocks noChangeAspect="1"/>
          </p:cNvGraphicFramePr>
          <p:nvPr/>
        </p:nvGraphicFramePr>
        <p:xfrm>
          <a:off x="410950" y="3902988"/>
          <a:ext cx="3363488" cy="405208"/>
        </p:xfrm>
        <a:graphic>
          <a:graphicData uri="http://schemas.openxmlformats.org/presentationml/2006/ole">
            <mc:AlternateContent xmlns:mc="http://schemas.openxmlformats.org/markup-compatibility/2006">
              <mc:Choice xmlns:v="urn:schemas-microsoft-com:vml" Requires="v">
                <p:oleObj spid="_x0000_s51376" name="公式" r:id="rId5" imgW="1704340" imgH="196215" progId="Equation.3">
                  <p:embed/>
                </p:oleObj>
              </mc:Choice>
              <mc:Fallback>
                <p:oleObj name="公式" r:id="rId5" imgW="1704340" imgH="196215" progId="Equation.3">
                  <p:embed/>
                  <p:pic>
                    <p:nvPicPr>
                      <p:cNvPr id="0" name="Object 2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950" y="3902988"/>
                        <a:ext cx="3363488" cy="405208"/>
                      </a:xfrm>
                      <a:prstGeom prst="rect">
                        <a:avLst/>
                      </a:prstGeom>
                      <a:noFill/>
                      <a:ln>
                        <a:noFill/>
                      </a:ln>
                      <a:effectLst/>
                    </p:spPr>
                  </p:pic>
                </p:oleObj>
              </mc:Fallback>
            </mc:AlternateContent>
          </a:graphicData>
        </a:graphic>
      </p:graphicFrame>
      <p:graphicFrame>
        <p:nvGraphicFramePr>
          <p:cNvPr id="57583" name="Object 239"/>
          <p:cNvGraphicFramePr>
            <a:graphicFrameLocks noChangeAspect="1"/>
          </p:cNvGraphicFramePr>
          <p:nvPr/>
        </p:nvGraphicFramePr>
        <p:xfrm>
          <a:off x="4710431" y="3894437"/>
          <a:ext cx="3363488" cy="428637"/>
        </p:xfrm>
        <a:graphic>
          <a:graphicData uri="http://schemas.openxmlformats.org/presentationml/2006/ole">
            <mc:AlternateContent xmlns:mc="http://schemas.openxmlformats.org/markup-compatibility/2006">
              <mc:Choice xmlns:v="urn:schemas-microsoft-com:vml" Requires="v">
                <p:oleObj spid="_x0000_s51377" name="公式" r:id="rId7" imgW="1763395" imgH="196215" progId="Equation.3">
                  <p:embed/>
                </p:oleObj>
              </mc:Choice>
              <mc:Fallback>
                <p:oleObj name="公式" r:id="rId7" imgW="1763395" imgH="196215" progId="Equation.3">
                  <p:embed/>
                  <p:pic>
                    <p:nvPicPr>
                      <p:cNvPr id="0" name="Object 2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0431" y="3894437"/>
                        <a:ext cx="3363488" cy="428637"/>
                      </a:xfrm>
                      <a:prstGeom prst="rect">
                        <a:avLst/>
                      </a:prstGeom>
                      <a:noFill/>
                      <a:ln>
                        <a:noFill/>
                      </a:ln>
                      <a:effectLst/>
                    </p:spPr>
                  </p:pic>
                </p:oleObj>
              </mc:Fallback>
            </mc:AlternateContent>
          </a:graphicData>
        </a:graphic>
      </p:graphicFrame>
      <p:sp>
        <p:nvSpPr>
          <p:cNvPr id="95"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59" name="Text Box 87"/>
          <p:cNvSpPr txBox="1">
            <a:spLocks noChangeArrowheads="1"/>
          </p:cNvSpPr>
          <p:nvPr/>
        </p:nvSpPr>
        <p:spPr bwMode="auto">
          <a:xfrm>
            <a:off x="548894" y="944246"/>
            <a:ext cx="3455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Clr>
                <a:srgbClr val="333399"/>
              </a:buClr>
              <a:buSzPct val="75000"/>
              <a:buFont typeface="Monotype Sorts" pitchFamily="2" charset="2"/>
              <a:buNone/>
            </a:pPr>
            <a:r>
              <a:rPr lang="en-US" altLang="zh-CN" sz="3200">
                <a:solidFill>
                  <a:srgbClr val="FFFFFF"/>
                </a:solidFill>
                <a:latin typeface="楷体_GB2312" pitchFamily="49" charset="-122"/>
              </a:rPr>
              <a:t>5.</a:t>
            </a:r>
            <a:r>
              <a:rPr lang="zh-CN" altLang="en-US" sz="3200">
                <a:solidFill>
                  <a:srgbClr val="FFFFFF"/>
                </a:solidFill>
                <a:latin typeface="楷体_GB2312" pitchFamily="49" charset="-122"/>
              </a:rPr>
              <a:t>齐性原理</a:t>
            </a:r>
            <a:endParaRPr lang="zh-CN" altLang="en-US" sz="3200" b="0">
              <a:solidFill>
                <a:srgbClr val="FFFFFF"/>
              </a:solidFill>
              <a:ea typeface="仿宋_GB2312" pitchFamily="49" charset="-122"/>
            </a:endParaRPr>
          </a:p>
        </p:txBody>
      </p:sp>
      <p:sp>
        <p:nvSpPr>
          <p:cNvPr id="54399" name="Text Box 127"/>
          <p:cNvSpPr txBox="1">
            <a:spLocks noChangeArrowheads="1"/>
          </p:cNvSpPr>
          <p:nvPr/>
        </p:nvSpPr>
        <p:spPr bwMode="auto">
          <a:xfrm>
            <a:off x="664527" y="3441259"/>
            <a:ext cx="6024140" cy="80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92075" tIns="46038" rIns="92075" bIns="46038" anchor="ctr">
            <a:spAutoFit/>
          </a:bodyPr>
          <a:lstStyle>
            <a:lvl1pPr indent="6667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spcBef>
                <a:spcPct val="50000"/>
              </a:spcBef>
              <a:buClr>
                <a:srgbClr val="333399"/>
              </a:buClr>
              <a:buSzPct val="75000"/>
              <a:buFont typeface="Monotype Sorts" pitchFamily="2" charset="2"/>
              <a:buNone/>
            </a:pPr>
            <a:r>
              <a:rPr lang="zh-CN" altLang="en-US" sz="2000" dirty="0">
                <a:solidFill>
                  <a:srgbClr val="FF0000"/>
                </a:solidFill>
                <a:latin typeface="楷体_GB2312" pitchFamily="49" charset="-122"/>
              </a:rPr>
              <a:t>线性电路</a:t>
            </a:r>
            <a:r>
              <a:rPr lang="zh-CN" altLang="en-US" sz="2000" dirty="0">
                <a:latin typeface="楷体_GB2312" pitchFamily="49" charset="-122"/>
              </a:rPr>
              <a:t>中，电路中的任意支路的电压和电流都可以由独立源的线性组合表达</a:t>
            </a:r>
            <a:endParaRPr lang="zh-CN" altLang="en-US" sz="2000" dirty="0">
              <a:latin typeface="楷体_GB2312" pitchFamily="49" charset="-122"/>
            </a:endParaRPr>
          </a:p>
        </p:txBody>
      </p:sp>
      <p:sp>
        <p:nvSpPr>
          <p:cNvPr id="54400" name="Text Box 128"/>
          <p:cNvSpPr txBox="1">
            <a:spLocks noChangeArrowheads="1"/>
          </p:cNvSpPr>
          <p:nvPr/>
        </p:nvSpPr>
        <p:spPr bwMode="auto">
          <a:xfrm>
            <a:off x="1012190" y="5480791"/>
            <a:ext cx="7235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0" tIns="46038" rIns="92075" bIns="46038"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FFFFFF"/>
              </a:buClr>
              <a:buFont typeface="Monotype Sorts" pitchFamily="2" charset="2"/>
              <a:buAutoNum type="circleNumDbPlain"/>
            </a:pPr>
            <a:r>
              <a:rPr lang="zh-CN" altLang="en-US" sz="2800" dirty="0">
                <a:solidFill>
                  <a:srgbClr val="FFFFFF"/>
                </a:solidFill>
              </a:rPr>
              <a:t>当激励只有一个时，则响应与激励成正比。</a:t>
            </a:r>
            <a:endParaRPr lang="zh-CN" altLang="en-US" sz="2800" dirty="0">
              <a:solidFill>
                <a:srgbClr val="FFFFFF"/>
              </a:solidFill>
            </a:endParaRPr>
          </a:p>
        </p:txBody>
      </p:sp>
      <p:sp>
        <p:nvSpPr>
          <p:cNvPr id="54401" name="Text Box 129"/>
          <p:cNvSpPr txBox="1">
            <a:spLocks noChangeArrowheads="1"/>
          </p:cNvSpPr>
          <p:nvPr/>
        </p:nvSpPr>
        <p:spPr bwMode="auto">
          <a:xfrm>
            <a:off x="974090" y="6057053"/>
            <a:ext cx="5834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Clr>
                <a:srgbClr val="FFFFFF"/>
              </a:buClr>
              <a:buFont typeface="Monotype Sorts" pitchFamily="2" charset="2"/>
              <a:buAutoNum type="circleNumDbPlain" startAt="2"/>
            </a:pPr>
            <a:r>
              <a:rPr lang="zh-CN" altLang="en-US" sz="2800" dirty="0">
                <a:solidFill>
                  <a:srgbClr val="FFFFFF"/>
                </a:solidFill>
                <a:latin typeface="楷体_GB2312" pitchFamily="49" charset="-122"/>
              </a:rPr>
              <a:t>具有可加性</a:t>
            </a:r>
            <a:r>
              <a:rPr lang="zh-CN" altLang="en-US" sz="2800" b="0" dirty="0">
                <a:solidFill>
                  <a:srgbClr val="FFFFFF"/>
                </a:solidFill>
                <a:latin typeface="楷体_GB2312" pitchFamily="49" charset="-122"/>
              </a:rPr>
              <a:t>。</a:t>
            </a:r>
            <a:endParaRPr lang="zh-CN" altLang="en-US" sz="2800" b="0" dirty="0">
              <a:solidFill>
                <a:srgbClr val="FFFFFF"/>
              </a:solidFill>
              <a:latin typeface="楷体_GB2312" pitchFamily="49" charset="-122"/>
            </a:endParaRPr>
          </a:p>
        </p:txBody>
      </p:sp>
      <p:grpSp>
        <p:nvGrpSpPr>
          <p:cNvPr id="4" name="Group 130"/>
          <p:cNvGrpSpPr/>
          <p:nvPr/>
        </p:nvGrpSpPr>
        <p:grpSpPr bwMode="auto">
          <a:xfrm>
            <a:off x="775123" y="4501179"/>
            <a:ext cx="1644650" cy="850900"/>
            <a:chOff x="385" y="3022"/>
            <a:chExt cx="1036" cy="536"/>
          </a:xfrm>
        </p:grpSpPr>
        <p:pic>
          <p:nvPicPr>
            <p:cNvPr id="114700" name="Picture 131"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01" name="Text Box 132"/>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b="0" dirty="0">
                  <a:solidFill>
                    <a:srgbClr val="CC6600"/>
                  </a:solidFill>
                  <a:latin typeface="Arial" panose="020B0604020202020204" pitchFamily="34" charset="0"/>
                  <a:ea typeface="华文行楷" panose="02010800040101010101" pitchFamily="2" charset="-122"/>
                </a:rPr>
                <a:t>注意</a:t>
              </a:r>
              <a:endParaRPr lang="zh-CN" altLang="en-US" sz="3200" b="0" dirty="0">
                <a:solidFill>
                  <a:srgbClr val="CC6600"/>
                </a:solidFill>
                <a:latin typeface="Arial" panose="020B0604020202020204" pitchFamily="34" charset="0"/>
                <a:ea typeface="华文行楷" panose="02010800040101010101" pitchFamily="2" charset="-122"/>
              </a:endParaRPr>
            </a:p>
          </p:txBody>
        </p:sp>
      </p:grpSp>
      <p:sp>
        <p:nvSpPr>
          <p:cNvPr id="9"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10" name="Text Box 127"/>
          <p:cNvSpPr txBox="1">
            <a:spLocks noChangeArrowheads="1"/>
          </p:cNvSpPr>
          <p:nvPr/>
        </p:nvSpPr>
        <p:spPr bwMode="auto">
          <a:xfrm>
            <a:off x="664527" y="1631633"/>
            <a:ext cx="793115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indent="6667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spcBef>
                <a:spcPct val="50000"/>
              </a:spcBef>
              <a:buClr>
                <a:srgbClr val="333399"/>
              </a:buClr>
              <a:buSzPct val="75000"/>
              <a:buFont typeface="Monotype Sorts" pitchFamily="2" charset="2"/>
              <a:buNone/>
            </a:pPr>
            <a:r>
              <a:rPr lang="zh-CN" altLang="en-US" sz="2800" dirty="0">
                <a:latin typeface="楷体_GB2312" pitchFamily="49" charset="-122"/>
              </a:rPr>
              <a:t>线性电路中，所有激励</a:t>
            </a:r>
            <a:r>
              <a:rPr lang="en-US" altLang="zh-CN" sz="2800" dirty="0">
                <a:latin typeface="楷体_GB2312" pitchFamily="49" charset="-122"/>
              </a:rPr>
              <a:t>(</a:t>
            </a:r>
            <a:r>
              <a:rPr lang="zh-CN" altLang="en-US" sz="2800" dirty="0">
                <a:latin typeface="楷体_GB2312" pitchFamily="49" charset="-122"/>
              </a:rPr>
              <a:t>独立源</a:t>
            </a:r>
            <a:r>
              <a:rPr lang="en-US" altLang="zh-CN" sz="2800" dirty="0">
                <a:latin typeface="楷体_GB2312" pitchFamily="49" charset="-122"/>
              </a:rPr>
              <a:t>)</a:t>
            </a:r>
            <a:r>
              <a:rPr lang="zh-CN" altLang="en-US" sz="2800" dirty="0">
                <a:latin typeface="楷体_GB2312" pitchFamily="49" charset="-122"/>
              </a:rPr>
              <a:t>都增大</a:t>
            </a:r>
            <a:r>
              <a:rPr lang="en-US" altLang="zh-CN" sz="2800" dirty="0">
                <a:latin typeface="楷体_GB2312" pitchFamily="49" charset="-122"/>
              </a:rPr>
              <a:t>(</a:t>
            </a:r>
            <a:r>
              <a:rPr lang="zh-CN" altLang="en-US" sz="2800" dirty="0">
                <a:latin typeface="楷体_GB2312" pitchFamily="49" charset="-122"/>
              </a:rPr>
              <a:t>或减小</a:t>
            </a:r>
            <a:r>
              <a:rPr lang="en-US" altLang="zh-CN" sz="2800" dirty="0">
                <a:latin typeface="楷体_GB2312" pitchFamily="49" charset="-122"/>
              </a:rPr>
              <a:t>)</a:t>
            </a:r>
            <a:r>
              <a:rPr lang="zh-CN" altLang="en-US" sz="2800" dirty="0">
                <a:latin typeface="楷体_GB2312" pitchFamily="49" charset="-122"/>
              </a:rPr>
              <a:t>同样的倍数，则电路中响应</a:t>
            </a:r>
            <a:r>
              <a:rPr lang="en-US" altLang="zh-CN" sz="2800" dirty="0">
                <a:latin typeface="楷体_GB2312" pitchFamily="49" charset="-122"/>
              </a:rPr>
              <a:t>(</a:t>
            </a:r>
            <a:r>
              <a:rPr lang="zh-CN" altLang="en-US" sz="2800" dirty="0">
                <a:latin typeface="楷体_GB2312" pitchFamily="49" charset="-122"/>
              </a:rPr>
              <a:t>电压或电流</a:t>
            </a:r>
            <a:r>
              <a:rPr lang="en-US" altLang="zh-CN" sz="2800" dirty="0">
                <a:latin typeface="楷体_GB2312" pitchFamily="49" charset="-122"/>
              </a:rPr>
              <a:t>)</a:t>
            </a:r>
            <a:r>
              <a:rPr lang="zh-CN" altLang="en-US" sz="2800" dirty="0">
                <a:latin typeface="楷体_GB2312" pitchFamily="49" charset="-122"/>
              </a:rPr>
              <a:t>也增大</a:t>
            </a:r>
            <a:r>
              <a:rPr lang="en-US" altLang="zh-CN" sz="2800" dirty="0">
                <a:latin typeface="楷体_GB2312" pitchFamily="49" charset="-122"/>
              </a:rPr>
              <a:t>(</a:t>
            </a:r>
            <a:r>
              <a:rPr lang="zh-CN" altLang="en-US" sz="2800" dirty="0">
                <a:latin typeface="楷体_GB2312" pitchFamily="49" charset="-122"/>
              </a:rPr>
              <a:t>或减小</a:t>
            </a:r>
            <a:r>
              <a:rPr lang="en-US" altLang="zh-CN" sz="2800" dirty="0">
                <a:latin typeface="楷体_GB2312" pitchFamily="49" charset="-122"/>
              </a:rPr>
              <a:t>)</a:t>
            </a:r>
            <a:r>
              <a:rPr lang="zh-CN" altLang="en-US" sz="2800" dirty="0">
                <a:latin typeface="楷体_GB2312" pitchFamily="49" charset="-122"/>
              </a:rPr>
              <a:t>同样的倍数。</a:t>
            </a:r>
            <a:endParaRPr lang="zh-CN" altLang="en-US" sz="2800" dirty="0">
              <a:latin typeface="楷体_GB2312" pitchFamily="49" charset="-122"/>
            </a:endParaRPr>
          </a:p>
        </p:txBody>
      </p:sp>
      <p:graphicFrame>
        <p:nvGraphicFramePr>
          <p:cNvPr id="11" name="Object 88"/>
          <p:cNvGraphicFramePr>
            <a:graphicFrameLocks noChangeAspect="1"/>
          </p:cNvGraphicFramePr>
          <p:nvPr/>
        </p:nvGraphicFramePr>
        <p:xfrm>
          <a:off x="3486150" y="4370388"/>
          <a:ext cx="2447925" cy="631825"/>
        </p:xfrm>
        <a:graphic>
          <a:graphicData uri="http://schemas.openxmlformats.org/presentationml/2006/ole">
            <mc:AlternateContent xmlns:mc="http://schemas.openxmlformats.org/markup-compatibility/2006">
              <mc:Choice xmlns:v="urn:schemas-microsoft-com:vml" Requires="v">
                <p:oleObj spid="_x0000_s52269" name="公式" r:id="rId2" imgW="873125" imgH="219710" progId="Equation.3">
                  <p:embed/>
                </p:oleObj>
              </mc:Choice>
              <mc:Fallback>
                <p:oleObj name="公式" r:id="rId2" imgW="873125" imgH="219710" progId="Equation.3">
                  <p:embed/>
                  <p:pic>
                    <p:nvPicPr>
                      <p:cNvPr id="0" name="Object 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6150" y="4370388"/>
                        <a:ext cx="2447925"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图片 1"/>
          <p:cNvPicPr>
            <a:picLocks noChangeAspect="1"/>
          </p:cNvPicPr>
          <p:nvPr/>
        </p:nvPicPr>
        <p:blipFill>
          <a:blip r:embed="rId4"/>
          <a:stretch>
            <a:fillRect/>
          </a:stretch>
        </p:blipFill>
        <p:spPr>
          <a:xfrm>
            <a:off x="6765553" y="3282758"/>
            <a:ext cx="2141458" cy="1961372"/>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437833" y="785178"/>
            <a:ext cx="86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a:solidFill>
                  <a:srgbClr val="FFFFFF"/>
                </a:solidFill>
                <a:latin typeface="Arial" panose="020B0604020202020204" pitchFamily="34" charset="0"/>
                <a:ea typeface="宋体" panose="02010600030101010101" pitchFamily="2" charset="-122"/>
              </a:rPr>
              <a:t>例</a:t>
            </a:r>
            <a:r>
              <a:rPr lang="en-US" altLang="zh-CN" sz="3200" b="0">
                <a:solidFill>
                  <a:srgbClr val="FFFFFF"/>
                </a:solidFill>
                <a:ea typeface="宋体" panose="02010600030101010101" pitchFamily="2" charset="-122"/>
              </a:rPr>
              <a:t>4</a:t>
            </a:r>
            <a:endParaRPr lang="en-US" altLang="zh-CN" sz="3200" b="0">
              <a:ea typeface="仿宋_GB2312" pitchFamily="49" charset="-122"/>
            </a:endParaRPr>
          </a:p>
        </p:txBody>
      </p:sp>
      <p:sp>
        <p:nvSpPr>
          <p:cNvPr id="55337" name="Text Box 41"/>
          <p:cNvSpPr txBox="1">
            <a:spLocks noChangeArrowheads="1"/>
          </p:cNvSpPr>
          <p:nvPr/>
        </p:nvSpPr>
        <p:spPr bwMode="auto">
          <a:xfrm>
            <a:off x="1372870" y="858203"/>
            <a:ext cx="741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latin typeface="楷体_GB2312" pitchFamily="49" charset="-122"/>
              </a:rPr>
              <a:t>封装好的电路如图，已知下列实验数据：</a:t>
            </a:r>
            <a:endParaRPr lang="zh-CN" altLang="en-US" sz="2800">
              <a:latin typeface="楷体_GB2312" pitchFamily="49" charset="-122"/>
            </a:endParaRPr>
          </a:p>
        </p:txBody>
      </p:sp>
      <p:graphicFrame>
        <p:nvGraphicFramePr>
          <p:cNvPr id="55338" name="Object 42"/>
          <p:cNvGraphicFramePr>
            <a:graphicFrameLocks noChangeAspect="1"/>
          </p:cNvGraphicFramePr>
          <p:nvPr/>
        </p:nvGraphicFramePr>
        <p:xfrm>
          <a:off x="1012508" y="1572578"/>
          <a:ext cx="5743575" cy="530225"/>
        </p:xfrm>
        <a:graphic>
          <a:graphicData uri="http://schemas.openxmlformats.org/presentationml/2006/ole">
            <mc:AlternateContent xmlns:mc="http://schemas.openxmlformats.org/markup-compatibility/2006">
              <mc:Choice xmlns:v="urn:schemas-microsoft-com:vml" Requires="v">
                <p:oleObj spid="_x0000_s53594" name="公式" r:id="rId1" imgW="2571115" imgH="231775" progId="Equation.3">
                  <p:embed/>
                </p:oleObj>
              </mc:Choice>
              <mc:Fallback>
                <p:oleObj name="公式" r:id="rId1" imgW="2571115" imgH="231775" progId="Equation.3">
                  <p:embed/>
                  <p:pic>
                    <p:nvPicPr>
                      <p:cNvPr id="0" name="Object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508" y="1572578"/>
                        <a:ext cx="5743575"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0" name="Object 44"/>
          <p:cNvGraphicFramePr>
            <a:graphicFrameLocks noChangeAspect="1"/>
          </p:cNvGraphicFramePr>
          <p:nvPr/>
        </p:nvGraphicFramePr>
        <p:xfrm>
          <a:off x="1012825" y="2581275"/>
          <a:ext cx="5570538" cy="508000"/>
        </p:xfrm>
        <a:graphic>
          <a:graphicData uri="http://schemas.openxmlformats.org/presentationml/2006/ole">
            <mc:AlternateContent xmlns:mc="http://schemas.openxmlformats.org/markup-compatibility/2006">
              <mc:Choice xmlns:v="urn:schemas-microsoft-com:vml" Requires="v">
                <p:oleObj spid="_x0000_s53595" name="公式" r:id="rId3" imgW="2606675" imgH="231775" progId="Equation.3">
                  <p:embed/>
                </p:oleObj>
              </mc:Choice>
              <mc:Fallback>
                <p:oleObj name="公式" r:id="rId3" imgW="2606675" imgH="231775" progId="Equation.3">
                  <p:embed/>
                  <p:pic>
                    <p:nvPicPr>
                      <p:cNvPr id="0"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25" y="2581275"/>
                        <a:ext cx="557053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52" name="AutoShape 56" descr="羊皮纸"/>
          <p:cNvSpPr>
            <a:spLocks noChangeArrowheads="1"/>
          </p:cNvSpPr>
          <p:nvPr/>
        </p:nvSpPr>
        <p:spPr bwMode="auto">
          <a:xfrm>
            <a:off x="7494270" y="1499553"/>
            <a:ext cx="1368425" cy="2016125"/>
          </a:xfrm>
          <a:prstGeom prst="wedgeRoundRectCallout">
            <a:avLst>
              <a:gd name="adj1" fmla="val -33759"/>
              <a:gd name="adj2" fmla="val 89449"/>
              <a:gd name="adj3" fmla="val 16667"/>
            </a:avLst>
          </a:prstGeom>
          <a:blipFill dpi="0" rotWithShape="1">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a:solidFill>
                  <a:srgbClr val="000000"/>
                </a:solidFill>
                <a:latin typeface="Arial" panose="020B0604020202020204" pitchFamily="34" charset="0"/>
              </a:rPr>
              <a:t>研究激励和响应关系的实验方法</a:t>
            </a:r>
            <a:endParaRPr lang="zh-CN" altLang="en-US">
              <a:solidFill>
                <a:srgbClr val="000000"/>
              </a:solidFill>
              <a:latin typeface="Arial" panose="020B0604020202020204" pitchFamily="34" charset="0"/>
            </a:endParaRPr>
          </a:p>
        </p:txBody>
      </p:sp>
      <p:graphicFrame>
        <p:nvGraphicFramePr>
          <p:cNvPr id="55381" name="Object 85"/>
          <p:cNvGraphicFramePr>
            <a:graphicFrameLocks noChangeAspect="1"/>
          </p:cNvGraphicFramePr>
          <p:nvPr/>
        </p:nvGraphicFramePr>
        <p:xfrm>
          <a:off x="1012508" y="2075815"/>
          <a:ext cx="5821362" cy="530225"/>
        </p:xfrm>
        <a:graphic>
          <a:graphicData uri="http://schemas.openxmlformats.org/presentationml/2006/ole">
            <mc:AlternateContent xmlns:mc="http://schemas.openxmlformats.org/markup-compatibility/2006">
              <mc:Choice xmlns:v="urn:schemas-microsoft-com:vml" Requires="v">
                <p:oleObj spid="_x0000_s53596" name="公式" r:id="rId6" imgW="2606675" imgH="231775" progId="Equation.3">
                  <p:embed/>
                </p:oleObj>
              </mc:Choice>
              <mc:Fallback>
                <p:oleObj name="公式" r:id="rId6" imgW="2606675" imgH="231775" progId="Equation.3">
                  <p:embed/>
                  <p:pic>
                    <p:nvPicPr>
                      <p:cNvPr id="0" name="Object 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2508" y="2075815"/>
                        <a:ext cx="5821362"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82" name="Text Box 86"/>
          <p:cNvSpPr txBox="1">
            <a:spLocks noChangeArrowheads="1"/>
          </p:cNvSpPr>
          <p:nvPr/>
        </p:nvSpPr>
        <p:spPr bwMode="auto">
          <a:xfrm>
            <a:off x="653733" y="3299778"/>
            <a:ext cx="647700" cy="519112"/>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a:solidFill>
                  <a:srgbClr val="FFFFFF"/>
                </a:solidFill>
                <a:latin typeface="Arial" panose="020B0604020202020204" pitchFamily="34" charset="0"/>
                <a:ea typeface="宋体" panose="02010600030101010101" pitchFamily="2" charset="-122"/>
              </a:rPr>
              <a:t>解</a:t>
            </a:r>
            <a:endParaRPr lang="zh-CN" altLang="en-US">
              <a:latin typeface="Arial" panose="020B0604020202020204" pitchFamily="34" charset="0"/>
              <a:ea typeface="仿宋_GB2312" pitchFamily="49" charset="-122"/>
            </a:endParaRPr>
          </a:p>
        </p:txBody>
      </p:sp>
      <p:sp>
        <p:nvSpPr>
          <p:cNvPr id="55383" name="Text Box 87"/>
          <p:cNvSpPr txBox="1">
            <a:spLocks noChangeArrowheads="1"/>
          </p:cNvSpPr>
          <p:nvPr/>
        </p:nvSpPr>
        <p:spPr bwMode="auto">
          <a:xfrm>
            <a:off x="1372870" y="3299778"/>
            <a:ext cx="2663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dirty="0">
                <a:latin typeface="楷体_GB2312" pitchFamily="49" charset="-122"/>
              </a:rPr>
              <a:t>根据叠加原理</a:t>
            </a:r>
            <a:endParaRPr lang="zh-CN" altLang="en-US" sz="2800" dirty="0">
              <a:latin typeface="楷体_GB2312" pitchFamily="49" charset="-122"/>
            </a:endParaRPr>
          </a:p>
        </p:txBody>
      </p:sp>
      <p:graphicFrame>
        <p:nvGraphicFramePr>
          <p:cNvPr id="55384" name="Object 88"/>
          <p:cNvGraphicFramePr>
            <a:graphicFrameLocks noChangeAspect="1"/>
          </p:cNvGraphicFramePr>
          <p:nvPr/>
        </p:nvGraphicFramePr>
        <p:xfrm>
          <a:off x="3820795" y="3228340"/>
          <a:ext cx="2447925" cy="631825"/>
        </p:xfrm>
        <a:graphic>
          <a:graphicData uri="http://schemas.openxmlformats.org/presentationml/2006/ole">
            <mc:AlternateContent xmlns:mc="http://schemas.openxmlformats.org/markup-compatibility/2006">
              <mc:Choice xmlns:v="urn:schemas-microsoft-com:vml" Requires="v">
                <p:oleObj spid="_x0000_s53597" name="公式" r:id="rId8" imgW="873125" imgH="219710" progId="Equation.3">
                  <p:embed/>
                </p:oleObj>
              </mc:Choice>
              <mc:Fallback>
                <p:oleObj name="公式" r:id="rId8" imgW="873125" imgH="219710" progId="Equation.3">
                  <p:embed/>
                  <p:pic>
                    <p:nvPicPr>
                      <p:cNvPr id="0" name="Object 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0795" y="3228340"/>
                        <a:ext cx="2447925"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85" name="Text Box 89"/>
          <p:cNvSpPr txBox="1">
            <a:spLocks noChangeArrowheads="1"/>
          </p:cNvSpPr>
          <p:nvPr/>
        </p:nvSpPr>
        <p:spPr bwMode="auto">
          <a:xfrm>
            <a:off x="1372870" y="3876040"/>
            <a:ext cx="324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a:latin typeface="Arial" panose="020B0604020202020204" pitchFamily="34" charset="0"/>
              </a:rPr>
              <a:t>代入实验数据：</a:t>
            </a:r>
            <a:endParaRPr lang="zh-CN" altLang="en-US" sz="2800">
              <a:latin typeface="Arial" panose="020B0604020202020204" pitchFamily="34" charset="0"/>
            </a:endParaRPr>
          </a:p>
        </p:txBody>
      </p:sp>
      <p:graphicFrame>
        <p:nvGraphicFramePr>
          <p:cNvPr id="55386" name="Object 90"/>
          <p:cNvGraphicFramePr>
            <a:graphicFrameLocks noChangeAspect="1"/>
          </p:cNvGraphicFramePr>
          <p:nvPr/>
        </p:nvGraphicFramePr>
        <p:xfrm>
          <a:off x="1228408" y="4468178"/>
          <a:ext cx="1873250" cy="606425"/>
        </p:xfrm>
        <a:graphic>
          <a:graphicData uri="http://schemas.openxmlformats.org/presentationml/2006/ole">
            <mc:AlternateContent xmlns:mc="http://schemas.openxmlformats.org/markup-compatibility/2006">
              <mc:Choice xmlns:v="urn:schemas-microsoft-com:vml" Requires="v">
                <p:oleObj spid="_x0000_s53598" name="公式" r:id="rId10" imgW="694690" imgH="219710" progId="Equation.3">
                  <p:embed/>
                </p:oleObj>
              </mc:Choice>
              <mc:Fallback>
                <p:oleObj name="公式" r:id="rId10" imgW="694690" imgH="219710" progId="Equation.3">
                  <p:embed/>
                  <p:pic>
                    <p:nvPicPr>
                      <p:cNvPr id="0" name="Object 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28408" y="4468178"/>
                        <a:ext cx="187325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87" name="Object 91"/>
          <p:cNvGraphicFramePr>
            <a:graphicFrameLocks noChangeAspect="1"/>
          </p:cNvGraphicFramePr>
          <p:nvPr/>
        </p:nvGraphicFramePr>
        <p:xfrm>
          <a:off x="1177608" y="5080953"/>
          <a:ext cx="2068512" cy="627062"/>
        </p:xfrm>
        <a:graphic>
          <a:graphicData uri="http://schemas.openxmlformats.org/presentationml/2006/ole">
            <mc:AlternateContent xmlns:mc="http://schemas.openxmlformats.org/markup-compatibility/2006">
              <mc:Choice xmlns:v="urn:schemas-microsoft-com:vml" Requires="v">
                <p:oleObj spid="_x0000_s53599" name="公式" r:id="rId12" imgW="742315" imgH="219710" progId="Equation.3">
                  <p:embed/>
                </p:oleObj>
              </mc:Choice>
              <mc:Fallback>
                <p:oleObj name="公式" r:id="rId12" imgW="742315" imgH="219710" progId="Equation.3">
                  <p:embed/>
                  <p:pic>
                    <p:nvPicPr>
                      <p:cNvPr id="0" name="Object 9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77608" y="5080953"/>
                        <a:ext cx="2068512" cy="62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88" name="AutoShape 92"/>
          <p:cNvSpPr/>
          <p:nvPr/>
        </p:nvSpPr>
        <p:spPr bwMode="auto">
          <a:xfrm>
            <a:off x="1012508" y="4612640"/>
            <a:ext cx="144462" cy="936625"/>
          </a:xfrm>
          <a:prstGeom prst="leftBrace">
            <a:avLst>
              <a:gd name="adj1" fmla="val 54029"/>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endParaRPr lang="zh-CN" altLang="zh-CN">
              <a:solidFill>
                <a:srgbClr val="0000FF"/>
              </a:solidFill>
            </a:endParaRPr>
          </a:p>
        </p:txBody>
      </p:sp>
      <p:grpSp>
        <p:nvGrpSpPr>
          <p:cNvPr id="4" name="Group 93"/>
          <p:cNvGrpSpPr/>
          <p:nvPr/>
        </p:nvGrpSpPr>
        <p:grpSpPr bwMode="auto">
          <a:xfrm>
            <a:off x="3965258" y="4507865"/>
            <a:ext cx="1223962" cy="1168400"/>
            <a:chOff x="4286" y="2921"/>
            <a:chExt cx="864" cy="792"/>
          </a:xfrm>
        </p:grpSpPr>
        <p:sp>
          <p:nvSpPr>
            <p:cNvPr id="113703" name="AutoShape 94"/>
            <p:cNvSpPr/>
            <p:nvPr/>
          </p:nvSpPr>
          <p:spPr bwMode="auto">
            <a:xfrm>
              <a:off x="4286" y="3022"/>
              <a:ext cx="91" cy="590"/>
            </a:xfrm>
            <a:prstGeom prst="leftBrace">
              <a:avLst>
                <a:gd name="adj1" fmla="val 54029"/>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endParaRPr lang="zh-CN" altLang="zh-CN">
                <a:solidFill>
                  <a:srgbClr val="0000FF"/>
                </a:solidFill>
              </a:endParaRPr>
            </a:p>
          </p:txBody>
        </p:sp>
        <p:graphicFrame>
          <p:nvGraphicFramePr>
            <p:cNvPr id="113704" name="Object 95"/>
            <p:cNvGraphicFramePr>
              <a:graphicFrameLocks noChangeAspect="1"/>
            </p:cNvGraphicFramePr>
            <p:nvPr/>
          </p:nvGraphicFramePr>
          <p:xfrm>
            <a:off x="4448" y="2921"/>
            <a:ext cx="702" cy="792"/>
          </p:xfrm>
          <a:graphic>
            <a:graphicData uri="http://schemas.openxmlformats.org/presentationml/2006/ole">
              <mc:AlternateContent xmlns:mc="http://schemas.openxmlformats.org/markup-compatibility/2006">
                <mc:Choice xmlns:v="urn:schemas-microsoft-com:vml" Requires="v">
                  <p:oleObj spid="_x0000_s53600" name="公式" r:id="rId14" imgW="386080" imgH="433705" progId="Equation.3">
                    <p:embed/>
                  </p:oleObj>
                </mc:Choice>
                <mc:Fallback>
                  <p:oleObj name="公式" r:id="rId14" imgW="386080" imgH="433705" progId="Equation.3">
                    <p:embed/>
                    <p:pic>
                      <p:nvPicPr>
                        <p:cNvPr id="0" name="Object 9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8" y="2921"/>
                          <a:ext cx="702" cy="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5392" name="Object 96"/>
          <p:cNvGraphicFramePr>
            <a:graphicFrameLocks noChangeAspect="1"/>
          </p:cNvGraphicFramePr>
          <p:nvPr/>
        </p:nvGraphicFramePr>
        <p:xfrm>
          <a:off x="939483" y="5868353"/>
          <a:ext cx="4032250" cy="574675"/>
        </p:xfrm>
        <a:graphic>
          <a:graphicData uri="http://schemas.openxmlformats.org/presentationml/2006/ole">
            <mc:AlternateContent xmlns:mc="http://schemas.openxmlformats.org/markup-compatibility/2006">
              <mc:Choice xmlns:v="urn:schemas-microsoft-com:vml" Requires="v">
                <p:oleObj spid="_x0000_s53601" name="公式" r:id="rId16" imgW="1585595" imgH="219710" progId="Equation.3">
                  <p:embed/>
                </p:oleObj>
              </mc:Choice>
              <mc:Fallback>
                <p:oleObj name="公式" r:id="rId16" imgW="1585595" imgH="219710" progId="Equation.3">
                  <p:embed/>
                  <p:pic>
                    <p:nvPicPr>
                      <p:cNvPr id="0" name="Object 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9483" y="5868353"/>
                        <a:ext cx="403225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02"/>
          <p:cNvGrpSpPr/>
          <p:nvPr/>
        </p:nvGrpSpPr>
        <p:grpSpPr bwMode="auto">
          <a:xfrm>
            <a:off x="5621020" y="3660140"/>
            <a:ext cx="3313113" cy="2881313"/>
            <a:chOff x="3560" y="2069"/>
            <a:chExt cx="2087" cy="1815"/>
          </a:xfrm>
        </p:grpSpPr>
        <p:sp>
          <p:nvSpPr>
            <p:cNvPr id="113687" name="Oval 70"/>
            <p:cNvSpPr>
              <a:spLocks noChangeArrowheads="1"/>
            </p:cNvSpPr>
            <p:nvPr/>
          </p:nvSpPr>
          <p:spPr bwMode="auto">
            <a:xfrm>
              <a:off x="4462" y="2432"/>
              <a:ext cx="380"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3688" name="Rectangle 71"/>
            <p:cNvSpPr>
              <a:spLocks noChangeArrowheads="1"/>
            </p:cNvSpPr>
            <p:nvPr/>
          </p:nvSpPr>
          <p:spPr bwMode="auto">
            <a:xfrm>
              <a:off x="3738" y="3113"/>
              <a:ext cx="639" cy="57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3689" name="Rectangle 72"/>
            <p:cNvSpPr>
              <a:spLocks noChangeArrowheads="1"/>
            </p:cNvSpPr>
            <p:nvPr/>
          </p:nvSpPr>
          <p:spPr bwMode="auto">
            <a:xfrm>
              <a:off x="4366" y="2631"/>
              <a:ext cx="588" cy="367"/>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3690" name="Rectangle 73"/>
            <p:cNvSpPr>
              <a:spLocks noChangeArrowheads="1"/>
            </p:cNvSpPr>
            <p:nvPr/>
          </p:nvSpPr>
          <p:spPr bwMode="auto">
            <a:xfrm>
              <a:off x="4954" y="3102"/>
              <a:ext cx="640" cy="57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55370" name="Rectangle 74"/>
            <p:cNvSpPr>
              <a:spLocks noChangeArrowheads="1"/>
            </p:cNvSpPr>
            <p:nvPr/>
          </p:nvSpPr>
          <p:spPr bwMode="auto">
            <a:xfrm>
              <a:off x="4315" y="2945"/>
              <a:ext cx="692" cy="939"/>
            </a:xfrm>
            <a:prstGeom prst="rect">
              <a:avLst/>
            </a:prstGeom>
            <a:gradFill rotWithShape="1">
              <a:gsLst>
                <a:gs pos="0">
                  <a:schemeClr val="hlink"/>
                </a:gs>
                <a:gs pos="100000">
                  <a:schemeClr val="hlink">
                    <a:gamma/>
                    <a:shade val="46275"/>
                    <a:invGamma/>
                  </a:schemeClr>
                </a:gs>
              </a:gsLst>
              <a:path path="shape">
                <a:fillToRect l="50000" t="50000" r="50000" b="50000"/>
              </a:path>
            </a:gradFill>
            <a:ln w="9525">
              <a:noFill/>
              <a:miter lim="800000"/>
            </a:ln>
            <a:effectLst/>
          </p:spPr>
          <p:txBody>
            <a:bodyPr wrap="none" anchor="ctr"/>
            <a:lstStyle/>
            <a:p>
              <a:pPr algn="ctr" eaLnBrk="1" hangingPunct="1">
                <a:defRPr/>
              </a:pPr>
              <a:r>
                <a:rPr lang="zh-CN" altLang="en-US" sz="2800" dirty="0">
                  <a:solidFill>
                    <a:srgbClr val="FFFFFF"/>
                  </a:solidFill>
                  <a:latin typeface="Arial" panose="020B0604020202020204" pitchFamily="34" charset="0"/>
                </a:rPr>
                <a:t>无源</a:t>
              </a:r>
              <a:endParaRPr lang="zh-CN" altLang="en-US" sz="2800" dirty="0">
                <a:solidFill>
                  <a:srgbClr val="FFFFFF"/>
                </a:solidFill>
                <a:latin typeface="Arial" panose="020B0604020202020204" pitchFamily="34" charset="0"/>
              </a:endParaRPr>
            </a:p>
            <a:p>
              <a:pPr algn="ctr" eaLnBrk="1" hangingPunct="1">
                <a:defRPr/>
              </a:pPr>
              <a:r>
                <a:rPr lang="zh-CN" altLang="en-US" sz="2800" dirty="0">
                  <a:solidFill>
                    <a:srgbClr val="FFFFFF"/>
                  </a:solidFill>
                  <a:latin typeface="Arial" panose="020B0604020202020204" pitchFamily="34" charset="0"/>
                </a:rPr>
                <a:t>线性</a:t>
              </a:r>
              <a:endParaRPr lang="zh-CN" altLang="en-US" sz="2800" dirty="0">
                <a:solidFill>
                  <a:srgbClr val="FFFFFF"/>
                </a:solidFill>
                <a:latin typeface="Arial" panose="020B0604020202020204" pitchFamily="34" charset="0"/>
              </a:endParaRPr>
            </a:p>
            <a:p>
              <a:pPr algn="ctr" eaLnBrk="1" hangingPunct="1">
                <a:defRPr/>
              </a:pPr>
              <a:r>
                <a:rPr lang="zh-CN" altLang="en-US" sz="2800" dirty="0">
                  <a:solidFill>
                    <a:srgbClr val="FFFFFF"/>
                  </a:solidFill>
                  <a:latin typeface="Arial" panose="020B0604020202020204" pitchFamily="34" charset="0"/>
                </a:rPr>
                <a:t>网络</a:t>
              </a:r>
              <a:endParaRPr lang="zh-CN" altLang="en-US" sz="2800" dirty="0">
                <a:solidFill>
                  <a:srgbClr val="FFFFFF"/>
                </a:solidFill>
                <a:latin typeface="Arial" panose="020B0604020202020204" pitchFamily="34" charset="0"/>
              </a:endParaRPr>
            </a:p>
          </p:txBody>
        </p:sp>
        <p:sp>
          <p:nvSpPr>
            <p:cNvPr id="113692" name="Line 75"/>
            <p:cNvSpPr>
              <a:spLocks noChangeShapeType="1"/>
            </p:cNvSpPr>
            <p:nvPr/>
          </p:nvSpPr>
          <p:spPr bwMode="auto">
            <a:xfrm>
              <a:off x="5487" y="3207"/>
              <a:ext cx="0" cy="31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693" name="Text Box 76"/>
            <p:cNvSpPr txBox="1">
              <a:spLocks noChangeArrowheads="1"/>
            </p:cNvSpPr>
            <p:nvPr/>
          </p:nvSpPr>
          <p:spPr bwMode="auto">
            <a:xfrm>
              <a:off x="4415" y="2069"/>
              <a:ext cx="58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仿宋_GB2312" pitchFamily="49" charset="-122"/>
                </a:rPr>
                <a:t>u </a:t>
              </a:r>
              <a:r>
                <a:rPr lang="en-US" altLang="zh-CN" sz="2800" b="0" baseline="-25000">
                  <a:solidFill>
                    <a:srgbClr val="FFFFFF"/>
                  </a:solidFill>
                  <a:ea typeface="仿宋_GB2312" pitchFamily="49" charset="-122"/>
                </a:rPr>
                <a:t>S</a:t>
              </a:r>
              <a:endParaRPr lang="en-US" altLang="zh-CN" sz="2800" b="0" baseline="-25000">
                <a:latin typeface="Arial" panose="020B0604020202020204" pitchFamily="34" charset="0"/>
                <a:ea typeface="仿宋_GB2312" pitchFamily="49" charset="-122"/>
              </a:endParaRPr>
            </a:p>
          </p:txBody>
        </p:sp>
        <p:sp>
          <p:nvSpPr>
            <p:cNvPr id="113694" name="Text Box 77"/>
            <p:cNvSpPr txBox="1">
              <a:spLocks noChangeArrowheads="1"/>
            </p:cNvSpPr>
            <p:nvPr/>
          </p:nvSpPr>
          <p:spPr bwMode="auto">
            <a:xfrm>
              <a:off x="5273" y="3207"/>
              <a:ext cx="37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仿宋_GB2312" pitchFamily="49" charset="-122"/>
                </a:rPr>
                <a:t>i</a:t>
              </a:r>
              <a:endParaRPr lang="en-US" altLang="zh-CN" sz="2800" b="0">
                <a:latin typeface="Arial" panose="020B0604020202020204" pitchFamily="34" charset="0"/>
                <a:ea typeface="仿宋_GB2312" pitchFamily="49" charset="-122"/>
              </a:endParaRPr>
            </a:p>
          </p:txBody>
        </p:sp>
        <p:sp>
          <p:nvSpPr>
            <p:cNvPr id="113695" name="Text Box 78"/>
            <p:cNvSpPr txBox="1">
              <a:spLocks noChangeArrowheads="1"/>
            </p:cNvSpPr>
            <p:nvPr/>
          </p:nvSpPr>
          <p:spPr bwMode="auto">
            <a:xfrm>
              <a:off x="4842" y="2342"/>
              <a:ext cx="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b="0">
                  <a:solidFill>
                    <a:srgbClr val="FFFFFF"/>
                  </a:solidFill>
                  <a:latin typeface="Arial" panose="020B0604020202020204" pitchFamily="34" charset="0"/>
                  <a:ea typeface="仿宋_GB2312" pitchFamily="49" charset="-122"/>
                </a:rPr>
                <a:t>－</a:t>
              </a:r>
              <a:endParaRPr lang="zh-CN" altLang="en-US" sz="2800" b="0">
                <a:latin typeface="Arial" panose="020B0604020202020204" pitchFamily="34" charset="0"/>
                <a:ea typeface="仿宋_GB2312" pitchFamily="49" charset="-122"/>
              </a:endParaRPr>
            </a:p>
          </p:txBody>
        </p:sp>
        <p:sp>
          <p:nvSpPr>
            <p:cNvPr id="113696" name="Text Box 79"/>
            <p:cNvSpPr txBox="1">
              <a:spLocks noChangeArrowheads="1"/>
            </p:cNvSpPr>
            <p:nvPr/>
          </p:nvSpPr>
          <p:spPr bwMode="auto">
            <a:xfrm>
              <a:off x="4036" y="2342"/>
              <a:ext cx="3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b="0">
                  <a:solidFill>
                    <a:srgbClr val="FFFFFF"/>
                  </a:solidFill>
                  <a:latin typeface="Arial" panose="020B0604020202020204" pitchFamily="34" charset="0"/>
                  <a:ea typeface="仿宋_GB2312" pitchFamily="49" charset="-122"/>
                </a:rPr>
                <a:t>＋</a:t>
              </a:r>
              <a:endParaRPr lang="zh-CN" altLang="en-US" sz="2800" b="0">
                <a:latin typeface="Arial" panose="020B0604020202020204" pitchFamily="34" charset="0"/>
                <a:ea typeface="仿宋_GB2312" pitchFamily="49" charset="-122"/>
              </a:endParaRPr>
            </a:p>
          </p:txBody>
        </p:sp>
        <p:sp>
          <p:nvSpPr>
            <p:cNvPr id="113697" name="Text Box 80"/>
            <p:cNvSpPr txBox="1">
              <a:spLocks noChangeArrowheads="1"/>
            </p:cNvSpPr>
            <p:nvPr/>
          </p:nvSpPr>
          <p:spPr bwMode="auto">
            <a:xfrm>
              <a:off x="3787" y="2750"/>
              <a:ext cx="30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rgbClr val="FFFFFF"/>
                  </a:solidFill>
                  <a:ea typeface="仿宋_GB2312" pitchFamily="49" charset="-122"/>
                </a:rPr>
                <a:t>i</a:t>
              </a:r>
              <a:r>
                <a:rPr lang="en-US" altLang="zh-CN" sz="2800" b="0" baseline="-25000">
                  <a:solidFill>
                    <a:srgbClr val="FFFFFF"/>
                  </a:solidFill>
                  <a:ea typeface="仿宋_GB2312" pitchFamily="49" charset="-122"/>
                </a:rPr>
                <a:t>S</a:t>
              </a:r>
              <a:endParaRPr lang="en-US" altLang="zh-CN" sz="2800" b="0" baseline="-25000">
                <a:solidFill>
                  <a:srgbClr val="FFFFFF"/>
                </a:solidFill>
                <a:ea typeface="仿宋_GB2312" pitchFamily="49" charset="-122"/>
              </a:endParaRPr>
            </a:p>
          </p:txBody>
        </p:sp>
        <p:sp>
          <p:nvSpPr>
            <p:cNvPr id="113698" name="Line 81"/>
            <p:cNvSpPr>
              <a:spLocks noChangeShapeType="1"/>
            </p:cNvSpPr>
            <p:nvPr/>
          </p:nvSpPr>
          <p:spPr bwMode="auto">
            <a:xfrm>
              <a:off x="3739" y="3113"/>
              <a:ext cx="320"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699" name="Line 100"/>
            <p:cNvSpPr>
              <a:spLocks noChangeShapeType="1"/>
            </p:cNvSpPr>
            <p:nvPr/>
          </p:nvSpPr>
          <p:spPr bwMode="auto">
            <a:xfrm flipV="1">
              <a:off x="3742" y="3113"/>
              <a:ext cx="0" cy="90"/>
            </a:xfrm>
            <a:prstGeom prst="line">
              <a:avLst/>
            </a:prstGeom>
            <a:noFill/>
            <a:ln w="28575">
              <a:solidFill>
                <a:srgbClr val="66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13700" name="Group 82"/>
            <p:cNvGrpSpPr/>
            <p:nvPr/>
          </p:nvGrpSpPr>
          <p:grpSpPr bwMode="auto">
            <a:xfrm>
              <a:off x="3560" y="3203"/>
              <a:ext cx="379" cy="363"/>
              <a:chOff x="4785" y="709"/>
              <a:chExt cx="363" cy="363"/>
            </a:xfrm>
          </p:grpSpPr>
          <p:sp>
            <p:nvSpPr>
              <p:cNvPr id="113701" name="Oval 83"/>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3702" name="Line 84"/>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6"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76910" y="1759902"/>
            <a:ext cx="7272337" cy="2663825"/>
            <a:chOff x="295" y="1888"/>
            <a:chExt cx="4581" cy="1678"/>
          </a:xfrm>
        </p:grpSpPr>
        <p:sp>
          <p:nvSpPr>
            <p:cNvPr id="115773" name="Oval 3"/>
            <p:cNvSpPr>
              <a:spLocks noChangeArrowheads="1"/>
            </p:cNvSpPr>
            <p:nvPr/>
          </p:nvSpPr>
          <p:spPr bwMode="auto">
            <a:xfrm>
              <a:off x="567" y="265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15774" name="Text Box 4"/>
            <p:cNvSpPr txBox="1">
              <a:spLocks noChangeArrowheads="1"/>
            </p:cNvSpPr>
            <p:nvPr/>
          </p:nvSpPr>
          <p:spPr bwMode="auto">
            <a:xfrm>
              <a:off x="4286" y="1924"/>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a:solidFill>
                    <a:srgbClr val="FFFFFF"/>
                  </a:solidFill>
                  <a:ea typeface="宋体" panose="02010600030101010101" pitchFamily="2" charset="-122"/>
                </a:rPr>
                <a:t>i</a:t>
              </a:r>
              <a:endParaRPr lang="en-US" altLang="zh-CN" sz="2800" b="0">
                <a:solidFill>
                  <a:srgbClr val="FFFFFF"/>
                </a:solidFill>
                <a:ea typeface="宋体" panose="02010600030101010101" pitchFamily="2" charset="-122"/>
              </a:endParaRPr>
            </a:p>
          </p:txBody>
        </p:sp>
        <p:sp>
          <p:nvSpPr>
            <p:cNvPr id="115775" name="Rectangle 5"/>
            <p:cNvSpPr>
              <a:spLocks noChangeArrowheads="1"/>
            </p:cNvSpPr>
            <p:nvPr/>
          </p:nvSpPr>
          <p:spPr bwMode="auto">
            <a:xfrm>
              <a:off x="748" y="2251"/>
              <a:ext cx="4082" cy="1315"/>
            </a:xfrm>
            <a:prstGeom prst="rect">
              <a:avLst/>
            </a:prstGeom>
            <a:noFill/>
            <a:ln w="28575" cap="sq">
              <a:solidFill>
                <a:srgbClr val="FFCC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5776" name="Line 6"/>
            <p:cNvSpPr>
              <a:spLocks noChangeShapeType="1"/>
            </p:cNvSpPr>
            <p:nvPr/>
          </p:nvSpPr>
          <p:spPr bwMode="auto">
            <a:xfrm>
              <a:off x="1746" y="2251"/>
              <a:ext cx="0" cy="1315"/>
            </a:xfrm>
            <a:prstGeom prst="line">
              <a:avLst/>
            </a:prstGeom>
            <a:noFill/>
            <a:ln w="28575" cap="sq">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15777" name="Text Box 7"/>
            <p:cNvSpPr txBox="1">
              <a:spLocks noChangeArrowheads="1"/>
            </p:cNvSpPr>
            <p:nvPr/>
          </p:nvSpPr>
          <p:spPr bwMode="auto">
            <a:xfrm>
              <a:off x="1111" y="188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a:solidFill>
                    <a:srgbClr val="FFFFFF"/>
                  </a:solidFill>
                  <a:ea typeface="宋体" panose="02010600030101010101" pitchFamily="2" charset="-122"/>
                </a:rPr>
                <a:t>R</a:t>
              </a:r>
              <a:r>
                <a:rPr lang="en-US" altLang="zh-CN" sz="2800" b="0" baseline="-25000">
                  <a:solidFill>
                    <a:srgbClr val="FFFFFF"/>
                  </a:solidFill>
                  <a:ea typeface="宋体" panose="02010600030101010101" pitchFamily="2" charset="-122"/>
                </a:rPr>
                <a:t>1</a:t>
              </a:r>
              <a:endParaRPr lang="en-US" altLang="zh-CN" sz="2800" b="0" baseline="-25000">
                <a:solidFill>
                  <a:srgbClr val="FFFFFF"/>
                </a:solidFill>
                <a:ea typeface="宋体" panose="02010600030101010101" pitchFamily="2" charset="-122"/>
              </a:endParaRPr>
            </a:p>
          </p:txBody>
        </p:sp>
        <p:sp>
          <p:nvSpPr>
            <p:cNvPr id="115778" name="Text Box 8"/>
            <p:cNvSpPr txBox="1">
              <a:spLocks noChangeArrowheads="1"/>
            </p:cNvSpPr>
            <p:nvPr/>
          </p:nvSpPr>
          <p:spPr bwMode="auto">
            <a:xfrm>
              <a:off x="2109" y="1888"/>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a:solidFill>
                    <a:srgbClr val="FFFFFF"/>
                  </a:solidFill>
                  <a:ea typeface="宋体" panose="02010600030101010101" pitchFamily="2" charset="-122"/>
                </a:rPr>
                <a:t>R</a:t>
              </a:r>
              <a:r>
                <a:rPr lang="en-US" altLang="zh-CN" sz="2800" b="0" baseline="-25000">
                  <a:solidFill>
                    <a:srgbClr val="FFFFFF"/>
                  </a:solidFill>
                  <a:ea typeface="宋体" panose="02010600030101010101" pitchFamily="2" charset="-122"/>
                </a:rPr>
                <a:t>1</a:t>
              </a:r>
              <a:endParaRPr lang="en-US" altLang="zh-CN" sz="2800" b="0" baseline="-25000">
                <a:solidFill>
                  <a:srgbClr val="FFFFFF"/>
                </a:solidFill>
                <a:ea typeface="宋体" panose="02010600030101010101" pitchFamily="2" charset="-122"/>
              </a:endParaRPr>
            </a:p>
          </p:txBody>
        </p:sp>
        <p:sp>
          <p:nvSpPr>
            <p:cNvPr id="115779" name="Text Box 9"/>
            <p:cNvSpPr txBox="1">
              <a:spLocks noChangeArrowheads="1"/>
            </p:cNvSpPr>
            <p:nvPr/>
          </p:nvSpPr>
          <p:spPr bwMode="auto">
            <a:xfrm>
              <a:off x="3243" y="188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a:solidFill>
                    <a:srgbClr val="FFFFFF"/>
                  </a:solidFill>
                  <a:ea typeface="宋体" panose="02010600030101010101" pitchFamily="2" charset="-122"/>
                </a:rPr>
                <a:t>R</a:t>
              </a:r>
              <a:r>
                <a:rPr lang="en-US" altLang="zh-CN" sz="2800" b="0" baseline="-25000">
                  <a:solidFill>
                    <a:srgbClr val="FFFFFF"/>
                  </a:solidFill>
                  <a:ea typeface="宋体" panose="02010600030101010101" pitchFamily="2" charset="-122"/>
                </a:rPr>
                <a:t>1</a:t>
              </a:r>
              <a:endParaRPr lang="en-US" altLang="zh-CN" sz="2800" b="0" baseline="-25000">
                <a:solidFill>
                  <a:srgbClr val="FFFFFF"/>
                </a:solidFill>
                <a:ea typeface="宋体" panose="02010600030101010101" pitchFamily="2" charset="-122"/>
              </a:endParaRPr>
            </a:p>
          </p:txBody>
        </p:sp>
        <p:sp>
          <p:nvSpPr>
            <p:cNvPr id="115780" name="Text Box 10"/>
            <p:cNvSpPr txBox="1">
              <a:spLocks noChangeArrowheads="1"/>
            </p:cNvSpPr>
            <p:nvPr/>
          </p:nvSpPr>
          <p:spPr bwMode="auto">
            <a:xfrm>
              <a:off x="1338" y="2659"/>
              <a:ext cx="3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a:solidFill>
                    <a:srgbClr val="FFFFFF"/>
                  </a:solidFill>
                  <a:ea typeface="宋体" panose="02010600030101010101" pitchFamily="2" charset="-122"/>
                </a:rPr>
                <a:t>R</a:t>
              </a:r>
              <a:r>
                <a:rPr lang="en-US" altLang="zh-CN" sz="2800" b="0" baseline="-25000">
                  <a:solidFill>
                    <a:srgbClr val="FFFFFF"/>
                  </a:solidFill>
                  <a:ea typeface="宋体" panose="02010600030101010101" pitchFamily="2" charset="-122"/>
                </a:rPr>
                <a:t>2</a:t>
              </a:r>
              <a:endParaRPr lang="en-US" altLang="zh-CN" sz="2800" b="0">
                <a:solidFill>
                  <a:srgbClr val="FFFFFF"/>
                </a:solidFill>
                <a:ea typeface="宋体" panose="02010600030101010101" pitchFamily="2" charset="-122"/>
              </a:endParaRPr>
            </a:p>
          </p:txBody>
        </p:sp>
        <p:sp>
          <p:nvSpPr>
            <p:cNvPr id="115781" name="Text Box 11"/>
            <p:cNvSpPr txBox="1">
              <a:spLocks noChangeArrowheads="1"/>
            </p:cNvSpPr>
            <p:nvPr/>
          </p:nvSpPr>
          <p:spPr bwMode="auto">
            <a:xfrm>
              <a:off x="4422" y="2659"/>
              <a:ext cx="3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a:solidFill>
                    <a:srgbClr val="FFFFFF"/>
                  </a:solidFill>
                  <a:ea typeface="宋体" panose="02010600030101010101" pitchFamily="2" charset="-122"/>
                </a:rPr>
                <a:t>R</a:t>
              </a:r>
              <a:r>
                <a:rPr lang="en-US" altLang="zh-CN" sz="2800" b="0" baseline="-25000">
                  <a:solidFill>
                    <a:srgbClr val="FFFFFF"/>
                  </a:solidFill>
                  <a:ea typeface="宋体" panose="02010600030101010101" pitchFamily="2" charset="-122"/>
                </a:rPr>
                <a:t>L</a:t>
              </a:r>
              <a:endParaRPr lang="en-US" altLang="zh-CN" sz="2800" b="0">
                <a:solidFill>
                  <a:srgbClr val="FFFFFF"/>
                </a:solidFill>
                <a:ea typeface="宋体" panose="02010600030101010101" pitchFamily="2" charset="-122"/>
              </a:endParaRPr>
            </a:p>
          </p:txBody>
        </p:sp>
        <p:sp>
          <p:nvSpPr>
            <p:cNvPr id="115782" name="Text Box 12"/>
            <p:cNvSpPr txBox="1">
              <a:spLocks noChangeArrowheads="1"/>
            </p:cNvSpPr>
            <p:nvPr/>
          </p:nvSpPr>
          <p:spPr bwMode="auto">
            <a:xfrm>
              <a:off x="476" y="2341"/>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sp>
          <p:nvSpPr>
            <p:cNvPr id="115783" name="Text Box 13"/>
            <p:cNvSpPr txBox="1">
              <a:spLocks noChangeArrowheads="1"/>
            </p:cNvSpPr>
            <p:nvPr/>
          </p:nvSpPr>
          <p:spPr bwMode="auto">
            <a:xfrm>
              <a:off x="476" y="302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sp>
          <p:nvSpPr>
            <p:cNvPr id="115784" name="Text Box 14"/>
            <p:cNvSpPr txBox="1">
              <a:spLocks noChangeArrowheads="1"/>
            </p:cNvSpPr>
            <p:nvPr/>
          </p:nvSpPr>
          <p:spPr bwMode="auto">
            <a:xfrm>
              <a:off x="295" y="2659"/>
              <a:ext cx="2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a:solidFill>
                    <a:srgbClr val="FFFFFF"/>
                  </a:solidFill>
                  <a:ea typeface="宋体" panose="02010600030101010101" pitchFamily="2" charset="-122"/>
                </a:rPr>
                <a:t>u</a:t>
              </a:r>
              <a:r>
                <a:rPr lang="en-US" altLang="zh-CN" sz="2800" b="0" baseline="-25000">
                  <a:solidFill>
                    <a:srgbClr val="FFFFFF"/>
                  </a:solidFill>
                  <a:ea typeface="宋体" panose="02010600030101010101" pitchFamily="2" charset="-122"/>
                </a:rPr>
                <a:t>s</a:t>
              </a:r>
              <a:endParaRPr lang="en-US" altLang="zh-CN" sz="2800" b="0">
                <a:solidFill>
                  <a:srgbClr val="FFFFFF"/>
                </a:solidFill>
                <a:ea typeface="宋体" panose="02010600030101010101" pitchFamily="2" charset="-122"/>
              </a:endParaRPr>
            </a:p>
          </p:txBody>
        </p:sp>
        <p:sp>
          <p:nvSpPr>
            <p:cNvPr id="115785" name="Line 15"/>
            <p:cNvSpPr>
              <a:spLocks noChangeShapeType="1"/>
            </p:cNvSpPr>
            <p:nvPr/>
          </p:nvSpPr>
          <p:spPr bwMode="auto">
            <a:xfrm>
              <a:off x="4150" y="2296"/>
              <a:ext cx="408" cy="0"/>
            </a:xfrm>
            <a:prstGeom prst="line">
              <a:avLst/>
            </a:prstGeom>
            <a:noFill/>
            <a:ln w="28575" cap="sq">
              <a:solidFill>
                <a:srgbClr val="66FFFF"/>
              </a:solidFill>
              <a:round/>
              <a:headEnd type="none" w="sm" len="sm"/>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15786" name="Text Box 16"/>
            <p:cNvSpPr txBox="1">
              <a:spLocks noChangeArrowheads="1"/>
            </p:cNvSpPr>
            <p:nvPr/>
          </p:nvSpPr>
          <p:spPr bwMode="auto">
            <a:xfrm>
              <a:off x="3515" y="2659"/>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dirty="0">
                  <a:solidFill>
                    <a:srgbClr val="FFFFFF"/>
                  </a:solidFill>
                  <a:ea typeface="宋体" panose="02010600030101010101" pitchFamily="2" charset="-122"/>
                </a:rPr>
                <a:t>R</a:t>
              </a:r>
              <a:r>
                <a:rPr lang="en-US" altLang="zh-CN" sz="2800" b="0" baseline="-25000" dirty="0">
                  <a:solidFill>
                    <a:srgbClr val="FFFFFF"/>
                  </a:solidFill>
                  <a:ea typeface="宋体" panose="02010600030101010101" pitchFamily="2" charset="-122"/>
                </a:rPr>
                <a:t>2</a:t>
              </a:r>
              <a:endParaRPr lang="en-US" altLang="zh-CN" sz="2800" b="0" baseline="-25000" dirty="0">
                <a:solidFill>
                  <a:srgbClr val="FFFFFF"/>
                </a:solidFill>
                <a:ea typeface="宋体" panose="02010600030101010101" pitchFamily="2" charset="-122"/>
              </a:endParaRPr>
            </a:p>
          </p:txBody>
        </p:sp>
        <p:sp>
          <p:nvSpPr>
            <p:cNvPr id="115787" name="Text Box 17"/>
            <p:cNvSpPr txBox="1">
              <a:spLocks noChangeArrowheads="1"/>
            </p:cNvSpPr>
            <p:nvPr/>
          </p:nvSpPr>
          <p:spPr bwMode="auto">
            <a:xfrm>
              <a:off x="2426" y="265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a:solidFill>
                    <a:srgbClr val="FFFFFF"/>
                  </a:solidFill>
                  <a:ea typeface="宋体" panose="02010600030101010101" pitchFamily="2" charset="-122"/>
                </a:rPr>
                <a:t>R</a:t>
              </a:r>
              <a:r>
                <a:rPr lang="en-US" altLang="zh-CN" sz="2800" b="0" baseline="-25000">
                  <a:solidFill>
                    <a:srgbClr val="FFFFFF"/>
                  </a:solidFill>
                  <a:ea typeface="宋体" panose="02010600030101010101" pitchFamily="2" charset="-122"/>
                </a:rPr>
                <a:t>2</a:t>
              </a:r>
              <a:endParaRPr lang="en-US" altLang="zh-CN" sz="2800" b="0" baseline="-25000">
                <a:solidFill>
                  <a:srgbClr val="FFFFFF"/>
                </a:solidFill>
                <a:ea typeface="宋体" panose="02010600030101010101" pitchFamily="2" charset="-122"/>
              </a:endParaRPr>
            </a:p>
          </p:txBody>
        </p:sp>
        <p:sp>
          <p:nvSpPr>
            <p:cNvPr id="115788" name="Line 18"/>
            <p:cNvSpPr>
              <a:spLocks noChangeShapeType="1"/>
            </p:cNvSpPr>
            <p:nvPr/>
          </p:nvSpPr>
          <p:spPr bwMode="auto">
            <a:xfrm>
              <a:off x="3923" y="2251"/>
              <a:ext cx="0" cy="1315"/>
            </a:xfrm>
            <a:prstGeom prst="line">
              <a:avLst/>
            </a:prstGeom>
            <a:noFill/>
            <a:ln w="28575" cap="sq">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15789" name="Line 19"/>
            <p:cNvSpPr>
              <a:spLocks noChangeShapeType="1"/>
            </p:cNvSpPr>
            <p:nvPr/>
          </p:nvSpPr>
          <p:spPr bwMode="auto">
            <a:xfrm>
              <a:off x="2835" y="2251"/>
              <a:ext cx="0" cy="1315"/>
            </a:xfrm>
            <a:prstGeom prst="line">
              <a:avLst/>
            </a:prstGeom>
            <a:noFill/>
            <a:ln w="28575" cap="sq">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15790" name="Rectangle 20"/>
            <p:cNvSpPr>
              <a:spLocks noChangeArrowheads="1"/>
            </p:cNvSpPr>
            <p:nvPr/>
          </p:nvSpPr>
          <p:spPr bwMode="auto">
            <a:xfrm>
              <a:off x="1664" y="270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5791" name="Rectangle 21"/>
            <p:cNvSpPr>
              <a:spLocks noChangeArrowheads="1"/>
            </p:cNvSpPr>
            <p:nvPr/>
          </p:nvSpPr>
          <p:spPr bwMode="auto">
            <a:xfrm>
              <a:off x="2753" y="270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5792" name="Rectangle 22"/>
            <p:cNvSpPr>
              <a:spLocks noChangeArrowheads="1"/>
            </p:cNvSpPr>
            <p:nvPr/>
          </p:nvSpPr>
          <p:spPr bwMode="auto">
            <a:xfrm>
              <a:off x="3842" y="270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dirty="0">
                <a:latin typeface="Arial" panose="020B0604020202020204" pitchFamily="34" charset="0"/>
              </a:endParaRPr>
            </a:p>
          </p:txBody>
        </p:sp>
        <p:sp>
          <p:nvSpPr>
            <p:cNvPr id="115793" name="Rectangle 23"/>
            <p:cNvSpPr>
              <a:spLocks noChangeArrowheads="1"/>
            </p:cNvSpPr>
            <p:nvPr/>
          </p:nvSpPr>
          <p:spPr bwMode="auto">
            <a:xfrm>
              <a:off x="4749" y="270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5794" name="Rectangle 24"/>
            <p:cNvSpPr>
              <a:spLocks noChangeArrowheads="1"/>
            </p:cNvSpPr>
            <p:nvPr/>
          </p:nvSpPr>
          <p:spPr bwMode="auto">
            <a:xfrm>
              <a:off x="1111" y="220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5795" name="Rectangle 25"/>
            <p:cNvSpPr>
              <a:spLocks noChangeArrowheads="1"/>
            </p:cNvSpPr>
            <p:nvPr/>
          </p:nvSpPr>
          <p:spPr bwMode="auto">
            <a:xfrm>
              <a:off x="3243" y="220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15796" name="Rectangle 26"/>
            <p:cNvSpPr>
              <a:spLocks noChangeArrowheads="1"/>
            </p:cNvSpPr>
            <p:nvPr/>
          </p:nvSpPr>
          <p:spPr bwMode="auto">
            <a:xfrm>
              <a:off x="2109" y="220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113691" name="Text Box 27"/>
          <p:cNvSpPr txBox="1">
            <a:spLocks noChangeArrowheads="1"/>
          </p:cNvSpPr>
          <p:nvPr/>
        </p:nvSpPr>
        <p:spPr bwMode="auto">
          <a:xfrm>
            <a:off x="676910" y="1012190"/>
            <a:ext cx="5921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zh-CN" altLang="en-US" sz="3200">
                <a:solidFill>
                  <a:srgbClr val="FFFFFF"/>
                </a:solidFill>
                <a:latin typeface="宋体" panose="02010600030101010101" pitchFamily="2" charset="-122"/>
                <a:ea typeface="宋体" panose="02010600030101010101" pitchFamily="2" charset="-122"/>
              </a:rPr>
              <a:t>例</a:t>
            </a:r>
            <a:endParaRPr lang="zh-CN" altLang="en-US" sz="3200">
              <a:solidFill>
                <a:srgbClr val="FFFFFF"/>
              </a:solidFill>
              <a:ea typeface="宋体" panose="02010600030101010101" pitchFamily="2" charset="-122"/>
            </a:endParaRPr>
          </a:p>
        </p:txBody>
      </p:sp>
      <p:sp>
        <p:nvSpPr>
          <p:cNvPr id="113692" name="Text Box 28"/>
          <p:cNvSpPr txBox="1">
            <a:spLocks noChangeArrowheads="1"/>
          </p:cNvSpPr>
          <p:nvPr/>
        </p:nvSpPr>
        <p:spPr bwMode="auto">
          <a:xfrm>
            <a:off x="1654809" y="4827755"/>
            <a:ext cx="6744121"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buClr>
                <a:srgbClr val="333399"/>
              </a:buClr>
              <a:buSzPct val="75000"/>
            </a:pPr>
            <a:r>
              <a:rPr lang="zh-CN" altLang="en-US" sz="2800" dirty="0">
                <a:latin typeface="楷体_GB2312" pitchFamily="49" charset="-122"/>
              </a:rPr>
              <a:t>采用倒推法：设 </a:t>
            </a:r>
            <a:r>
              <a:rPr lang="en-US" altLang="zh-CN" sz="2800" b="0" i="1" dirty="0" err="1">
                <a:solidFill>
                  <a:srgbClr val="FFFFFF"/>
                </a:solidFill>
              </a:rPr>
              <a:t>i</a:t>
            </a:r>
            <a:r>
              <a:rPr lang="en-US" altLang="zh-CN" sz="2800" b="0" i="1" dirty="0">
                <a:solidFill>
                  <a:srgbClr val="FFFFFF"/>
                </a:solidFill>
              </a:rPr>
              <a:t>'</a:t>
            </a:r>
            <a:r>
              <a:rPr lang="en-US" altLang="zh-CN" sz="2800" b="0" dirty="0">
                <a:solidFill>
                  <a:srgbClr val="FFFFFF"/>
                </a:solidFill>
              </a:rPr>
              <a:t>= 1A</a:t>
            </a:r>
            <a:r>
              <a:rPr lang="zh-CN" altLang="en-US" sz="2800" b="0" dirty="0">
                <a:solidFill>
                  <a:srgbClr val="FFFFFF"/>
                </a:solidFill>
              </a:rPr>
              <a:t>，可算出</a:t>
            </a:r>
            <a:r>
              <a:rPr lang="en-US" altLang="zh-CN" sz="2800" b="0" i="1" dirty="0">
                <a:solidFill>
                  <a:srgbClr val="FFFFFF"/>
                </a:solidFill>
              </a:rPr>
              <a:t>us’</a:t>
            </a:r>
            <a:r>
              <a:rPr lang="en-US" altLang="zh-CN" sz="2800" b="0" dirty="0">
                <a:solidFill>
                  <a:srgbClr val="FFFFFF"/>
                </a:solidFill>
              </a:rPr>
              <a:t>= 34V</a:t>
            </a:r>
            <a:endParaRPr lang="en-US" altLang="zh-CN" sz="2800" baseline="30000" dirty="0">
              <a:latin typeface="楷体_GB2312" pitchFamily="49" charset="-122"/>
            </a:endParaRPr>
          </a:p>
        </p:txBody>
      </p:sp>
      <p:sp>
        <p:nvSpPr>
          <p:cNvPr id="113693" name="Text Box 29"/>
          <p:cNvSpPr txBox="1">
            <a:spLocks noChangeArrowheads="1"/>
          </p:cNvSpPr>
          <p:nvPr/>
        </p:nvSpPr>
        <p:spPr bwMode="auto">
          <a:xfrm>
            <a:off x="695960" y="5609590"/>
            <a:ext cx="541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zh-CN" altLang="en-US" sz="2800">
                <a:solidFill>
                  <a:srgbClr val="FFFFFF"/>
                </a:solidFill>
              </a:rPr>
              <a:t>则</a:t>
            </a:r>
            <a:endParaRPr lang="zh-CN" altLang="en-US" sz="2800">
              <a:solidFill>
                <a:srgbClr val="FFFFFF"/>
              </a:solidFill>
            </a:endParaRPr>
          </a:p>
        </p:txBody>
      </p:sp>
      <p:sp>
        <p:nvSpPr>
          <p:cNvPr id="113694" name="Text Box 30"/>
          <p:cNvSpPr txBox="1">
            <a:spLocks noChangeArrowheads="1"/>
          </p:cNvSpPr>
          <p:nvPr/>
        </p:nvSpPr>
        <p:spPr bwMode="auto">
          <a:xfrm>
            <a:off x="6479223" y="997903"/>
            <a:ext cx="2232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zh-CN" altLang="en-US" sz="2800">
                <a:latin typeface="楷体_GB2312" pitchFamily="49" charset="-122"/>
              </a:rPr>
              <a:t>求电流</a:t>
            </a:r>
            <a:r>
              <a:rPr lang="zh-CN" altLang="en-US" sz="2800">
                <a:solidFill>
                  <a:srgbClr val="FFFFFF"/>
                </a:solidFill>
                <a:latin typeface="楷体_GB2312" pitchFamily="49" charset="-122"/>
              </a:rPr>
              <a:t> </a:t>
            </a:r>
            <a:r>
              <a:rPr lang="en-US" altLang="zh-CN" sz="2800" i="1"/>
              <a:t>i</a:t>
            </a:r>
            <a:endParaRPr lang="en-US" altLang="zh-CN" sz="2800">
              <a:solidFill>
                <a:srgbClr val="FFFFFF"/>
              </a:solidFill>
              <a:latin typeface="楷体_GB2312" pitchFamily="49" charset="-122"/>
            </a:endParaRPr>
          </a:p>
        </p:txBody>
      </p:sp>
      <p:sp>
        <p:nvSpPr>
          <p:cNvPr id="113695" name="Text Box 31"/>
          <p:cNvSpPr txBox="1">
            <a:spLocks noChangeArrowheads="1"/>
          </p:cNvSpPr>
          <p:nvPr/>
        </p:nvSpPr>
        <p:spPr bwMode="auto">
          <a:xfrm>
            <a:off x="1294448" y="1012190"/>
            <a:ext cx="59769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i="1">
                <a:ea typeface="宋体" panose="02010600030101010101" pitchFamily="2" charset="-122"/>
              </a:rPr>
              <a:t>R</a:t>
            </a:r>
            <a:r>
              <a:rPr lang="en-US" altLang="zh-CN" sz="2800" b="0" baseline="-25000">
                <a:ea typeface="宋体" panose="02010600030101010101" pitchFamily="2" charset="-122"/>
              </a:rPr>
              <a:t>L</a:t>
            </a:r>
            <a:r>
              <a:rPr lang="en-US" altLang="zh-CN" sz="2800" b="0">
                <a:ea typeface="宋体" panose="02010600030101010101" pitchFamily="2" charset="-122"/>
              </a:rPr>
              <a:t>=2</a:t>
            </a:r>
            <a:r>
              <a:rPr lang="en-US" altLang="zh-CN" sz="2800" b="0">
                <a:ea typeface="宋体" panose="02010600030101010101" pitchFamily="2" charset="-122"/>
                <a:sym typeface="Symbol" panose="05050102010706020507" pitchFamily="18" charset="2"/>
              </a:rPr>
              <a:t>   </a:t>
            </a:r>
            <a:r>
              <a:rPr lang="en-US" altLang="zh-CN" sz="2800" b="0" i="1">
                <a:ea typeface="宋体" panose="02010600030101010101" pitchFamily="2" charset="-122"/>
                <a:sym typeface="Symbol" panose="05050102010706020507" pitchFamily="18" charset="2"/>
              </a:rPr>
              <a:t>R</a:t>
            </a:r>
            <a:r>
              <a:rPr lang="en-US" altLang="zh-CN" sz="2800" b="0" baseline="-25000">
                <a:ea typeface="宋体" panose="02010600030101010101" pitchFamily="2" charset="-122"/>
              </a:rPr>
              <a:t>1</a:t>
            </a:r>
            <a:r>
              <a:rPr lang="en-US" altLang="zh-CN" sz="2800" b="0">
                <a:ea typeface="宋体" panose="02010600030101010101" pitchFamily="2" charset="-122"/>
              </a:rPr>
              <a:t>=1 </a:t>
            </a:r>
            <a:r>
              <a:rPr lang="en-US" altLang="zh-CN" sz="2800" b="0">
                <a:ea typeface="宋体" panose="02010600030101010101" pitchFamily="2" charset="-122"/>
                <a:sym typeface="Symbol" panose="05050102010706020507" pitchFamily="18" charset="2"/>
              </a:rPr>
              <a:t>   </a:t>
            </a:r>
            <a:r>
              <a:rPr lang="en-US" altLang="zh-CN" sz="2800" b="0" i="1">
                <a:ea typeface="宋体" panose="02010600030101010101" pitchFamily="2" charset="-122"/>
              </a:rPr>
              <a:t>R</a:t>
            </a:r>
            <a:r>
              <a:rPr lang="en-US" altLang="zh-CN" sz="2800" b="0" baseline="-25000">
                <a:ea typeface="宋体" panose="02010600030101010101" pitchFamily="2" charset="-122"/>
              </a:rPr>
              <a:t>2</a:t>
            </a:r>
            <a:r>
              <a:rPr lang="en-US" altLang="zh-CN" sz="2800" b="0">
                <a:ea typeface="宋体" panose="02010600030101010101" pitchFamily="2" charset="-122"/>
              </a:rPr>
              <a:t>=1 </a:t>
            </a:r>
            <a:r>
              <a:rPr lang="en-US" altLang="zh-CN" sz="2800" b="0">
                <a:ea typeface="宋体" panose="02010600030101010101" pitchFamily="2" charset="-122"/>
                <a:sym typeface="Symbol" panose="05050102010706020507" pitchFamily="18" charset="2"/>
              </a:rPr>
              <a:t>  </a:t>
            </a:r>
            <a:r>
              <a:rPr lang="en-US" altLang="zh-CN" sz="2800" b="0" i="1">
                <a:ea typeface="宋体" panose="02010600030101010101" pitchFamily="2" charset="-122"/>
              </a:rPr>
              <a:t>u</a:t>
            </a:r>
            <a:r>
              <a:rPr lang="en-US" altLang="zh-CN" sz="2800" b="0" baseline="-25000">
                <a:ea typeface="宋体" panose="02010600030101010101" pitchFamily="2" charset="-122"/>
              </a:rPr>
              <a:t>s</a:t>
            </a:r>
            <a:r>
              <a:rPr lang="en-US" altLang="zh-CN" sz="2800" b="0">
                <a:ea typeface="宋体" panose="02010600030101010101" pitchFamily="2" charset="-122"/>
              </a:rPr>
              <a:t>=51V</a:t>
            </a:r>
            <a:r>
              <a:rPr lang="zh-CN" altLang="en-US" sz="2800" b="0">
                <a:ea typeface="宋体" panose="02010600030101010101" pitchFamily="2" charset="-122"/>
              </a:rPr>
              <a:t>，</a:t>
            </a:r>
            <a:endParaRPr lang="zh-CN" altLang="en-US" sz="2800" b="0" baseline="-25000">
              <a:ea typeface="宋体" panose="02010600030101010101" pitchFamily="2" charset="-122"/>
            </a:endParaRPr>
          </a:p>
        </p:txBody>
      </p:sp>
      <p:grpSp>
        <p:nvGrpSpPr>
          <p:cNvPr id="3" name="Group 32"/>
          <p:cNvGrpSpPr/>
          <p:nvPr/>
        </p:nvGrpSpPr>
        <p:grpSpPr bwMode="auto">
          <a:xfrm>
            <a:off x="7950835" y="2694939"/>
            <a:ext cx="831850" cy="1281113"/>
            <a:chOff x="5328" y="2909"/>
            <a:chExt cx="524" cy="807"/>
          </a:xfrm>
        </p:grpSpPr>
        <p:sp>
          <p:nvSpPr>
            <p:cNvPr id="115770" name="Text Box 33"/>
            <p:cNvSpPr txBox="1">
              <a:spLocks noChangeArrowheads="1"/>
            </p:cNvSpPr>
            <p:nvPr/>
          </p:nvSpPr>
          <p:spPr bwMode="auto">
            <a:xfrm>
              <a:off x="5367" y="2909"/>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sp>
          <p:nvSpPr>
            <p:cNvPr id="115771" name="Text Box 34"/>
            <p:cNvSpPr txBox="1">
              <a:spLocks noChangeArrowheads="1"/>
            </p:cNvSpPr>
            <p:nvPr/>
          </p:nvSpPr>
          <p:spPr bwMode="auto">
            <a:xfrm>
              <a:off x="5368" y="338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sp>
          <p:nvSpPr>
            <p:cNvPr id="115772" name="Text Box 35"/>
            <p:cNvSpPr txBox="1">
              <a:spLocks noChangeArrowheads="1"/>
            </p:cNvSpPr>
            <p:nvPr/>
          </p:nvSpPr>
          <p:spPr bwMode="auto">
            <a:xfrm>
              <a:off x="5328" y="3149"/>
              <a:ext cx="5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2V</a:t>
              </a:r>
              <a:endParaRPr lang="en-US" altLang="zh-CN" sz="2800" b="0">
                <a:solidFill>
                  <a:srgbClr val="FFFFFF"/>
                </a:solidFill>
                <a:ea typeface="宋体" panose="02010600030101010101" pitchFamily="2" charset="-122"/>
              </a:endParaRPr>
            </a:p>
          </p:txBody>
        </p:sp>
      </p:grpSp>
      <p:grpSp>
        <p:nvGrpSpPr>
          <p:cNvPr id="4" name="Group 36"/>
          <p:cNvGrpSpPr/>
          <p:nvPr/>
        </p:nvGrpSpPr>
        <p:grpSpPr bwMode="auto">
          <a:xfrm>
            <a:off x="6509385" y="3588701"/>
            <a:ext cx="863600" cy="461962"/>
            <a:chOff x="4689" y="3310"/>
            <a:chExt cx="351" cy="291"/>
          </a:xfrm>
        </p:grpSpPr>
        <p:sp>
          <p:nvSpPr>
            <p:cNvPr id="115768" name="Line 37"/>
            <p:cNvSpPr>
              <a:spLocks noChangeShapeType="1"/>
            </p:cNvSpPr>
            <p:nvPr/>
          </p:nvSpPr>
          <p:spPr bwMode="auto">
            <a:xfrm>
              <a:off x="4704" y="3312"/>
              <a:ext cx="0" cy="288"/>
            </a:xfrm>
            <a:prstGeom prst="line">
              <a:avLst/>
            </a:prstGeom>
            <a:noFill/>
            <a:ln w="38100" cap="sq">
              <a:solidFill>
                <a:srgbClr val="66FFFF"/>
              </a:solidFill>
              <a:round/>
              <a:headEnd type="none" w="sm" len="sm"/>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15769" name="Text Box 38"/>
            <p:cNvSpPr txBox="1">
              <a:spLocks noChangeArrowheads="1"/>
            </p:cNvSpPr>
            <p:nvPr/>
          </p:nvSpPr>
          <p:spPr bwMode="auto">
            <a:xfrm>
              <a:off x="4689" y="3310"/>
              <a:ext cx="3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b="0" dirty="0">
                  <a:solidFill>
                    <a:srgbClr val="FF0000"/>
                  </a:solidFill>
                  <a:ea typeface="宋体" panose="02010600030101010101" pitchFamily="2" charset="-122"/>
                </a:rPr>
                <a:t>2A</a:t>
              </a:r>
              <a:endParaRPr lang="en-US" altLang="zh-CN" b="0" dirty="0">
                <a:solidFill>
                  <a:srgbClr val="FF0000"/>
                </a:solidFill>
                <a:ea typeface="宋体" panose="02010600030101010101" pitchFamily="2" charset="-122"/>
              </a:endParaRPr>
            </a:p>
          </p:txBody>
        </p:sp>
      </p:grpSp>
      <p:grpSp>
        <p:nvGrpSpPr>
          <p:cNvPr id="5" name="Group 39"/>
          <p:cNvGrpSpPr/>
          <p:nvPr/>
        </p:nvGrpSpPr>
        <p:grpSpPr bwMode="auto">
          <a:xfrm>
            <a:off x="5069522" y="2356013"/>
            <a:ext cx="1177925" cy="534988"/>
            <a:chOff x="4215" y="3677"/>
            <a:chExt cx="742" cy="337"/>
          </a:xfrm>
        </p:grpSpPr>
        <p:sp>
          <p:nvSpPr>
            <p:cNvPr id="115765" name="Text Box 40"/>
            <p:cNvSpPr txBox="1">
              <a:spLocks noChangeArrowheads="1"/>
            </p:cNvSpPr>
            <p:nvPr/>
          </p:nvSpPr>
          <p:spPr bwMode="auto">
            <a:xfrm>
              <a:off x="4215" y="3677"/>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sp>
          <p:nvSpPr>
            <p:cNvPr id="115766" name="Text Box 41"/>
            <p:cNvSpPr txBox="1">
              <a:spLocks noChangeArrowheads="1"/>
            </p:cNvSpPr>
            <p:nvPr/>
          </p:nvSpPr>
          <p:spPr bwMode="auto">
            <a:xfrm>
              <a:off x="4729" y="367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sp>
          <p:nvSpPr>
            <p:cNvPr id="115767" name="Text Box 42"/>
            <p:cNvSpPr txBox="1">
              <a:spLocks noChangeArrowheads="1"/>
            </p:cNvSpPr>
            <p:nvPr/>
          </p:nvSpPr>
          <p:spPr bwMode="auto">
            <a:xfrm>
              <a:off x="4424" y="3762"/>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000" b="0" dirty="0">
                  <a:solidFill>
                    <a:srgbClr val="FFFFFF"/>
                  </a:solidFill>
                  <a:ea typeface="宋体" panose="02010600030101010101" pitchFamily="2" charset="-122"/>
                </a:rPr>
                <a:t>3V</a:t>
              </a:r>
              <a:endParaRPr lang="en-US" altLang="zh-CN" sz="2800" b="0" dirty="0">
                <a:solidFill>
                  <a:srgbClr val="FFFFFF"/>
                </a:solidFill>
                <a:ea typeface="宋体" panose="02010600030101010101" pitchFamily="2" charset="-122"/>
              </a:endParaRPr>
            </a:p>
          </p:txBody>
        </p:sp>
      </p:grpSp>
      <p:grpSp>
        <p:nvGrpSpPr>
          <p:cNvPr id="6" name="Group 43"/>
          <p:cNvGrpSpPr/>
          <p:nvPr/>
        </p:nvGrpSpPr>
        <p:grpSpPr bwMode="auto">
          <a:xfrm>
            <a:off x="3269297" y="2336164"/>
            <a:ext cx="1112838" cy="611188"/>
            <a:chOff x="2919" y="2429"/>
            <a:chExt cx="701" cy="385"/>
          </a:xfrm>
        </p:grpSpPr>
        <p:sp>
          <p:nvSpPr>
            <p:cNvPr id="115762" name="Text Box 44"/>
            <p:cNvSpPr txBox="1">
              <a:spLocks noChangeArrowheads="1"/>
            </p:cNvSpPr>
            <p:nvPr/>
          </p:nvSpPr>
          <p:spPr bwMode="auto">
            <a:xfrm>
              <a:off x="2919" y="2429"/>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sp>
          <p:nvSpPr>
            <p:cNvPr id="115763" name="Text Box 45"/>
            <p:cNvSpPr txBox="1">
              <a:spLocks noChangeArrowheads="1"/>
            </p:cNvSpPr>
            <p:nvPr/>
          </p:nvSpPr>
          <p:spPr bwMode="auto">
            <a:xfrm>
              <a:off x="3392" y="242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sp>
          <p:nvSpPr>
            <p:cNvPr id="115764" name="Text Box 46"/>
            <p:cNvSpPr txBox="1">
              <a:spLocks noChangeArrowheads="1"/>
            </p:cNvSpPr>
            <p:nvPr/>
          </p:nvSpPr>
          <p:spPr bwMode="auto">
            <a:xfrm>
              <a:off x="3123" y="2562"/>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000" b="0" dirty="0">
                  <a:solidFill>
                    <a:srgbClr val="FFFFFF"/>
                  </a:solidFill>
                  <a:ea typeface="宋体" panose="02010600030101010101" pitchFamily="2" charset="-122"/>
                </a:rPr>
                <a:t>8V</a:t>
              </a:r>
              <a:endParaRPr lang="en-US" altLang="zh-CN" sz="2800" b="0" dirty="0">
                <a:solidFill>
                  <a:srgbClr val="FFFFFF"/>
                </a:solidFill>
                <a:ea typeface="宋体" panose="02010600030101010101" pitchFamily="2" charset="-122"/>
              </a:endParaRPr>
            </a:p>
          </p:txBody>
        </p:sp>
      </p:grpSp>
      <p:grpSp>
        <p:nvGrpSpPr>
          <p:cNvPr id="7" name="Group 47"/>
          <p:cNvGrpSpPr/>
          <p:nvPr/>
        </p:nvGrpSpPr>
        <p:grpSpPr bwMode="auto">
          <a:xfrm>
            <a:off x="1613535" y="2263139"/>
            <a:ext cx="1125537" cy="601663"/>
            <a:chOff x="1329" y="463"/>
            <a:chExt cx="709" cy="379"/>
          </a:xfrm>
        </p:grpSpPr>
        <p:sp>
          <p:nvSpPr>
            <p:cNvPr id="115759" name="Text Box 48"/>
            <p:cNvSpPr txBox="1">
              <a:spLocks noChangeArrowheads="1"/>
            </p:cNvSpPr>
            <p:nvPr/>
          </p:nvSpPr>
          <p:spPr bwMode="auto">
            <a:xfrm>
              <a:off x="1329" y="511"/>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sp>
          <p:nvSpPr>
            <p:cNvPr id="115760" name="Text Box 49"/>
            <p:cNvSpPr txBox="1">
              <a:spLocks noChangeArrowheads="1"/>
            </p:cNvSpPr>
            <p:nvPr/>
          </p:nvSpPr>
          <p:spPr bwMode="auto">
            <a:xfrm>
              <a:off x="1810" y="46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sp>
          <p:nvSpPr>
            <p:cNvPr id="115761" name="Text Box 50"/>
            <p:cNvSpPr txBox="1">
              <a:spLocks noChangeArrowheads="1"/>
            </p:cNvSpPr>
            <p:nvPr/>
          </p:nvSpPr>
          <p:spPr bwMode="auto">
            <a:xfrm>
              <a:off x="1508" y="590"/>
              <a:ext cx="3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000" b="0" dirty="0">
                  <a:solidFill>
                    <a:srgbClr val="FFFFFF"/>
                  </a:solidFill>
                  <a:ea typeface="宋体" panose="02010600030101010101" pitchFamily="2" charset="-122"/>
                </a:rPr>
                <a:t>21V</a:t>
              </a:r>
              <a:endParaRPr lang="en-US" altLang="zh-CN" sz="2000" b="0" dirty="0">
                <a:solidFill>
                  <a:srgbClr val="FFFFFF"/>
                </a:solidFill>
                <a:ea typeface="宋体" panose="02010600030101010101" pitchFamily="2" charset="-122"/>
              </a:endParaRPr>
            </a:p>
          </p:txBody>
        </p:sp>
      </p:grpSp>
      <p:grpSp>
        <p:nvGrpSpPr>
          <p:cNvPr id="8" name="Group 51"/>
          <p:cNvGrpSpPr/>
          <p:nvPr/>
        </p:nvGrpSpPr>
        <p:grpSpPr bwMode="auto">
          <a:xfrm>
            <a:off x="1251585" y="2694940"/>
            <a:ext cx="1555750" cy="1519238"/>
            <a:chOff x="747" y="1570"/>
            <a:chExt cx="980" cy="957"/>
          </a:xfrm>
        </p:grpSpPr>
        <p:grpSp>
          <p:nvGrpSpPr>
            <p:cNvPr id="115755" name="Group 52"/>
            <p:cNvGrpSpPr/>
            <p:nvPr/>
          </p:nvGrpSpPr>
          <p:grpSpPr bwMode="auto">
            <a:xfrm>
              <a:off x="930" y="1570"/>
              <a:ext cx="255" cy="711"/>
              <a:chOff x="736" y="2333"/>
              <a:chExt cx="92" cy="711"/>
            </a:xfrm>
          </p:grpSpPr>
          <p:sp>
            <p:nvSpPr>
              <p:cNvPr id="115757" name="Text Box 53"/>
              <p:cNvSpPr txBox="1">
                <a:spLocks noChangeArrowheads="1"/>
              </p:cNvSpPr>
              <p:nvPr/>
            </p:nvSpPr>
            <p:spPr bwMode="auto">
              <a:xfrm>
                <a:off x="741" y="2333"/>
                <a:ext cx="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sp>
            <p:nvSpPr>
              <p:cNvPr id="115758" name="Text Box 54"/>
              <p:cNvSpPr txBox="1">
                <a:spLocks noChangeArrowheads="1"/>
              </p:cNvSpPr>
              <p:nvPr/>
            </p:nvSpPr>
            <p:spPr bwMode="auto">
              <a:xfrm>
                <a:off x="736" y="2717"/>
                <a:ext cx="8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800" b="0">
                    <a:solidFill>
                      <a:srgbClr val="FFFFFF"/>
                    </a:solidFill>
                    <a:ea typeface="宋体" panose="02010600030101010101" pitchFamily="2" charset="-122"/>
                  </a:rPr>
                  <a:t>–</a:t>
                </a:r>
                <a:endParaRPr lang="en-US" altLang="zh-CN" sz="2800" b="0">
                  <a:solidFill>
                    <a:srgbClr val="FFFFFF"/>
                  </a:solidFill>
                  <a:ea typeface="宋体" panose="02010600030101010101" pitchFamily="2" charset="-122"/>
                </a:endParaRPr>
              </a:p>
            </p:txBody>
          </p:sp>
        </p:grpSp>
        <p:sp>
          <p:nvSpPr>
            <p:cNvPr id="115756" name="Text Box 55"/>
            <p:cNvSpPr txBox="1">
              <a:spLocks noChangeArrowheads="1"/>
            </p:cNvSpPr>
            <p:nvPr/>
          </p:nvSpPr>
          <p:spPr bwMode="auto">
            <a:xfrm>
              <a:off x="747" y="2236"/>
              <a:ext cx="9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b="0" i="1" dirty="0">
                  <a:solidFill>
                    <a:srgbClr val="FF0000"/>
                  </a:solidFill>
                  <a:ea typeface="宋体" panose="02010600030101010101" pitchFamily="2" charset="-122"/>
                </a:rPr>
                <a:t>u</a:t>
              </a:r>
              <a:r>
                <a:rPr lang="en-US" altLang="zh-CN" b="0" baseline="-25000" dirty="0">
                  <a:solidFill>
                    <a:srgbClr val="FF0000"/>
                  </a:solidFill>
                  <a:ea typeface="宋体" panose="02010600030101010101" pitchFamily="2" charset="-122"/>
                </a:rPr>
                <a:t>s</a:t>
              </a:r>
              <a:r>
                <a:rPr lang="en-US" altLang="zh-CN" b="0" baseline="30000" dirty="0">
                  <a:solidFill>
                    <a:srgbClr val="FF0000"/>
                  </a:solidFill>
                  <a:ea typeface="宋体" panose="02010600030101010101" pitchFamily="2" charset="-122"/>
                </a:rPr>
                <a:t>'</a:t>
              </a:r>
              <a:r>
                <a:rPr lang="en-US" altLang="zh-CN" b="0" dirty="0">
                  <a:solidFill>
                    <a:srgbClr val="FF0000"/>
                  </a:solidFill>
                  <a:ea typeface="宋体" panose="02010600030101010101" pitchFamily="2" charset="-122"/>
                </a:rPr>
                <a:t>=34V</a:t>
              </a:r>
              <a:endParaRPr lang="en-US" altLang="zh-CN" b="0" dirty="0">
                <a:solidFill>
                  <a:srgbClr val="FF0000"/>
                </a:solidFill>
                <a:ea typeface="宋体" panose="02010600030101010101" pitchFamily="2" charset="-122"/>
              </a:endParaRPr>
            </a:p>
          </p:txBody>
        </p:sp>
      </p:grpSp>
      <p:grpSp>
        <p:nvGrpSpPr>
          <p:cNvPr id="10" name="Group 56"/>
          <p:cNvGrpSpPr/>
          <p:nvPr/>
        </p:nvGrpSpPr>
        <p:grpSpPr bwMode="auto">
          <a:xfrm>
            <a:off x="4767904" y="1818642"/>
            <a:ext cx="500063" cy="400050"/>
            <a:chOff x="4327" y="1583"/>
            <a:chExt cx="315" cy="252"/>
          </a:xfrm>
        </p:grpSpPr>
        <p:sp>
          <p:nvSpPr>
            <p:cNvPr id="115753" name="Text Box 57"/>
            <p:cNvSpPr txBox="1">
              <a:spLocks noChangeArrowheads="1"/>
            </p:cNvSpPr>
            <p:nvPr/>
          </p:nvSpPr>
          <p:spPr bwMode="auto">
            <a:xfrm>
              <a:off x="4327" y="1583"/>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000" b="0" dirty="0">
                  <a:solidFill>
                    <a:srgbClr val="FF0000"/>
                  </a:solidFill>
                  <a:ea typeface="宋体" panose="02010600030101010101" pitchFamily="2" charset="-122"/>
                </a:rPr>
                <a:t>3A</a:t>
              </a:r>
              <a:endParaRPr lang="en-US" altLang="zh-CN" sz="2000" b="0" dirty="0">
                <a:solidFill>
                  <a:srgbClr val="FF0000"/>
                </a:solidFill>
                <a:ea typeface="宋体" panose="02010600030101010101" pitchFamily="2" charset="-122"/>
              </a:endParaRPr>
            </a:p>
          </p:txBody>
        </p:sp>
        <p:sp>
          <p:nvSpPr>
            <p:cNvPr id="115754" name="Line 58"/>
            <p:cNvSpPr>
              <a:spLocks noChangeShapeType="1"/>
            </p:cNvSpPr>
            <p:nvPr/>
          </p:nvSpPr>
          <p:spPr bwMode="auto">
            <a:xfrm>
              <a:off x="4368" y="1834"/>
              <a:ext cx="240" cy="0"/>
            </a:xfrm>
            <a:prstGeom prst="line">
              <a:avLst/>
            </a:prstGeom>
            <a:noFill/>
            <a:ln w="28575" cap="sq">
              <a:solidFill>
                <a:srgbClr val="66FFFF"/>
              </a:solidFill>
              <a:round/>
              <a:headEnd type="none" w="sm" len="sm"/>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grpSp>
      <p:grpSp>
        <p:nvGrpSpPr>
          <p:cNvPr id="11" name="Group 59"/>
          <p:cNvGrpSpPr/>
          <p:nvPr/>
        </p:nvGrpSpPr>
        <p:grpSpPr bwMode="auto">
          <a:xfrm>
            <a:off x="3040703" y="1818642"/>
            <a:ext cx="500063" cy="400050"/>
            <a:chOff x="3463" y="1583"/>
            <a:chExt cx="315" cy="252"/>
          </a:xfrm>
        </p:grpSpPr>
        <p:sp>
          <p:nvSpPr>
            <p:cNvPr id="115751" name="Text Box 60"/>
            <p:cNvSpPr txBox="1">
              <a:spLocks noChangeArrowheads="1"/>
            </p:cNvSpPr>
            <p:nvPr/>
          </p:nvSpPr>
          <p:spPr bwMode="auto">
            <a:xfrm>
              <a:off x="3463" y="1583"/>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000" b="0" dirty="0">
                  <a:solidFill>
                    <a:srgbClr val="FF0000"/>
                  </a:solidFill>
                  <a:ea typeface="宋体" panose="02010600030101010101" pitchFamily="2" charset="-122"/>
                </a:rPr>
                <a:t>8A</a:t>
              </a:r>
              <a:endParaRPr lang="en-US" altLang="zh-CN" sz="2800" b="0" dirty="0">
                <a:solidFill>
                  <a:srgbClr val="FF0000"/>
                </a:solidFill>
                <a:ea typeface="宋体" panose="02010600030101010101" pitchFamily="2" charset="-122"/>
              </a:endParaRPr>
            </a:p>
          </p:txBody>
        </p:sp>
        <p:sp>
          <p:nvSpPr>
            <p:cNvPr id="115752" name="Line 61"/>
            <p:cNvSpPr>
              <a:spLocks noChangeShapeType="1"/>
            </p:cNvSpPr>
            <p:nvPr/>
          </p:nvSpPr>
          <p:spPr bwMode="auto">
            <a:xfrm>
              <a:off x="3504" y="1834"/>
              <a:ext cx="240" cy="0"/>
            </a:xfrm>
            <a:prstGeom prst="line">
              <a:avLst/>
            </a:prstGeom>
            <a:noFill/>
            <a:ln w="28575" cap="sq">
              <a:solidFill>
                <a:srgbClr val="66FFFF"/>
              </a:solidFill>
              <a:round/>
              <a:headEnd type="none" w="sm" len="sm"/>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grpSp>
      <p:grpSp>
        <p:nvGrpSpPr>
          <p:cNvPr id="12" name="Group 62"/>
          <p:cNvGrpSpPr/>
          <p:nvPr/>
        </p:nvGrpSpPr>
        <p:grpSpPr bwMode="auto">
          <a:xfrm>
            <a:off x="1337309" y="1818642"/>
            <a:ext cx="628650" cy="400050"/>
            <a:chOff x="2535" y="1583"/>
            <a:chExt cx="396" cy="252"/>
          </a:xfrm>
        </p:grpSpPr>
        <p:sp>
          <p:nvSpPr>
            <p:cNvPr id="115749" name="Text Box 63"/>
            <p:cNvSpPr txBox="1">
              <a:spLocks noChangeArrowheads="1"/>
            </p:cNvSpPr>
            <p:nvPr/>
          </p:nvSpPr>
          <p:spPr bwMode="auto">
            <a:xfrm>
              <a:off x="2535" y="1583"/>
              <a:ext cx="3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000" b="0" dirty="0">
                  <a:solidFill>
                    <a:srgbClr val="FF0000"/>
                  </a:solidFill>
                  <a:ea typeface="宋体" panose="02010600030101010101" pitchFamily="2" charset="-122"/>
                </a:rPr>
                <a:t>21A</a:t>
              </a:r>
              <a:endParaRPr lang="en-US" altLang="zh-CN" sz="2000" b="0" dirty="0">
                <a:solidFill>
                  <a:srgbClr val="FF0000"/>
                </a:solidFill>
                <a:ea typeface="宋体" panose="02010600030101010101" pitchFamily="2" charset="-122"/>
              </a:endParaRPr>
            </a:p>
          </p:txBody>
        </p:sp>
        <p:sp>
          <p:nvSpPr>
            <p:cNvPr id="115750" name="Line 64"/>
            <p:cNvSpPr>
              <a:spLocks noChangeShapeType="1"/>
            </p:cNvSpPr>
            <p:nvPr/>
          </p:nvSpPr>
          <p:spPr bwMode="auto">
            <a:xfrm>
              <a:off x="2592" y="1834"/>
              <a:ext cx="240" cy="0"/>
            </a:xfrm>
            <a:prstGeom prst="line">
              <a:avLst/>
            </a:prstGeom>
            <a:noFill/>
            <a:ln w="28575" cap="sq">
              <a:solidFill>
                <a:srgbClr val="66FFFF"/>
              </a:solidFill>
              <a:round/>
              <a:headEnd type="none" w="sm" len="sm"/>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grpSp>
      <p:grpSp>
        <p:nvGrpSpPr>
          <p:cNvPr id="13" name="Group 65"/>
          <p:cNvGrpSpPr/>
          <p:nvPr/>
        </p:nvGrpSpPr>
        <p:grpSpPr bwMode="auto">
          <a:xfrm>
            <a:off x="4836160" y="3114046"/>
            <a:ext cx="504825" cy="458788"/>
            <a:chOff x="3888" y="2265"/>
            <a:chExt cx="318" cy="289"/>
          </a:xfrm>
        </p:grpSpPr>
        <p:sp>
          <p:nvSpPr>
            <p:cNvPr id="115747" name="Text Box 66"/>
            <p:cNvSpPr txBox="1">
              <a:spLocks noChangeArrowheads="1"/>
            </p:cNvSpPr>
            <p:nvPr/>
          </p:nvSpPr>
          <p:spPr bwMode="auto">
            <a:xfrm>
              <a:off x="3891" y="2265"/>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000" b="0" dirty="0">
                  <a:solidFill>
                    <a:srgbClr val="FF0000"/>
                  </a:solidFill>
                  <a:ea typeface="宋体" panose="02010600030101010101" pitchFamily="2" charset="-122"/>
                </a:rPr>
                <a:t>5A</a:t>
              </a:r>
              <a:endParaRPr lang="en-US" altLang="zh-CN" sz="2800" b="0" dirty="0">
                <a:solidFill>
                  <a:srgbClr val="FF0000"/>
                </a:solidFill>
                <a:ea typeface="宋体" panose="02010600030101010101" pitchFamily="2" charset="-122"/>
              </a:endParaRPr>
            </a:p>
          </p:txBody>
        </p:sp>
        <p:sp>
          <p:nvSpPr>
            <p:cNvPr id="115748" name="Line 67"/>
            <p:cNvSpPr>
              <a:spLocks noChangeShapeType="1"/>
            </p:cNvSpPr>
            <p:nvPr/>
          </p:nvSpPr>
          <p:spPr bwMode="auto">
            <a:xfrm>
              <a:off x="3888" y="2266"/>
              <a:ext cx="0" cy="288"/>
            </a:xfrm>
            <a:prstGeom prst="line">
              <a:avLst/>
            </a:prstGeom>
            <a:noFill/>
            <a:ln w="28575" cap="sq">
              <a:solidFill>
                <a:srgbClr val="66FFFF"/>
              </a:solidFill>
              <a:round/>
              <a:headEnd type="none" w="sm" len="sm"/>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grpSp>
      <p:grpSp>
        <p:nvGrpSpPr>
          <p:cNvPr id="14" name="Group 68"/>
          <p:cNvGrpSpPr/>
          <p:nvPr/>
        </p:nvGrpSpPr>
        <p:grpSpPr bwMode="auto">
          <a:xfrm>
            <a:off x="3120076" y="3042602"/>
            <a:ext cx="646113" cy="458788"/>
            <a:chOff x="2976" y="2265"/>
            <a:chExt cx="407" cy="289"/>
          </a:xfrm>
        </p:grpSpPr>
        <p:sp>
          <p:nvSpPr>
            <p:cNvPr id="115745" name="Text Box 69"/>
            <p:cNvSpPr txBox="1">
              <a:spLocks noChangeArrowheads="1"/>
            </p:cNvSpPr>
            <p:nvPr/>
          </p:nvSpPr>
          <p:spPr bwMode="auto">
            <a:xfrm>
              <a:off x="2987" y="2265"/>
              <a:ext cx="3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000" b="0" dirty="0">
                  <a:solidFill>
                    <a:srgbClr val="FF0000"/>
                  </a:solidFill>
                  <a:ea typeface="宋体" panose="02010600030101010101" pitchFamily="2" charset="-122"/>
                </a:rPr>
                <a:t>13A</a:t>
              </a:r>
              <a:endParaRPr lang="en-US" altLang="zh-CN" sz="2000" b="0" dirty="0">
                <a:solidFill>
                  <a:srgbClr val="FF0000"/>
                </a:solidFill>
                <a:ea typeface="宋体" panose="02010600030101010101" pitchFamily="2" charset="-122"/>
              </a:endParaRPr>
            </a:p>
          </p:txBody>
        </p:sp>
        <p:sp>
          <p:nvSpPr>
            <p:cNvPr id="115746" name="Line 70"/>
            <p:cNvSpPr>
              <a:spLocks noChangeShapeType="1"/>
            </p:cNvSpPr>
            <p:nvPr/>
          </p:nvSpPr>
          <p:spPr bwMode="auto">
            <a:xfrm>
              <a:off x="2976" y="2266"/>
              <a:ext cx="0" cy="288"/>
            </a:xfrm>
            <a:prstGeom prst="line">
              <a:avLst/>
            </a:prstGeom>
            <a:noFill/>
            <a:ln w="38100" cap="sq">
              <a:solidFill>
                <a:srgbClr val="66FFFF"/>
              </a:solidFill>
              <a:round/>
              <a:headEnd type="none" w="sm" len="sm"/>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grpSp>
      <p:grpSp>
        <p:nvGrpSpPr>
          <p:cNvPr id="15" name="Group 71"/>
          <p:cNvGrpSpPr/>
          <p:nvPr/>
        </p:nvGrpSpPr>
        <p:grpSpPr bwMode="auto">
          <a:xfrm>
            <a:off x="7355525" y="1884914"/>
            <a:ext cx="854075" cy="444500"/>
            <a:chOff x="5112" y="1554"/>
            <a:chExt cx="538" cy="280"/>
          </a:xfrm>
        </p:grpSpPr>
        <p:sp>
          <p:nvSpPr>
            <p:cNvPr id="115743" name="Line 72"/>
            <p:cNvSpPr>
              <a:spLocks noChangeShapeType="1"/>
            </p:cNvSpPr>
            <p:nvPr/>
          </p:nvSpPr>
          <p:spPr bwMode="auto">
            <a:xfrm flipV="1">
              <a:off x="5184" y="1834"/>
              <a:ext cx="240" cy="0"/>
            </a:xfrm>
            <a:prstGeom prst="line">
              <a:avLst/>
            </a:prstGeom>
            <a:noFill/>
            <a:ln w="38100" cap="sq">
              <a:solidFill>
                <a:srgbClr val="66FFFF"/>
              </a:solidFill>
              <a:round/>
              <a:headEnd type="none" w="sm" len="sm"/>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15744" name="Text Box 73"/>
            <p:cNvSpPr txBox="1">
              <a:spLocks noChangeArrowheads="1"/>
            </p:cNvSpPr>
            <p:nvPr/>
          </p:nvSpPr>
          <p:spPr bwMode="auto">
            <a:xfrm>
              <a:off x="5112" y="1554"/>
              <a:ext cx="5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2000" b="0" i="1" dirty="0" err="1">
                  <a:solidFill>
                    <a:srgbClr val="FF0000"/>
                  </a:solidFill>
                  <a:ea typeface="宋体" panose="02010600030101010101" pitchFamily="2" charset="-122"/>
                </a:rPr>
                <a:t>i</a:t>
              </a:r>
              <a:r>
                <a:rPr lang="en-US" altLang="zh-CN" sz="2000" b="0" i="1" dirty="0">
                  <a:solidFill>
                    <a:srgbClr val="FF0000"/>
                  </a:solidFill>
                  <a:ea typeface="宋体" panose="02010600030101010101" pitchFamily="2" charset="-122"/>
                </a:rPr>
                <a:t> </a:t>
              </a:r>
              <a:r>
                <a:rPr lang="en-US" altLang="zh-CN" sz="2000" b="0" dirty="0">
                  <a:solidFill>
                    <a:srgbClr val="FF0000"/>
                  </a:solidFill>
                  <a:ea typeface="宋体" panose="02010600030101010101" pitchFamily="2" charset="-122"/>
                </a:rPr>
                <a:t>'</a:t>
              </a:r>
              <a:r>
                <a:rPr lang="en-US" altLang="zh-CN" sz="2000" b="0" i="1" dirty="0">
                  <a:solidFill>
                    <a:srgbClr val="FF0000"/>
                  </a:solidFill>
                  <a:ea typeface="宋体" panose="02010600030101010101" pitchFamily="2" charset="-122"/>
                </a:rPr>
                <a:t>=</a:t>
              </a:r>
              <a:r>
                <a:rPr lang="en-US" altLang="zh-CN" sz="2000" b="0" dirty="0">
                  <a:solidFill>
                    <a:srgbClr val="FF0000"/>
                  </a:solidFill>
                  <a:ea typeface="宋体" panose="02010600030101010101" pitchFamily="2" charset="-122"/>
                </a:rPr>
                <a:t>1A</a:t>
              </a:r>
              <a:endParaRPr lang="en-US" altLang="zh-CN" sz="2000" b="0" dirty="0">
                <a:solidFill>
                  <a:srgbClr val="FF0000"/>
                </a:solidFill>
                <a:ea typeface="宋体" panose="02010600030101010101" pitchFamily="2" charset="-122"/>
              </a:endParaRPr>
            </a:p>
          </p:txBody>
        </p:sp>
      </p:grpSp>
      <p:graphicFrame>
        <p:nvGraphicFramePr>
          <p:cNvPr id="113738" name="Object 74"/>
          <p:cNvGraphicFramePr>
            <a:graphicFrameLocks noChangeAspect="1"/>
          </p:cNvGraphicFramePr>
          <p:nvPr/>
        </p:nvGraphicFramePr>
        <p:xfrm>
          <a:off x="1438910" y="5423853"/>
          <a:ext cx="5891213" cy="1133475"/>
        </p:xfrm>
        <a:graphic>
          <a:graphicData uri="http://schemas.openxmlformats.org/presentationml/2006/ole">
            <mc:AlternateContent xmlns:mc="http://schemas.openxmlformats.org/markup-compatibility/2006">
              <mc:Choice xmlns:v="urn:schemas-microsoft-com:vml" Requires="v">
                <p:oleObj spid="_x0000_s54317" name="公式" r:id="rId1" imgW="2392680" imgH="457200" progId="Equation.3">
                  <p:embed/>
                </p:oleObj>
              </mc:Choice>
              <mc:Fallback>
                <p:oleObj name="公式" r:id="rId1" imgW="2392680" imgH="457200" progId="Equation.3">
                  <p:embed/>
                  <p:pic>
                    <p:nvPicPr>
                      <p:cNvPr id="0" name="Object 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910" y="5423853"/>
                        <a:ext cx="5891213"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739" name="Text Box 75"/>
          <p:cNvSpPr txBox="1">
            <a:spLocks noChangeArrowheads="1"/>
          </p:cNvSpPr>
          <p:nvPr/>
        </p:nvSpPr>
        <p:spPr bwMode="auto">
          <a:xfrm>
            <a:off x="895985" y="4847590"/>
            <a:ext cx="542925" cy="519113"/>
          </a:xfrm>
          <a:prstGeom prst="rect">
            <a:avLst/>
          </a:prstGeom>
          <a:solidFill>
            <a:srgbClr val="990033"/>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zh-CN" altLang="en-US" sz="2800">
                <a:solidFill>
                  <a:srgbClr val="FFFFFF"/>
                </a:solidFill>
                <a:latin typeface="宋体" panose="02010600030101010101" pitchFamily="2" charset="-122"/>
                <a:ea typeface="宋体" panose="02010600030101010101" pitchFamily="2" charset="-122"/>
              </a:rPr>
              <a:t>解</a:t>
            </a:r>
            <a:endParaRPr lang="zh-CN" altLang="en-US" sz="2800">
              <a:solidFill>
                <a:srgbClr val="FFFFFF"/>
              </a:solidFill>
              <a:latin typeface="宋体" panose="02010600030101010101" pitchFamily="2" charset="-122"/>
              <a:ea typeface="宋体" panose="02010600030101010101" pitchFamily="2" charset="-122"/>
            </a:endParaRPr>
          </a:p>
        </p:txBody>
      </p:sp>
      <p:sp>
        <p:nvSpPr>
          <p:cNvPr id="76" name="Text Box 4"/>
          <p:cNvSpPr txBox="1">
            <a:spLocks noChangeArrowheads="1"/>
          </p:cNvSpPr>
          <p:nvPr/>
        </p:nvSpPr>
        <p:spPr bwMode="auto">
          <a:xfrm>
            <a:off x="0" y="0"/>
            <a:ext cx="3423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9" name="矩形 8"/>
          <p:cNvSpPr/>
          <p:nvPr/>
        </p:nvSpPr>
        <p:spPr>
          <a:xfrm>
            <a:off x="1318260" y="5465233"/>
            <a:ext cx="1390650" cy="1149245"/>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3"/>
          <p:cNvSpPr txBox="1">
            <a:spLocks noChangeArrowheads="1"/>
          </p:cNvSpPr>
          <p:nvPr/>
        </p:nvSpPr>
        <p:spPr bwMode="auto">
          <a:xfrm>
            <a:off x="755650" y="2722034"/>
            <a:ext cx="7632700" cy="2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dirty="0">
                <a:latin typeface="楷体_GB2312" pitchFamily="49" charset="-122"/>
              </a:rPr>
              <a:t> </a:t>
            </a:r>
            <a:r>
              <a:rPr kumimoji="1" lang="zh-CN" altLang="en-US" dirty="0">
                <a:latin typeface="楷体_GB2312" pitchFamily="49" charset="-122"/>
              </a:rPr>
              <a:t>对于给定的任意一个电路，若某一支路电压为</a:t>
            </a:r>
            <a:r>
              <a:rPr kumimoji="1" lang="en-US" altLang="zh-CN" b="0" i="1" dirty="0" err="1">
                <a:solidFill>
                  <a:schemeClr val="tx1"/>
                </a:solidFill>
              </a:rPr>
              <a:t>u</a:t>
            </a:r>
            <a:r>
              <a:rPr kumimoji="1" lang="en-US" altLang="zh-CN" b="0" i="1" baseline="-25000" dirty="0" err="1">
                <a:solidFill>
                  <a:schemeClr val="tx1"/>
                </a:solidFill>
              </a:rPr>
              <a:t>k</a:t>
            </a:r>
            <a:r>
              <a:rPr kumimoji="1" lang="zh-CN" altLang="en-US" dirty="0">
                <a:latin typeface="楷体_GB2312" pitchFamily="49" charset="-122"/>
              </a:rPr>
              <a:t>、电流为</a:t>
            </a:r>
            <a:r>
              <a:rPr kumimoji="1" lang="en-US" altLang="zh-CN" b="0" i="1" dirty="0" err="1">
                <a:solidFill>
                  <a:schemeClr val="tx1"/>
                </a:solidFill>
              </a:rPr>
              <a:t>i</a:t>
            </a:r>
            <a:r>
              <a:rPr kumimoji="1" lang="en-US" altLang="zh-CN" b="0" i="1" baseline="-25000" dirty="0" err="1">
                <a:solidFill>
                  <a:schemeClr val="tx1"/>
                </a:solidFill>
              </a:rPr>
              <a:t>k</a:t>
            </a:r>
            <a:r>
              <a:rPr kumimoji="1" lang="zh-CN" altLang="en-US" dirty="0">
                <a:latin typeface="楷体_GB2312" pitchFamily="49" charset="-122"/>
              </a:rPr>
              <a:t>，那么这条支路就可以用一个电压等于</a:t>
            </a:r>
            <a:r>
              <a:rPr kumimoji="1" lang="en-US" altLang="zh-CN" b="0" i="1" dirty="0" err="1">
                <a:solidFill>
                  <a:schemeClr val="tx1"/>
                </a:solidFill>
              </a:rPr>
              <a:t>u</a:t>
            </a:r>
            <a:r>
              <a:rPr kumimoji="1" lang="en-US" altLang="zh-CN" b="0" i="1" baseline="-25000" dirty="0" err="1">
                <a:solidFill>
                  <a:schemeClr val="tx1"/>
                </a:solidFill>
              </a:rPr>
              <a:t>k</a:t>
            </a:r>
            <a:r>
              <a:rPr kumimoji="1" lang="zh-CN" altLang="en-US" dirty="0">
                <a:solidFill>
                  <a:schemeClr val="tx1"/>
                </a:solidFill>
                <a:latin typeface="楷体_GB2312" pitchFamily="49" charset="-122"/>
              </a:rPr>
              <a:t>的独立电压源</a:t>
            </a:r>
            <a:r>
              <a:rPr kumimoji="1" lang="zh-CN" altLang="en-US" dirty="0">
                <a:latin typeface="楷体_GB2312" pitchFamily="49" charset="-122"/>
              </a:rPr>
              <a:t>，或者用一个电流等于</a:t>
            </a:r>
            <a:r>
              <a:rPr kumimoji="1" lang="en-US" altLang="zh-CN" b="0" i="1" dirty="0" err="1">
                <a:solidFill>
                  <a:schemeClr val="tx1"/>
                </a:solidFill>
              </a:rPr>
              <a:t>i</a:t>
            </a:r>
            <a:r>
              <a:rPr kumimoji="1" lang="en-US" altLang="zh-CN" b="0" i="1" baseline="-25000" dirty="0" err="1">
                <a:solidFill>
                  <a:schemeClr val="tx1"/>
                </a:solidFill>
              </a:rPr>
              <a:t>k</a:t>
            </a:r>
            <a:r>
              <a:rPr kumimoji="1" lang="zh-CN" altLang="en-US" dirty="0">
                <a:solidFill>
                  <a:schemeClr val="tx1"/>
                </a:solidFill>
                <a:latin typeface="楷体_GB2312" pitchFamily="49" charset="-122"/>
              </a:rPr>
              <a:t>的独立电流源</a:t>
            </a:r>
            <a:r>
              <a:rPr kumimoji="1" lang="zh-CN" altLang="en-US" dirty="0">
                <a:latin typeface="楷体_GB2312" pitchFamily="49" charset="-122"/>
              </a:rPr>
              <a:t>，或用</a:t>
            </a:r>
            <a:r>
              <a:rPr kumimoji="1" lang="en-US" altLang="zh-CN" b="0" i="1" dirty="0">
                <a:solidFill>
                  <a:schemeClr val="tx1"/>
                </a:solidFill>
              </a:rPr>
              <a:t>R=</a:t>
            </a:r>
            <a:r>
              <a:rPr kumimoji="1" lang="en-US" altLang="zh-CN" b="0" i="1" dirty="0" err="1">
                <a:solidFill>
                  <a:schemeClr val="tx1"/>
                </a:solidFill>
              </a:rPr>
              <a:t>u</a:t>
            </a:r>
            <a:r>
              <a:rPr kumimoji="1" lang="en-US" altLang="zh-CN" b="0" i="1" baseline="-25000" dirty="0" err="1">
                <a:solidFill>
                  <a:schemeClr val="tx1"/>
                </a:solidFill>
              </a:rPr>
              <a:t>k</a:t>
            </a:r>
            <a:r>
              <a:rPr kumimoji="1" lang="en-US" altLang="zh-CN" b="0" i="1" dirty="0">
                <a:solidFill>
                  <a:schemeClr val="tx1"/>
                </a:solidFill>
              </a:rPr>
              <a:t>/</a:t>
            </a:r>
            <a:r>
              <a:rPr kumimoji="1" lang="en-US" altLang="zh-CN" b="0" i="1" dirty="0" err="1">
                <a:solidFill>
                  <a:schemeClr val="tx1"/>
                </a:solidFill>
              </a:rPr>
              <a:t>i</a:t>
            </a:r>
            <a:r>
              <a:rPr kumimoji="1" lang="en-US" altLang="zh-CN" b="0" i="1" baseline="-25000" dirty="0" err="1">
                <a:solidFill>
                  <a:schemeClr val="tx1"/>
                </a:solidFill>
              </a:rPr>
              <a:t>k</a:t>
            </a:r>
            <a:r>
              <a:rPr kumimoji="1" lang="en-US" altLang="zh-CN" b="0" i="1" baseline="-25000" dirty="0">
                <a:solidFill>
                  <a:schemeClr val="tx1"/>
                </a:solidFill>
              </a:rPr>
              <a:t>  </a:t>
            </a:r>
            <a:r>
              <a:rPr kumimoji="1" lang="zh-CN" altLang="en-US" dirty="0">
                <a:solidFill>
                  <a:schemeClr val="tx1"/>
                </a:solidFill>
                <a:latin typeface="楷体_GB2312" pitchFamily="49" charset="-122"/>
              </a:rPr>
              <a:t>的电阻</a:t>
            </a:r>
            <a:r>
              <a:rPr kumimoji="1" lang="zh-CN" altLang="en-US" dirty="0">
                <a:latin typeface="楷体_GB2312" pitchFamily="49" charset="-122"/>
              </a:rPr>
              <a:t>来替代，</a:t>
            </a:r>
            <a:r>
              <a:rPr kumimoji="1" lang="zh-CN" altLang="en-US" dirty="0">
                <a:solidFill>
                  <a:srgbClr val="FF0000"/>
                </a:solidFill>
                <a:latin typeface="楷体_GB2312" pitchFamily="49" charset="-122"/>
              </a:rPr>
              <a:t>替代后电路中全部电压和电流均保持原有值</a:t>
            </a:r>
            <a:r>
              <a:rPr kumimoji="1" lang="en-US" altLang="zh-CN" dirty="0">
                <a:solidFill>
                  <a:srgbClr val="FF0000"/>
                </a:solidFill>
                <a:latin typeface="楷体_GB2312" pitchFamily="49" charset="-122"/>
              </a:rPr>
              <a:t>(</a:t>
            </a:r>
            <a:r>
              <a:rPr kumimoji="1" lang="zh-CN" altLang="en-US" dirty="0">
                <a:solidFill>
                  <a:srgbClr val="FF0000"/>
                </a:solidFill>
                <a:latin typeface="楷体_GB2312" pitchFamily="49" charset="-122"/>
              </a:rPr>
              <a:t>解答唯一</a:t>
            </a:r>
            <a:r>
              <a:rPr kumimoji="1" lang="en-US" altLang="zh-CN" dirty="0">
                <a:solidFill>
                  <a:srgbClr val="FF0000"/>
                </a:solidFill>
                <a:latin typeface="楷体_GB2312" pitchFamily="49" charset="-122"/>
              </a:rPr>
              <a:t>)</a:t>
            </a:r>
            <a:r>
              <a:rPr kumimoji="1" lang="zh-CN" altLang="en-US" dirty="0">
                <a:latin typeface="楷体_GB2312" pitchFamily="49" charset="-122"/>
              </a:rPr>
              <a:t>。</a:t>
            </a:r>
            <a:endParaRPr kumimoji="1" lang="zh-CN" altLang="en-US" dirty="0">
              <a:latin typeface="楷体_GB2312" pitchFamily="49" charset="-122"/>
            </a:endParaRPr>
          </a:p>
        </p:txBody>
      </p:sp>
      <p:sp>
        <p:nvSpPr>
          <p:cNvPr id="52247" name="Text Box 23"/>
          <p:cNvSpPr txBox="1">
            <a:spLocks noChangeArrowheads="1"/>
          </p:cNvSpPr>
          <p:nvPr/>
        </p:nvSpPr>
        <p:spPr bwMode="auto">
          <a:xfrm>
            <a:off x="551922" y="1570038"/>
            <a:ext cx="2736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200" dirty="0">
                <a:solidFill>
                  <a:schemeClr val="tx1"/>
                </a:solidFill>
                <a:latin typeface="楷体_GB2312" pitchFamily="49" charset="-122"/>
              </a:rPr>
              <a:t> 1.</a:t>
            </a:r>
            <a:r>
              <a:rPr kumimoji="1" lang="zh-CN" altLang="en-US" sz="3200" dirty="0">
                <a:solidFill>
                  <a:schemeClr val="tx1"/>
                </a:solidFill>
                <a:latin typeface="楷体_GB2312" pitchFamily="49" charset="-122"/>
              </a:rPr>
              <a:t>替代定理</a:t>
            </a:r>
            <a:endParaRPr kumimoji="1" lang="zh-CN" altLang="en-US" sz="3200" dirty="0">
              <a:solidFill>
                <a:schemeClr val="tx1"/>
              </a:solidFill>
              <a:latin typeface="楷体_GB2312" pitchFamily="49" charset="-122"/>
            </a:endParaRPr>
          </a:p>
        </p:txBody>
      </p:sp>
      <p:sp>
        <p:nvSpPr>
          <p:cNvPr id="5" name="Text Box 4"/>
          <p:cNvSpPr txBox="1">
            <a:spLocks noChangeArrowheads="1"/>
          </p:cNvSpPr>
          <p:nvPr/>
        </p:nvSpPr>
        <p:spPr bwMode="auto">
          <a:xfrm>
            <a:off x="-1" y="0"/>
            <a:ext cx="552873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一个补充</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替代定理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4"/>
          <p:cNvGrpSpPr/>
          <p:nvPr/>
        </p:nvGrpSpPr>
        <p:grpSpPr bwMode="auto">
          <a:xfrm>
            <a:off x="745173" y="2301240"/>
            <a:ext cx="1412875" cy="2376488"/>
            <a:chOff x="431" y="1344"/>
            <a:chExt cx="890" cy="1497"/>
          </a:xfrm>
        </p:grpSpPr>
        <p:sp>
          <p:nvSpPr>
            <p:cNvPr id="117798" name="Line 12"/>
            <p:cNvSpPr>
              <a:spLocks noChangeShapeType="1"/>
            </p:cNvSpPr>
            <p:nvPr/>
          </p:nvSpPr>
          <p:spPr bwMode="auto">
            <a:xfrm>
              <a:off x="748" y="1344"/>
              <a:ext cx="0" cy="1497"/>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8077" name="Text Box 13"/>
            <p:cNvSpPr txBox="1">
              <a:spLocks noChangeArrowheads="1"/>
            </p:cNvSpPr>
            <p:nvPr/>
          </p:nvSpPr>
          <p:spPr bwMode="auto">
            <a:xfrm>
              <a:off x="618" y="1797"/>
              <a:ext cx="253" cy="480"/>
            </a:xfrm>
            <a:prstGeom prst="rect">
              <a:avLst/>
            </a:prstGeom>
            <a:gradFill rotWithShape="1">
              <a:gsLst>
                <a:gs pos="0">
                  <a:schemeClr val="hlink"/>
                </a:gs>
                <a:gs pos="100000">
                  <a:schemeClr val="hlink">
                    <a:gamma/>
                    <a:shade val="46275"/>
                    <a:invGamma/>
                  </a:schemeClr>
                </a:gs>
              </a:gsLst>
              <a:path path="shape">
                <a:fillToRect l="50000" t="50000" r="50000" b="50000"/>
              </a:path>
            </a:gradFill>
            <a:ln w="9525">
              <a:noFill/>
              <a:miter lim="800000"/>
            </a:ln>
            <a:effectLst/>
          </p:spPr>
          <p:txBody>
            <a:bodyPr wrap="square">
              <a:spAutoFit/>
            </a:bodyPr>
            <a:lstStyle/>
            <a:p>
              <a:pPr algn="just" eaLnBrk="1" hangingPunct="1">
                <a:lnSpc>
                  <a:spcPct val="80000"/>
                </a:lnSpc>
                <a:defRPr/>
              </a:pPr>
              <a:r>
                <a:rPr kumimoji="1" lang="zh-CN" altLang="en-US" dirty="0">
                  <a:latin typeface="楷体_GB2312" pitchFamily="49" charset="-122"/>
                </a:rPr>
                <a:t>支</a:t>
              </a:r>
              <a:endParaRPr kumimoji="1" lang="zh-CN" altLang="en-US" dirty="0">
                <a:latin typeface="楷体_GB2312" pitchFamily="49" charset="-122"/>
              </a:endParaRPr>
            </a:p>
            <a:p>
              <a:pPr algn="just" eaLnBrk="1" hangingPunct="1">
                <a:lnSpc>
                  <a:spcPct val="80000"/>
                </a:lnSpc>
                <a:defRPr/>
              </a:pPr>
              <a:r>
                <a:rPr kumimoji="1" lang="zh-CN" altLang="en-US" dirty="0">
                  <a:latin typeface="楷体_GB2312" pitchFamily="49" charset="-122"/>
                </a:rPr>
                <a:t>路</a:t>
              </a:r>
              <a:endParaRPr kumimoji="1" lang="zh-CN" altLang="en-US" dirty="0">
                <a:latin typeface="楷体_GB2312" pitchFamily="49" charset="-122"/>
              </a:endParaRPr>
            </a:p>
            <a:p>
              <a:pPr algn="just" eaLnBrk="1" hangingPunct="1">
                <a:lnSpc>
                  <a:spcPct val="80000"/>
                </a:lnSpc>
                <a:defRPr/>
              </a:pPr>
              <a:r>
                <a:rPr kumimoji="1" lang="zh-CN" altLang="en-US" b="0" i="1" dirty="0"/>
                <a:t> </a:t>
              </a:r>
              <a:r>
                <a:rPr kumimoji="1" lang="en-US" altLang="zh-CN" b="0" i="1" dirty="0"/>
                <a:t>k</a:t>
              </a:r>
              <a:r>
                <a:rPr kumimoji="1" lang="en-US" altLang="zh-CN" dirty="0">
                  <a:latin typeface="楷体_GB2312" pitchFamily="49" charset="-122"/>
                </a:rPr>
                <a:t>      </a:t>
              </a:r>
              <a:endParaRPr kumimoji="1" lang="en-US" altLang="zh-CN" dirty="0">
                <a:latin typeface="楷体_GB2312" pitchFamily="49" charset="-122"/>
              </a:endParaRPr>
            </a:p>
          </p:txBody>
        </p:sp>
        <p:sp>
          <p:nvSpPr>
            <p:cNvPr id="117800" name="Line 14"/>
            <p:cNvSpPr>
              <a:spLocks noChangeShapeType="1"/>
            </p:cNvSpPr>
            <p:nvPr/>
          </p:nvSpPr>
          <p:spPr bwMode="auto">
            <a:xfrm>
              <a:off x="839" y="1389"/>
              <a:ext cx="8" cy="296"/>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01" name="Text Box 15"/>
            <p:cNvSpPr txBox="1">
              <a:spLocks noChangeArrowheads="1"/>
            </p:cNvSpPr>
            <p:nvPr/>
          </p:nvSpPr>
          <p:spPr bwMode="auto">
            <a:xfrm>
              <a:off x="431" y="1389"/>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dirty="0" err="1">
                  <a:solidFill>
                    <a:schemeClr val="tx1"/>
                  </a:solidFill>
                  <a:ea typeface="宋体" panose="02010600030101010101" pitchFamily="2" charset="-122"/>
                </a:rPr>
                <a:t>i</a:t>
              </a:r>
              <a:r>
                <a:rPr kumimoji="1" lang="en-US" altLang="zh-CN" b="0" i="1" baseline="-25000" dirty="0" err="1">
                  <a:solidFill>
                    <a:schemeClr val="tx1"/>
                  </a:solidFill>
                  <a:ea typeface="宋体" panose="02010600030101010101" pitchFamily="2" charset="-122"/>
                </a:rPr>
                <a:t>k</a:t>
              </a:r>
              <a:endParaRPr kumimoji="1" lang="en-US" altLang="zh-CN" b="0" dirty="0">
                <a:solidFill>
                  <a:schemeClr val="tx1"/>
                </a:solidFill>
                <a:ea typeface="宋体" panose="02010600030101010101" pitchFamily="2" charset="-122"/>
              </a:endParaRPr>
            </a:p>
          </p:txBody>
        </p:sp>
        <p:sp>
          <p:nvSpPr>
            <p:cNvPr id="117802" name="Text Box 16"/>
            <p:cNvSpPr txBox="1">
              <a:spLocks noChangeArrowheads="1"/>
            </p:cNvSpPr>
            <p:nvPr/>
          </p:nvSpPr>
          <p:spPr bwMode="auto">
            <a:xfrm>
              <a:off x="975" y="1525"/>
              <a:ext cx="1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7803" name="Text Box 17"/>
            <p:cNvSpPr txBox="1">
              <a:spLocks noChangeArrowheads="1"/>
            </p:cNvSpPr>
            <p:nvPr/>
          </p:nvSpPr>
          <p:spPr bwMode="auto">
            <a:xfrm>
              <a:off x="975" y="2387"/>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7804" name="Text Box 18"/>
            <p:cNvSpPr txBox="1">
              <a:spLocks noChangeArrowheads="1"/>
            </p:cNvSpPr>
            <p:nvPr/>
          </p:nvSpPr>
          <p:spPr bwMode="auto">
            <a:xfrm>
              <a:off x="975" y="1923"/>
              <a:ext cx="3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dirty="0" err="1">
                  <a:solidFill>
                    <a:schemeClr val="tx1"/>
                  </a:solidFill>
                  <a:ea typeface="宋体" panose="02010600030101010101" pitchFamily="2" charset="-122"/>
                </a:rPr>
                <a:t>u</a:t>
              </a:r>
              <a:r>
                <a:rPr kumimoji="1" lang="en-US" altLang="zh-CN" b="0" i="1" baseline="-25000" dirty="0" err="1">
                  <a:solidFill>
                    <a:schemeClr val="tx1"/>
                  </a:solidFill>
                  <a:ea typeface="宋体" panose="02010600030101010101" pitchFamily="2" charset="-122"/>
                </a:rPr>
                <a:t>k</a:t>
              </a:r>
              <a:endParaRPr kumimoji="1" lang="en-US" altLang="zh-CN" b="0" dirty="0">
                <a:solidFill>
                  <a:schemeClr val="tx1"/>
                </a:solidFill>
                <a:ea typeface="宋体" panose="02010600030101010101" pitchFamily="2" charset="-122"/>
              </a:endParaRPr>
            </a:p>
          </p:txBody>
        </p:sp>
      </p:grpSp>
      <p:sp>
        <p:nvSpPr>
          <p:cNvPr id="88083" name="AutoShape 19"/>
          <p:cNvSpPr>
            <a:spLocks noChangeArrowheads="1"/>
          </p:cNvSpPr>
          <p:nvPr/>
        </p:nvSpPr>
        <p:spPr bwMode="auto">
          <a:xfrm>
            <a:off x="2256473" y="1509078"/>
            <a:ext cx="720725" cy="215900"/>
          </a:xfrm>
          <a:prstGeom prst="rightArrow">
            <a:avLst>
              <a:gd name="adj1" fmla="val 50000"/>
              <a:gd name="adj2" fmla="val 83456"/>
            </a:avLst>
          </a:prstGeom>
          <a:solidFill>
            <a:srgbClr val="00CCFF"/>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88084" name="AutoShape 20"/>
          <p:cNvSpPr>
            <a:spLocks noChangeArrowheads="1"/>
          </p:cNvSpPr>
          <p:nvPr/>
        </p:nvSpPr>
        <p:spPr bwMode="auto">
          <a:xfrm>
            <a:off x="3480435" y="3525203"/>
            <a:ext cx="792163" cy="215900"/>
          </a:xfrm>
          <a:prstGeom prst="rightArrow">
            <a:avLst>
              <a:gd name="adj1" fmla="val 50000"/>
              <a:gd name="adj2" fmla="val 91728"/>
            </a:avLst>
          </a:prstGeom>
          <a:solidFill>
            <a:srgbClr val="00CCFF"/>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nvGrpSpPr>
          <p:cNvPr id="3" name="Group 46"/>
          <p:cNvGrpSpPr/>
          <p:nvPr/>
        </p:nvGrpSpPr>
        <p:grpSpPr bwMode="auto">
          <a:xfrm>
            <a:off x="3337560" y="859790"/>
            <a:ext cx="1125538" cy="2160588"/>
            <a:chOff x="2064" y="436"/>
            <a:chExt cx="709" cy="1361"/>
          </a:xfrm>
        </p:grpSpPr>
        <p:sp>
          <p:nvSpPr>
            <p:cNvPr id="117792" name="Oval 45"/>
            <p:cNvSpPr>
              <a:spLocks noChangeArrowheads="1"/>
            </p:cNvSpPr>
            <p:nvPr/>
          </p:nvSpPr>
          <p:spPr bwMode="auto">
            <a:xfrm>
              <a:off x="2064" y="89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cxnSp>
          <p:nvCxnSpPr>
            <p:cNvPr id="117793" name="AutoShape 23"/>
            <p:cNvCxnSpPr>
              <a:cxnSpLocks noChangeShapeType="1"/>
            </p:cNvCxnSpPr>
            <p:nvPr/>
          </p:nvCxnSpPr>
          <p:spPr bwMode="auto">
            <a:xfrm>
              <a:off x="2253" y="923"/>
              <a:ext cx="0" cy="312"/>
            </a:xfrm>
            <a:prstGeom prst="straightConnector1">
              <a:avLst/>
            </a:prstGeom>
            <a:noFill/>
            <a:ln w="19050">
              <a:solidFill>
                <a:schemeClr val="tx1"/>
              </a:solidFill>
              <a:round/>
            </a:ln>
            <a:extLst>
              <a:ext uri="{909E8E84-426E-40DD-AFC4-6F175D3DCCD1}">
                <a14:hiddenFill xmlns:a14="http://schemas.microsoft.com/office/drawing/2010/main">
                  <a:noFill/>
                </a14:hiddenFill>
              </a:ext>
            </a:extLst>
          </p:spPr>
        </p:cxnSp>
        <p:sp>
          <p:nvSpPr>
            <p:cNvPr id="117794" name="Text Box 24"/>
            <p:cNvSpPr txBox="1">
              <a:spLocks noChangeArrowheads="1"/>
            </p:cNvSpPr>
            <p:nvPr/>
          </p:nvSpPr>
          <p:spPr bwMode="auto">
            <a:xfrm>
              <a:off x="2382" y="663"/>
              <a:ext cx="1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7795" name="Text Box 25"/>
            <p:cNvSpPr txBox="1">
              <a:spLocks noChangeArrowheads="1"/>
            </p:cNvSpPr>
            <p:nvPr/>
          </p:nvSpPr>
          <p:spPr bwMode="auto">
            <a:xfrm>
              <a:off x="2382" y="1253"/>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7796" name="Text Box 26"/>
            <p:cNvSpPr txBox="1">
              <a:spLocks noChangeArrowheads="1"/>
            </p:cNvSpPr>
            <p:nvPr/>
          </p:nvSpPr>
          <p:spPr bwMode="auto">
            <a:xfrm>
              <a:off x="2427" y="935"/>
              <a:ext cx="3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dirty="0" err="1">
                  <a:solidFill>
                    <a:schemeClr val="tx1"/>
                  </a:solidFill>
                  <a:ea typeface="宋体" panose="02010600030101010101" pitchFamily="2" charset="-122"/>
                </a:rPr>
                <a:t>u</a:t>
              </a:r>
              <a:r>
                <a:rPr kumimoji="1" lang="en-US" altLang="zh-CN" b="0" i="1" baseline="-25000" dirty="0" err="1">
                  <a:solidFill>
                    <a:schemeClr val="tx1"/>
                  </a:solidFill>
                  <a:ea typeface="宋体" panose="02010600030101010101" pitchFamily="2" charset="-122"/>
                </a:rPr>
                <a:t>k</a:t>
              </a:r>
              <a:endParaRPr kumimoji="1" lang="en-US" altLang="zh-CN" b="0" dirty="0">
                <a:solidFill>
                  <a:schemeClr val="tx1"/>
                </a:solidFill>
                <a:ea typeface="宋体" panose="02010600030101010101" pitchFamily="2" charset="-122"/>
              </a:endParaRPr>
            </a:p>
          </p:txBody>
        </p:sp>
        <p:sp>
          <p:nvSpPr>
            <p:cNvPr id="117797" name="Line 27"/>
            <p:cNvSpPr>
              <a:spLocks noChangeShapeType="1"/>
            </p:cNvSpPr>
            <p:nvPr/>
          </p:nvSpPr>
          <p:spPr bwMode="auto">
            <a:xfrm>
              <a:off x="2246" y="436"/>
              <a:ext cx="0" cy="136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8101" name="AutoShape 37"/>
          <p:cNvSpPr>
            <a:spLocks noChangeArrowheads="1"/>
          </p:cNvSpPr>
          <p:nvPr/>
        </p:nvSpPr>
        <p:spPr bwMode="auto">
          <a:xfrm>
            <a:off x="4777423" y="5396865"/>
            <a:ext cx="863600" cy="215900"/>
          </a:xfrm>
          <a:prstGeom prst="rightArrow">
            <a:avLst>
              <a:gd name="adj1" fmla="val 50000"/>
              <a:gd name="adj2" fmla="val 100000"/>
            </a:avLst>
          </a:prstGeom>
          <a:solidFill>
            <a:srgbClr val="00CCFF"/>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nvGrpSpPr>
          <p:cNvPr id="6" name="Group 52"/>
          <p:cNvGrpSpPr/>
          <p:nvPr/>
        </p:nvGrpSpPr>
        <p:grpSpPr bwMode="auto">
          <a:xfrm>
            <a:off x="5928358" y="4172903"/>
            <a:ext cx="1806575" cy="2376487"/>
            <a:chOff x="3696" y="2523"/>
            <a:chExt cx="1138" cy="1497"/>
          </a:xfrm>
        </p:grpSpPr>
        <p:sp>
          <p:nvSpPr>
            <p:cNvPr id="117780" name="Line 29"/>
            <p:cNvSpPr>
              <a:spLocks noChangeShapeType="1"/>
            </p:cNvSpPr>
            <p:nvPr/>
          </p:nvSpPr>
          <p:spPr bwMode="auto">
            <a:xfrm>
              <a:off x="4058" y="2523"/>
              <a:ext cx="0" cy="1497"/>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7781" name="Line 30"/>
            <p:cNvSpPr>
              <a:spLocks noChangeShapeType="1"/>
            </p:cNvSpPr>
            <p:nvPr/>
          </p:nvSpPr>
          <p:spPr bwMode="auto">
            <a:xfrm>
              <a:off x="4149" y="2568"/>
              <a:ext cx="8" cy="296"/>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2" name="Text Box 31"/>
            <p:cNvSpPr txBox="1">
              <a:spLocks noChangeArrowheads="1"/>
            </p:cNvSpPr>
            <p:nvPr/>
          </p:nvSpPr>
          <p:spPr bwMode="auto">
            <a:xfrm>
              <a:off x="3741" y="2568"/>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a:solidFill>
                    <a:schemeClr val="tx1"/>
                  </a:solidFill>
                  <a:ea typeface="宋体" panose="02010600030101010101" pitchFamily="2" charset="-122"/>
                </a:rPr>
                <a:t>i</a:t>
              </a:r>
              <a:r>
                <a:rPr kumimoji="1" lang="en-US" altLang="zh-CN" b="0" i="1" baseline="-25000">
                  <a:solidFill>
                    <a:schemeClr val="tx1"/>
                  </a:solidFill>
                  <a:ea typeface="宋体" panose="02010600030101010101" pitchFamily="2" charset="-122"/>
                </a:rPr>
                <a:t>k</a:t>
              </a:r>
              <a:endParaRPr kumimoji="1" lang="en-US" altLang="zh-CN" b="0">
                <a:solidFill>
                  <a:schemeClr val="tx1"/>
                </a:solidFill>
                <a:ea typeface="宋体" panose="02010600030101010101" pitchFamily="2" charset="-122"/>
              </a:endParaRPr>
            </a:p>
          </p:txBody>
        </p:sp>
        <p:sp>
          <p:nvSpPr>
            <p:cNvPr id="117783" name="Text Box 32"/>
            <p:cNvSpPr txBox="1">
              <a:spLocks noChangeArrowheads="1"/>
            </p:cNvSpPr>
            <p:nvPr/>
          </p:nvSpPr>
          <p:spPr bwMode="auto">
            <a:xfrm>
              <a:off x="3786" y="2840"/>
              <a:ext cx="1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7784" name="Text Box 33"/>
            <p:cNvSpPr txBox="1">
              <a:spLocks noChangeArrowheads="1"/>
            </p:cNvSpPr>
            <p:nvPr/>
          </p:nvSpPr>
          <p:spPr bwMode="auto">
            <a:xfrm>
              <a:off x="3786" y="343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7785" name="Text Box 34"/>
            <p:cNvSpPr txBox="1">
              <a:spLocks noChangeArrowheads="1"/>
            </p:cNvSpPr>
            <p:nvPr/>
          </p:nvSpPr>
          <p:spPr bwMode="auto">
            <a:xfrm>
              <a:off x="3696" y="3158"/>
              <a:ext cx="3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a:solidFill>
                    <a:schemeClr val="tx1"/>
                  </a:solidFill>
                  <a:ea typeface="宋体" panose="02010600030101010101" pitchFamily="2" charset="-122"/>
                </a:rPr>
                <a:t>u</a:t>
              </a:r>
              <a:r>
                <a:rPr kumimoji="1" lang="en-US" altLang="zh-CN" b="0" i="1" baseline="-25000">
                  <a:solidFill>
                    <a:schemeClr val="tx1"/>
                  </a:solidFill>
                  <a:ea typeface="宋体" panose="02010600030101010101" pitchFamily="2" charset="-122"/>
                </a:rPr>
                <a:t>k</a:t>
              </a:r>
              <a:endParaRPr kumimoji="1" lang="en-US" altLang="zh-CN" b="0">
                <a:solidFill>
                  <a:schemeClr val="tx1"/>
                </a:solidFill>
                <a:ea typeface="宋体" panose="02010600030101010101" pitchFamily="2" charset="-122"/>
              </a:endParaRPr>
            </a:p>
          </p:txBody>
        </p:sp>
        <p:sp>
          <p:nvSpPr>
            <p:cNvPr id="117786" name="Rectangle 36"/>
            <p:cNvSpPr>
              <a:spLocks noChangeArrowheads="1"/>
            </p:cNvSpPr>
            <p:nvPr/>
          </p:nvSpPr>
          <p:spPr bwMode="auto">
            <a:xfrm>
              <a:off x="4149" y="3036"/>
              <a:ext cx="68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i="1">
                  <a:solidFill>
                    <a:schemeClr val="tx1"/>
                  </a:solidFill>
                  <a:ea typeface="仿宋_GB2312" pitchFamily="49" charset="-122"/>
                </a:rPr>
                <a:t>R=u</a:t>
              </a:r>
              <a:r>
                <a:rPr kumimoji="1" lang="en-US" altLang="zh-CN" b="0" i="1" baseline="-25000">
                  <a:solidFill>
                    <a:schemeClr val="tx1"/>
                  </a:solidFill>
                  <a:ea typeface="仿宋_GB2312" pitchFamily="49" charset="-122"/>
                </a:rPr>
                <a:t>k</a:t>
              </a:r>
              <a:r>
                <a:rPr kumimoji="1" lang="en-US" altLang="zh-CN" b="0" i="1">
                  <a:solidFill>
                    <a:schemeClr val="tx1"/>
                  </a:solidFill>
                  <a:ea typeface="仿宋_GB2312" pitchFamily="49" charset="-122"/>
                </a:rPr>
                <a:t>/i</a:t>
              </a:r>
              <a:r>
                <a:rPr kumimoji="1" lang="en-US" altLang="zh-CN" b="0" i="1" baseline="-25000">
                  <a:solidFill>
                    <a:schemeClr val="tx1"/>
                  </a:solidFill>
                  <a:ea typeface="仿宋_GB2312" pitchFamily="49" charset="-122"/>
                </a:rPr>
                <a:t>k</a:t>
              </a:r>
              <a:endParaRPr kumimoji="1" lang="en-US" altLang="zh-CN" b="0" i="1" baseline="-25000">
                <a:solidFill>
                  <a:schemeClr val="tx1"/>
                </a:solidFill>
                <a:ea typeface="仿宋_GB2312" pitchFamily="49" charset="-122"/>
              </a:endParaRPr>
            </a:p>
          </p:txBody>
        </p:sp>
        <p:sp>
          <p:nvSpPr>
            <p:cNvPr id="117787" name="Rectangle 51"/>
            <p:cNvSpPr>
              <a:spLocks noChangeArrowheads="1"/>
            </p:cNvSpPr>
            <p:nvPr/>
          </p:nvSpPr>
          <p:spPr bwMode="auto">
            <a:xfrm>
              <a:off x="3993" y="306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7" name="Group 56"/>
          <p:cNvGrpSpPr/>
          <p:nvPr/>
        </p:nvGrpSpPr>
        <p:grpSpPr bwMode="auto">
          <a:xfrm>
            <a:off x="4632960" y="2588578"/>
            <a:ext cx="985838" cy="2089150"/>
            <a:chOff x="2880" y="1525"/>
            <a:chExt cx="621" cy="1316"/>
          </a:xfrm>
        </p:grpSpPr>
        <p:sp>
          <p:nvSpPr>
            <p:cNvPr id="117774" name="Line 5"/>
            <p:cNvSpPr>
              <a:spLocks noChangeShapeType="1"/>
            </p:cNvSpPr>
            <p:nvPr/>
          </p:nvSpPr>
          <p:spPr bwMode="auto">
            <a:xfrm>
              <a:off x="3061" y="1525"/>
              <a:ext cx="0" cy="131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7775" name="Text Box 6"/>
            <p:cNvSpPr txBox="1">
              <a:spLocks noChangeArrowheads="1"/>
            </p:cNvSpPr>
            <p:nvPr/>
          </p:nvSpPr>
          <p:spPr bwMode="auto">
            <a:xfrm>
              <a:off x="3107" y="2160"/>
              <a:ext cx="39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b="0" i="1" dirty="0" err="1">
                  <a:solidFill>
                    <a:schemeClr val="tx1"/>
                  </a:solidFill>
                  <a:ea typeface="宋体" panose="02010600030101010101" pitchFamily="2" charset="-122"/>
                </a:rPr>
                <a:t>i</a:t>
              </a:r>
              <a:r>
                <a:rPr kumimoji="1" lang="en-US" altLang="zh-CN" sz="3200" b="0" i="1" baseline="-25000" dirty="0" err="1">
                  <a:solidFill>
                    <a:schemeClr val="tx1"/>
                  </a:solidFill>
                  <a:ea typeface="宋体" panose="02010600030101010101" pitchFamily="2" charset="-122"/>
                </a:rPr>
                <a:t>k</a:t>
              </a:r>
              <a:endParaRPr kumimoji="1" lang="en-US" altLang="zh-CN" sz="3200" b="0" baseline="-25000" dirty="0">
                <a:solidFill>
                  <a:schemeClr val="tx1"/>
                </a:solidFill>
                <a:ea typeface="宋体" panose="02010600030101010101" pitchFamily="2" charset="-122"/>
              </a:endParaRPr>
            </a:p>
          </p:txBody>
        </p:sp>
        <p:sp>
          <p:nvSpPr>
            <p:cNvPr id="117776" name="Line 9"/>
            <p:cNvSpPr>
              <a:spLocks noChangeShapeType="1"/>
            </p:cNvSpPr>
            <p:nvPr/>
          </p:nvSpPr>
          <p:spPr bwMode="auto">
            <a:xfrm>
              <a:off x="3061" y="2251"/>
              <a:ext cx="0" cy="336"/>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7777" name="Group 47"/>
            <p:cNvGrpSpPr/>
            <p:nvPr/>
          </p:nvGrpSpPr>
          <p:grpSpPr bwMode="auto">
            <a:xfrm>
              <a:off x="2880" y="1888"/>
              <a:ext cx="363" cy="363"/>
              <a:chOff x="4785" y="709"/>
              <a:chExt cx="363" cy="363"/>
            </a:xfrm>
          </p:grpSpPr>
          <p:sp>
            <p:nvSpPr>
              <p:cNvPr id="117778" name="Oval 48"/>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ea typeface="仿宋_GB2312" pitchFamily="49" charset="-122"/>
                </a:endParaRPr>
              </a:p>
            </p:txBody>
          </p:sp>
          <p:sp>
            <p:nvSpPr>
              <p:cNvPr id="117779" name="Line 49"/>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7" name="Text Box 4"/>
          <p:cNvSpPr txBox="1">
            <a:spLocks noChangeArrowheads="1"/>
          </p:cNvSpPr>
          <p:nvPr/>
        </p:nvSpPr>
        <p:spPr bwMode="auto">
          <a:xfrm>
            <a:off x="0" y="0"/>
            <a:ext cx="557530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一个补充</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替代定理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39" name="Text Box 23"/>
          <p:cNvSpPr txBox="1">
            <a:spLocks noChangeArrowheads="1"/>
          </p:cNvSpPr>
          <p:nvPr/>
        </p:nvSpPr>
        <p:spPr bwMode="auto">
          <a:xfrm>
            <a:off x="509273" y="5054770"/>
            <a:ext cx="1747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000" dirty="0">
                <a:solidFill>
                  <a:schemeClr val="tx1"/>
                </a:solidFill>
                <a:latin typeface="楷体_GB2312" pitchFamily="49" charset="-122"/>
              </a:rPr>
              <a:t>不管是不是线性电路都满足</a:t>
            </a:r>
            <a:endParaRPr kumimoji="1" lang="zh-CN" altLang="en-US" sz="2000" dirty="0">
              <a:solidFill>
                <a:schemeClr val="tx1"/>
              </a:solidFill>
              <a:latin typeface="楷体_GB2312" pitchFamily="49"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6" name="Rectangle 16"/>
          <p:cNvSpPr>
            <a:spLocks noChangeArrowheads="1"/>
          </p:cNvSpPr>
          <p:nvPr/>
        </p:nvSpPr>
        <p:spPr bwMode="auto">
          <a:xfrm>
            <a:off x="1227773" y="1798641"/>
            <a:ext cx="817562" cy="1795462"/>
          </a:xfrm>
          <a:prstGeom prst="rect">
            <a:avLst/>
          </a:prstGeom>
          <a:gradFill rotWithShape="1">
            <a:gsLst>
              <a:gs pos="0">
                <a:schemeClr val="hlink"/>
              </a:gs>
              <a:gs pos="100000">
                <a:schemeClr val="hlink">
                  <a:gamma/>
                  <a:shade val="46275"/>
                  <a:invGamma/>
                </a:schemeClr>
              </a:gs>
            </a:gsLst>
            <a:path path="shape">
              <a:fillToRect l="50000" t="50000" r="50000" b="50000"/>
            </a:path>
          </a:gradFill>
          <a:ln w="28575">
            <a:solidFill>
              <a:schemeClr val="hlink"/>
            </a:solidFill>
            <a:miter lim="800000"/>
          </a:ln>
          <a:effectLst/>
        </p:spPr>
        <p:txBody>
          <a:bodyPr wrap="none" anchor="ctr"/>
          <a:lstStyle/>
          <a:p>
            <a:pPr eaLnBrk="1" hangingPunct="1">
              <a:defRPr/>
            </a:pPr>
            <a:endParaRPr lang="zh-CN" altLang="en-US"/>
          </a:p>
        </p:txBody>
      </p:sp>
      <p:sp>
        <p:nvSpPr>
          <p:cNvPr id="118832" name="Text Box 17"/>
          <p:cNvSpPr txBox="1">
            <a:spLocks noChangeArrowheads="1"/>
          </p:cNvSpPr>
          <p:nvPr/>
        </p:nvSpPr>
        <p:spPr bwMode="auto">
          <a:xfrm>
            <a:off x="1318260" y="2198691"/>
            <a:ext cx="5445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4400" b="0">
                <a:solidFill>
                  <a:schemeClr val="tx1"/>
                </a:solidFill>
                <a:ea typeface="宋体" panose="02010600030101010101" pitchFamily="2" charset="-122"/>
              </a:rPr>
              <a:t>A</a:t>
            </a:r>
            <a:endParaRPr kumimoji="1" lang="en-US" altLang="zh-CN" sz="4400" b="0">
              <a:solidFill>
                <a:schemeClr val="tx1"/>
              </a:solidFill>
              <a:ea typeface="宋体" panose="02010600030101010101" pitchFamily="2" charset="-122"/>
            </a:endParaRPr>
          </a:p>
        </p:txBody>
      </p:sp>
      <p:grpSp>
        <p:nvGrpSpPr>
          <p:cNvPr id="118833" name="Group 18"/>
          <p:cNvGrpSpPr/>
          <p:nvPr/>
        </p:nvGrpSpPr>
        <p:grpSpPr bwMode="auto">
          <a:xfrm>
            <a:off x="2045335" y="1998666"/>
            <a:ext cx="996950" cy="300037"/>
            <a:chOff x="1008" y="2400"/>
            <a:chExt cx="528" cy="144"/>
          </a:xfrm>
        </p:grpSpPr>
        <p:sp>
          <p:nvSpPr>
            <p:cNvPr id="118843" name="Line 19"/>
            <p:cNvSpPr>
              <a:spLocks noChangeShapeType="1"/>
            </p:cNvSpPr>
            <p:nvPr/>
          </p:nvSpPr>
          <p:spPr bwMode="auto">
            <a:xfrm>
              <a:off x="1008" y="2400"/>
              <a:ext cx="52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44" name="Line 20"/>
            <p:cNvSpPr>
              <a:spLocks noChangeShapeType="1"/>
            </p:cNvSpPr>
            <p:nvPr/>
          </p:nvSpPr>
          <p:spPr bwMode="auto">
            <a:xfrm>
              <a:off x="1536" y="2400"/>
              <a:ext cx="0" cy="14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8834" name="Group 21"/>
          <p:cNvGrpSpPr/>
          <p:nvPr/>
        </p:nvGrpSpPr>
        <p:grpSpPr bwMode="auto">
          <a:xfrm>
            <a:off x="2045335" y="3181968"/>
            <a:ext cx="996950" cy="312125"/>
            <a:chOff x="1008" y="2969"/>
            <a:chExt cx="480" cy="151"/>
          </a:xfrm>
        </p:grpSpPr>
        <p:sp>
          <p:nvSpPr>
            <p:cNvPr id="118841" name="Line 22"/>
            <p:cNvSpPr>
              <a:spLocks noChangeShapeType="1"/>
            </p:cNvSpPr>
            <p:nvPr/>
          </p:nvSpPr>
          <p:spPr bwMode="auto">
            <a:xfrm>
              <a:off x="1008" y="3120"/>
              <a:ext cx="480"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42" name="Line 23"/>
            <p:cNvSpPr>
              <a:spLocks noChangeShapeType="1"/>
            </p:cNvSpPr>
            <p:nvPr/>
          </p:nvSpPr>
          <p:spPr bwMode="auto">
            <a:xfrm flipV="1">
              <a:off x="1488" y="2969"/>
              <a:ext cx="0" cy="15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8835" name="Line 24"/>
          <p:cNvSpPr>
            <a:spLocks noChangeShapeType="1"/>
          </p:cNvSpPr>
          <p:nvPr/>
        </p:nvSpPr>
        <p:spPr bwMode="auto">
          <a:xfrm>
            <a:off x="2497773" y="2081216"/>
            <a:ext cx="54451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36" name="Text Box 25"/>
          <p:cNvSpPr txBox="1">
            <a:spLocks noChangeArrowheads="1"/>
          </p:cNvSpPr>
          <p:nvPr/>
        </p:nvSpPr>
        <p:spPr bwMode="auto">
          <a:xfrm>
            <a:off x="2451735" y="1433516"/>
            <a:ext cx="636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a:solidFill>
                  <a:schemeClr val="tx1"/>
                </a:solidFill>
                <a:ea typeface="宋体" panose="02010600030101010101" pitchFamily="2" charset="-122"/>
              </a:rPr>
              <a:t>i</a:t>
            </a:r>
            <a:r>
              <a:rPr kumimoji="1" lang="en-US" altLang="zh-CN" b="0" i="1" baseline="-25000">
                <a:solidFill>
                  <a:schemeClr val="tx1"/>
                </a:solidFill>
                <a:ea typeface="宋体" panose="02010600030101010101" pitchFamily="2" charset="-122"/>
              </a:rPr>
              <a:t>k</a:t>
            </a:r>
            <a:endParaRPr kumimoji="1" lang="en-US" altLang="zh-CN" b="0">
              <a:solidFill>
                <a:schemeClr val="tx1"/>
              </a:solidFill>
              <a:ea typeface="宋体" panose="02010600030101010101" pitchFamily="2" charset="-122"/>
            </a:endParaRPr>
          </a:p>
        </p:txBody>
      </p:sp>
      <p:sp>
        <p:nvSpPr>
          <p:cNvPr id="118837" name="Text Box 26"/>
          <p:cNvSpPr txBox="1">
            <a:spLocks noChangeArrowheads="1"/>
          </p:cNvSpPr>
          <p:nvPr/>
        </p:nvSpPr>
        <p:spPr bwMode="auto">
          <a:xfrm>
            <a:off x="2451735" y="2009778"/>
            <a:ext cx="290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8838" name="Text Box 27"/>
          <p:cNvSpPr txBox="1">
            <a:spLocks noChangeArrowheads="1"/>
          </p:cNvSpPr>
          <p:nvPr/>
        </p:nvSpPr>
        <p:spPr bwMode="auto">
          <a:xfrm>
            <a:off x="2380298" y="2873378"/>
            <a:ext cx="45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8839" name="Text Box 28"/>
          <p:cNvSpPr txBox="1">
            <a:spLocks noChangeArrowheads="1"/>
          </p:cNvSpPr>
          <p:nvPr/>
        </p:nvSpPr>
        <p:spPr bwMode="auto">
          <a:xfrm>
            <a:off x="2235835" y="2441578"/>
            <a:ext cx="654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a:solidFill>
                  <a:schemeClr val="tx1"/>
                </a:solidFill>
                <a:ea typeface="宋体" panose="02010600030101010101" pitchFamily="2" charset="-122"/>
              </a:rPr>
              <a:t>u</a:t>
            </a:r>
            <a:r>
              <a:rPr kumimoji="1" lang="en-US" altLang="zh-CN" b="0" i="1" baseline="-25000">
                <a:solidFill>
                  <a:schemeClr val="tx1"/>
                </a:solidFill>
                <a:ea typeface="宋体" panose="02010600030101010101" pitchFamily="2" charset="-122"/>
              </a:rPr>
              <a:t>k</a:t>
            </a:r>
            <a:endParaRPr kumimoji="1" lang="en-US" altLang="zh-CN" b="0">
              <a:solidFill>
                <a:schemeClr val="tx1"/>
              </a:solidFill>
              <a:ea typeface="宋体" panose="02010600030101010101" pitchFamily="2" charset="-122"/>
            </a:endParaRPr>
          </a:p>
        </p:txBody>
      </p:sp>
      <p:sp>
        <p:nvSpPr>
          <p:cNvPr id="118840" name="Text Box 29"/>
          <p:cNvSpPr txBox="1">
            <a:spLocks noChangeArrowheads="1"/>
          </p:cNvSpPr>
          <p:nvPr/>
        </p:nvSpPr>
        <p:spPr bwMode="auto">
          <a:xfrm>
            <a:off x="2739073" y="2225678"/>
            <a:ext cx="576262" cy="979487"/>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80000"/>
              </a:lnSpc>
            </a:pPr>
            <a:r>
              <a:rPr kumimoji="1" lang="zh-CN" altLang="en-US" dirty="0">
                <a:solidFill>
                  <a:schemeClr val="tx1"/>
                </a:solidFill>
              </a:rPr>
              <a:t>支</a:t>
            </a:r>
            <a:endParaRPr kumimoji="1" lang="zh-CN" altLang="en-US" dirty="0">
              <a:solidFill>
                <a:schemeClr val="tx1"/>
              </a:solidFill>
            </a:endParaRPr>
          </a:p>
          <a:p>
            <a:pPr algn="just" eaLnBrk="1" hangingPunct="1">
              <a:lnSpc>
                <a:spcPct val="80000"/>
              </a:lnSpc>
            </a:pPr>
            <a:r>
              <a:rPr kumimoji="1" lang="zh-CN" altLang="en-US" dirty="0">
                <a:solidFill>
                  <a:schemeClr val="tx1"/>
                </a:solidFill>
              </a:rPr>
              <a:t>路</a:t>
            </a:r>
            <a:endParaRPr kumimoji="1" lang="zh-CN" altLang="en-US" dirty="0">
              <a:solidFill>
                <a:schemeClr val="tx1"/>
              </a:solidFill>
            </a:endParaRPr>
          </a:p>
          <a:p>
            <a:pPr algn="just" eaLnBrk="1" hangingPunct="1">
              <a:lnSpc>
                <a:spcPct val="80000"/>
              </a:lnSpc>
            </a:pPr>
            <a:r>
              <a:rPr kumimoji="1" lang="zh-CN" altLang="en-US" dirty="0">
                <a:solidFill>
                  <a:schemeClr val="tx1"/>
                </a:solidFill>
                <a:ea typeface="宋体" panose="02010600030101010101" pitchFamily="2" charset="-122"/>
              </a:rPr>
              <a:t> </a:t>
            </a:r>
            <a:r>
              <a:rPr kumimoji="1" lang="en-US" altLang="zh-CN" b="0" i="1" dirty="0">
                <a:solidFill>
                  <a:schemeClr val="tx1"/>
                </a:solidFill>
                <a:ea typeface="宋体" panose="02010600030101010101" pitchFamily="2" charset="-122"/>
              </a:rPr>
              <a:t>k</a:t>
            </a:r>
            <a:r>
              <a:rPr kumimoji="1" lang="en-US" altLang="zh-CN" dirty="0">
                <a:solidFill>
                  <a:schemeClr val="tx1"/>
                </a:solidFill>
                <a:ea typeface="宋体" panose="02010600030101010101" pitchFamily="2" charset="-122"/>
              </a:rPr>
              <a:t>      </a:t>
            </a:r>
            <a:endParaRPr kumimoji="1" lang="en-US" altLang="zh-CN" dirty="0">
              <a:solidFill>
                <a:schemeClr val="tx1"/>
              </a:solidFill>
              <a:ea typeface="宋体" panose="02010600030101010101" pitchFamily="2" charset="-122"/>
            </a:endParaRPr>
          </a:p>
        </p:txBody>
      </p:sp>
      <p:grpSp>
        <p:nvGrpSpPr>
          <p:cNvPr id="5" name="Group 89"/>
          <p:cNvGrpSpPr/>
          <p:nvPr/>
        </p:nvGrpSpPr>
        <p:grpSpPr bwMode="auto">
          <a:xfrm>
            <a:off x="5404485" y="1793878"/>
            <a:ext cx="2376488" cy="1727200"/>
            <a:chOff x="3334" y="890"/>
            <a:chExt cx="1497" cy="1088"/>
          </a:xfrm>
        </p:grpSpPr>
        <p:sp>
          <p:nvSpPr>
            <p:cNvPr id="118824" name="Oval 88"/>
            <p:cNvSpPr>
              <a:spLocks noChangeArrowheads="1"/>
            </p:cNvSpPr>
            <p:nvPr/>
          </p:nvSpPr>
          <p:spPr bwMode="auto">
            <a:xfrm>
              <a:off x="4105" y="125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18825" name="Rectangle 33"/>
            <p:cNvSpPr>
              <a:spLocks noChangeArrowheads="1"/>
            </p:cNvSpPr>
            <p:nvPr/>
          </p:nvSpPr>
          <p:spPr bwMode="auto">
            <a:xfrm>
              <a:off x="3742" y="1071"/>
              <a:ext cx="547" cy="786"/>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1232" name="Rectangle 32"/>
            <p:cNvSpPr>
              <a:spLocks noChangeArrowheads="1"/>
            </p:cNvSpPr>
            <p:nvPr/>
          </p:nvSpPr>
          <p:spPr bwMode="auto">
            <a:xfrm>
              <a:off x="3334" y="890"/>
              <a:ext cx="478" cy="1088"/>
            </a:xfrm>
            <a:prstGeom prst="rect">
              <a:avLst/>
            </a:prstGeom>
            <a:gradFill rotWithShape="1">
              <a:gsLst>
                <a:gs pos="0">
                  <a:schemeClr val="hlink"/>
                </a:gs>
                <a:gs pos="100000">
                  <a:schemeClr val="hlink">
                    <a:gamma/>
                    <a:shade val="46275"/>
                    <a:invGamma/>
                  </a:schemeClr>
                </a:gs>
              </a:gsLst>
              <a:path path="shape">
                <a:fillToRect l="50000" t="50000" r="50000" b="50000"/>
              </a:path>
            </a:gradFill>
            <a:ln w="28575">
              <a:solidFill>
                <a:schemeClr val="hlink"/>
              </a:solidFill>
              <a:miter lim="800000"/>
            </a:ln>
            <a:effectLst/>
          </p:spPr>
          <p:txBody>
            <a:bodyPr wrap="none" anchor="ctr"/>
            <a:lstStyle/>
            <a:p>
              <a:pPr eaLnBrk="1" hangingPunct="1">
                <a:defRPr/>
              </a:pPr>
              <a:endParaRPr lang="zh-CN" altLang="en-US"/>
            </a:p>
          </p:txBody>
        </p:sp>
        <p:sp>
          <p:nvSpPr>
            <p:cNvPr id="118827" name="Text Box 34"/>
            <p:cNvSpPr txBox="1">
              <a:spLocks noChangeArrowheads="1"/>
            </p:cNvSpPr>
            <p:nvPr/>
          </p:nvSpPr>
          <p:spPr bwMode="auto">
            <a:xfrm>
              <a:off x="3387" y="1132"/>
              <a:ext cx="31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4400" b="0">
                  <a:solidFill>
                    <a:schemeClr val="tx1"/>
                  </a:solidFill>
                  <a:ea typeface="宋体" panose="02010600030101010101" pitchFamily="2" charset="-122"/>
                </a:rPr>
                <a:t>A</a:t>
              </a:r>
              <a:endParaRPr kumimoji="1" lang="en-US" altLang="zh-CN" sz="4400" b="0">
                <a:solidFill>
                  <a:schemeClr val="tx1"/>
                </a:solidFill>
                <a:ea typeface="宋体" panose="02010600030101010101" pitchFamily="2" charset="-122"/>
              </a:endParaRPr>
            </a:p>
          </p:txBody>
        </p:sp>
        <p:sp>
          <p:nvSpPr>
            <p:cNvPr id="118828" name="Text Box 37"/>
            <p:cNvSpPr txBox="1">
              <a:spLocks noChangeArrowheads="1"/>
            </p:cNvSpPr>
            <p:nvPr/>
          </p:nvSpPr>
          <p:spPr bwMode="auto">
            <a:xfrm>
              <a:off x="4278" y="1011"/>
              <a:ext cx="1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8829" name="Text Box 38"/>
            <p:cNvSpPr txBox="1">
              <a:spLocks noChangeArrowheads="1"/>
            </p:cNvSpPr>
            <p:nvPr/>
          </p:nvSpPr>
          <p:spPr bwMode="auto">
            <a:xfrm>
              <a:off x="4286" y="1570"/>
              <a:ext cx="26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8830" name="Text Box 39"/>
            <p:cNvSpPr txBox="1">
              <a:spLocks noChangeArrowheads="1"/>
            </p:cNvSpPr>
            <p:nvPr/>
          </p:nvSpPr>
          <p:spPr bwMode="auto">
            <a:xfrm>
              <a:off x="4448" y="1253"/>
              <a:ext cx="38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a:solidFill>
                    <a:schemeClr val="tx1"/>
                  </a:solidFill>
                  <a:ea typeface="宋体" panose="02010600030101010101" pitchFamily="2" charset="-122"/>
                </a:rPr>
                <a:t>u</a:t>
              </a:r>
              <a:r>
                <a:rPr kumimoji="1" lang="en-US" altLang="zh-CN" b="0" i="1" baseline="-25000">
                  <a:solidFill>
                    <a:schemeClr val="tx1"/>
                  </a:solidFill>
                  <a:ea typeface="宋体" panose="02010600030101010101" pitchFamily="2" charset="-122"/>
                </a:rPr>
                <a:t>k</a:t>
              </a:r>
              <a:endParaRPr kumimoji="1" lang="en-US" altLang="zh-CN" b="0">
                <a:solidFill>
                  <a:schemeClr val="tx1"/>
                </a:solidFill>
                <a:ea typeface="宋体" panose="02010600030101010101" pitchFamily="2" charset="-122"/>
              </a:endParaRPr>
            </a:p>
          </p:txBody>
        </p:sp>
      </p:grpSp>
      <p:sp>
        <p:nvSpPr>
          <p:cNvPr id="51240" name="AutoShape 40"/>
          <p:cNvSpPr>
            <a:spLocks noChangeArrowheads="1"/>
          </p:cNvSpPr>
          <p:nvPr/>
        </p:nvSpPr>
        <p:spPr bwMode="auto">
          <a:xfrm>
            <a:off x="3689986" y="2198691"/>
            <a:ext cx="1273176" cy="921412"/>
          </a:xfrm>
          <a:prstGeom prst="rightArrow">
            <a:avLst>
              <a:gd name="adj1" fmla="val 50000"/>
              <a:gd name="adj2" fmla="val 68544"/>
            </a:avLst>
          </a:prstGeom>
          <a:solidFill>
            <a:srgbClr val="FF0000"/>
          </a:solidFill>
          <a:ln>
            <a:noFill/>
          </a:ln>
        </p:spPr>
        <p:txBody>
          <a:bodyPr wrap="square" lIns="90000" tIns="46800" rIns="90000" bIns="46800"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1266" name="Text Box 66"/>
          <p:cNvSpPr txBox="1">
            <a:spLocks noChangeArrowheads="1"/>
          </p:cNvSpPr>
          <p:nvPr/>
        </p:nvSpPr>
        <p:spPr bwMode="auto">
          <a:xfrm>
            <a:off x="75247" y="854079"/>
            <a:ext cx="32400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200" dirty="0">
                <a:solidFill>
                  <a:schemeClr val="tx1"/>
                </a:solidFill>
                <a:latin typeface="楷体_GB2312" pitchFamily="49" charset="-122"/>
              </a:rPr>
              <a:t> 2. </a:t>
            </a:r>
            <a:r>
              <a:rPr kumimoji="1" lang="zh-CN" altLang="en-US" sz="3200" dirty="0">
                <a:solidFill>
                  <a:schemeClr val="tx1"/>
                </a:solidFill>
                <a:latin typeface="楷体_GB2312" pitchFamily="49" charset="-122"/>
              </a:rPr>
              <a:t>定理的证明</a:t>
            </a:r>
            <a:endParaRPr kumimoji="1" lang="zh-CN" altLang="en-US" sz="3200" dirty="0">
              <a:solidFill>
                <a:schemeClr val="tx1"/>
              </a:solidFill>
              <a:latin typeface="楷体_GB2312" pitchFamily="49" charset="-122"/>
            </a:endParaRPr>
          </a:p>
        </p:txBody>
      </p:sp>
      <p:grpSp>
        <p:nvGrpSpPr>
          <p:cNvPr id="8" name="Group 90"/>
          <p:cNvGrpSpPr/>
          <p:nvPr/>
        </p:nvGrpSpPr>
        <p:grpSpPr bwMode="auto">
          <a:xfrm>
            <a:off x="2523173" y="3233741"/>
            <a:ext cx="3921125" cy="3557588"/>
            <a:chOff x="3107" y="482"/>
            <a:chExt cx="2470" cy="2241"/>
          </a:xfrm>
        </p:grpSpPr>
        <p:sp>
          <p:nvSpPr>
            <p:cNvPr id="118800" name="Oval 91"/>
            <p:cNvSpPr>
              <a:spLocks noChangeArrowheads="1"/>
            </p:cNvSpPr>
            <p:nvPr/>
          </p:nvSpPr>
          <p:spPr bwMode="auto">
            <a:xfrm>
              <a:off x="3969" y="216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18801" name="Oval 92"/>
            <p:cNvSpPr>
              <a:spLocks noChangeArrowheads="1"/>
            </p:cNvSpPr>
            <p:nvPr/>
          </p:nvSpPr>
          <p:spPr bwMode="auto">
            <a:xfrm>
              <a:off x="4649" y="1842"/>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18802" name="Rectangle 93"/>
            <p:cNvSpPr>
              <a:spLocks noChangeArrowheads="1"/>
            </p:cNvSpPr>
            <p:nvPr/>
          </p:nvSpPr>
          <p:spPr bwMode="auto">
            <a:xfrm>
              <a:off x="3560" y="935"/>
              <a:ext cx="1270" cy="1406"/>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18803" name="Text Box 94"/>
            <p:cNvSpPr txBox="1">
              <a:spLocks noChangeArrowheads="1"/>
            </p:cNvSpPr>
            <p:nvPr/>
          </p:nvSpPr>
          <p:spPr bwMode="auto">
            <a:xfrm>
              <a:off x="3969" y="2432"/>
              <a:ext cx="4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a:solidFill>
                    <a:schemeClr val="tx1"/>
                  </a:solidFill>
                  <a:ea typeface="宋体" panose="02010600030101010101" pitchFamily="2" charset="-122"/>
                </a:rPr>
                <a:t>u</a:t>
              </a:r>
              <a:r>
                <a:rPr kumimoji="1" lang="en-US" altLang="zh-CN" b="0" i="1" baseline="-25000">
                  <a:solidFill>
                    <a:schemeClr val="tx1"/>
                  </a:solidFill>
                  <a:ea typeface="宋体" panose="02010600030101010101" pitchFamily="2" charset="-122"/>
                </a:rPr>
                <a:t>k</a:t>
              </a:r>
              <a:endParaRPr kumimoji="1" lang="en-US" altLang="zh-CN" b="0">
                <a:solidFill>
                  <a:schemeClr val="tx1"/>
                </a:solidFill>
                <a:ea typeface="宋体" panose="02010600030101010101" pitchFamily="2" charset="-122"/>
              </a:endParaRPr>
            </a:p>
          </p:txBody>
        </p:sp>
        <p:sp>
          <p:nvSpPr>
            <p:cNvPr id="118804" name="Text Box 95"/>
            <p:cNvSpPr txBox="1">
              <a:spLocks noChangeArrowheads="1"/>
            </p:cNvSpPr>
            <p:nvPr/>
          </p:nvSpPr>
          <p:spPr bwMode="auto">
            <a:xfrm>
              <a:off x="5012" y="1842"/>
              <a:ext cx="5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a:solidFill>
                    <a:schemeClr val="tx1"/>
                  </a:solidFill>
                  <a:ea typeface="宋体" panose="02010600030101010101" pitchFamily="2" charset="-122"/>
                </a:rPr>
                <a:t>u</a:t>
              </a:r>
              <a:r>
                <a:rPr kumimoji="1" lang="en-US" altLang="zh-CN" b="0" i="1" baseline="-25000">
                  <a:solidFill>
                    <a:schemeClr val="tx1"/>
                  </a:solidFill>
                  <a:ea typeface="宋体" panose="02010600030101010101" pitchFamily="2" charset="-122"/>
                </a:rPr>
                <a:t>k</a:t>
              </a:r>
              <a:endParaRPr kumimoji="1" lang="en-US" altLang="zh-CN" b="0">
                <a:solidFill>
                  <a:schemeClr val="tx1"/>
                </a:solidFill>
                <a:ea typeface="宋体" panose="02010600030101010101" pitchFamily="2" charset="-122"/>
              </a:endParaRPr>
            </a:p>
          </p:txBody>
        </p:sp>
        <p:sp>
          <p:nvSpPr>
            <p:cNvPr id="118805" name="Text Box 96"/>
            <p:cNvSpPr txBox="1">
              <a:spLocks noChangeArrowheads="1"/>
            </p:cNvSpPr>
            <p:nvPr/>
          </p:nvSpPr>
          <p:spPr bwMode="auto">
            <a:xfrm>
              <a:off x="3606" y="2296"/>
              <a:ext cx="2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18806" name="Text Box 97"/>
            <p:cNvSpPr txBox="1">
              <a:spLocks noChangeArrowheads="1"/>
            </p:cNvSpPr>
            <p:nvPr/>
          </p:nvSpPr>
          <p:spPr bwMode="auto">
            <a:xfrm>
              <a:off x="5012" y="2160"/>
              <a:ext cx="2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18807" name="Text Box 98"/>
            <p:cNvSpPr txBox="1">
              <a:spLocks noChangeArrowheads="1"/>
            </p:cNvSpPr>
            <p:nvPr/>
          </p:nvSpPr>
          <p:spPr bwMode="auto">
            <a:xfrm>
              <a:off x="4377" y="2296"/>
              <a:ext cx="2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18808" name="Text Box 99"/>
            <p:cNvSpPr txBox="1">
              <a:spLocks noChangeArrowheads="1"/>
            </p:cNvSpPr>
            <p:nvPr/>
          </p:nvSpPr>
          <p:spPr bwMode="auto">
            <a:xfrm>
              <a:off x="5012" y="1616"/>
              <a:ext cx="2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51300" name="Rectangle 100"/>
            <p:cNvSpPr>
              <a:spLocks noChangeArrowheads="1"/>
            </p:cNvSpPr>
            <p:nvPr/>
          </p:nvSpPr>
          <p:spPr bwMode="auto">
            <a:xfrm>
              <a:off x="3107" y="890"/>
              <a:ext cx="544" cy="1542"/>
            </a:xfrm>
            <a:prstGeom prst="rect">
              <a:avLst/>
            </a:prstGeom>
            <a:gradFill rotWithShape="1">
              <a:gsLst>
                <a:gs pos="0">
                  <a:schemeClr val="hlink"/>
                </a:gs>
                <a:gs pos="100000">
                  <a:schemeClr val="hlink">
                    <a:gamma/>
                    <a:shade val="46275"/>
                    <a:invGamma/>
                  </a:schemeClr>
                </a:gs>
              </a:gsLst>
              <a:path path="shape">
                <a:fillToRect l="50000" t="50000" r="50000" b="50000"/>
              </a:path>
            </a:gradFill>
            <a:ln w="28575">
              <a:solidFill>
                <a:schemeClr val="hlink"/>
              </a:solidFill>
              <a:miter lim="800000"/>
            </a:ln>
            <a:effectLst/>
          </p:spPr>
          <p:txBody>
            <a:bodyPr wrap="none" anchor="ctr"/>
            <a:lstStyle>
              <a:lvl1pPr eaLnBrk="0" hangingPunct="0">
                <a:defRPr sz="2400" b="1">
                  <a:solidFill>
                    <a:srgbClr val="FFFF00"/>
                  </a:solidFill>
                  <a:latin typeface="Times New Roman" panose="02020603050405020304" pitchFamily="18" charset="0"/>
                  <a:ea typeface="楷体_GB2312" pitchFamily="49" charset="-122"/>
                </a:defRPr>
              </a:lvl1pPr>
              <a:lvl2pPr marL="742950" indent="-285750" eaLnBrk="0" hangingPunct="0">
                <a:defRPr sz="2400" b="1">
                  <a:solidFill>
                    <a:srgbClr val="FFFF00"/>
                  </a:solidFill>
                  <a:latin typeface="Times New Roman" panose="02020603050405020304" pitchFamily="18" charset="0"/>
                  <a:ea typeface="楷体_GB2312" pitchFamily="49" charset="-122"/>
                </a:defRPr>
              </a:lvl2pPr>
              <a:lvl3pPr marL="1143000" indent="-228600" eaLnBrk="0" hangingPunct="0">
                <a:defRPr sz="2400" b="1">
                  <a:solidFill>
                    <a:srgbClr val="FFFF00"/>
                  </a:solidFill>
                  <a:latin typeface="Times New Roman" panose="02020603050405020304" pitchFamily="18" charset="0"/>
                  <a:ea typeface="楷体_GB2312" pitchFamily="49" charset="-122"/>
                </a:defRPr>
              </a:lvl3pPr>
              <a:lvl4pPr marL="1600200" indent="-228600" eaLnBrk="0" hangingPunct="0">
                <a:defRPr sz="2400" b="1">
                  <a:solidFill>
                    <a:srgbClr val="FFFF00"/>
                  </a:solidFill>
                  <a:latin typeface="Times New Roman" panose="02020603050405020304" pitchFamily="18" charset="0"/>
                  <a:ea typeface="楷体_GB2312" pitchFamily="49" charset="-122"/>
                </a:defRPr>
              </a:lvl4pPr>
              <a:lvl5pPr marL="2057400" indent="-228600" eaLnBrk="0" hangingPunct="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defRPr/>
              </a:pPr>
              <a:r>
                <a:rPr lang="en-US" altLang="zh-CN" sz="4800" b="0">
                  <a:solidFill>
                    <a:schemeClr val="tx1"/>
                  </a:solidFill>
                  <a:ea typeface="仿宋_GB2312" pitchFamily="49" charset="-122"/>
                </a:rPr>
                <a:t>A</a:t>
              </a:r>
              <a:endParaRPr lang="en-US" altLang="zh-CN" sz="4800" b="0">
                <a:solidFill>
                  <a:schemeClr val="tx1"/>
                </a:solidFill>
                <a:ea typeface="仿宋_GB2312" pitchFamily="49" charset="-122"/>
              </a:endParaRPr>
            </a:p>
          </p:txBody>
        </p:sp>
        <p:grpSp>
          <p:nvGrpSpPr>
            <p:cNvPr id="118810" name="Group 101"/>
            <p:cNvGrpSpPr/>
            <p:nvPr/>
          </p:nvGrpSpPr>
          <p:grpSpPr bwMode="auto">
            <a:xfrm>
              <a:off x="4150" y="482"/>
              <a:ext cx="336" cy="384"/>
              <a:chOff x="1392" y="2592"/>
              <a:chExt cx="336" cy="384"/>
            </a:xfrm>
          </p:grpSpPr>
          <p:sp>
            <p:nvSpPr>
              <p:cNvPr id="118818" name="Line 102"/>
              <p:cNvSpPr>
                <a:spLocks noChangeShapeType="1"/>
              </p:cNvSpPr>
              <p:nvPr/>
            </p:nvSpPr>
            <p:spPr bwMode="auto">
              <a:xfrm>
                <a:off x="1392" y="2976"/>
                <a:ext cx="288" cy="0"/>
              </a:xfrm>
              <a:prstGeom prst="line">
                <a:avLst/>
              </a:prstGeom>
              <a:noFill/>
              <a:ln w="38100">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19" name="Text Box 103"/>
              <p:cNvSpPr txBox="1">
                <a:spLocks noChangeArrowheads="1"/>
              </p:cNvSpPr>
              <p:nvPr/>
            </p:nvSpPr>
            <p:spPr bwMode="auto">
              <a:xfrm>
                <a:off x="1392" y="2592"/>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a:solidFill>
                      <a:schemeClr val="tx1"/>
                    </a:solidFill>
                    <a:ea typeface="宋体" panose="02010600030101010101" pitchFamily="2" charset="-122"/>
                  </a:rPr>
                  <a:t>i </a:t>
                </a:r>
                <a:r>
                  <a:rPr kumimoji="1" lang="en-US" altLang="zh-CN" b="0" i="1" baseline="-25000">
                    <a:solidFill>
                      <a:schemeClr val="tx1"/>
                    </a:solidFill>
                    <a:ea typeface="宋体" panose="02010600030101010101" pitchFamily="2" charset="-122"/>
                  </a:rPr>
                  <a:t>k</a:t>
                </a:r>
                <a:endParaRPr kumimoji="1" lang="en-US" altLang="zh-CN" b="0">
                  <a:solidFill>
                    <a:schemeClr val="tx1"/>
                  </a:solidFill>
                  <a:ea typeface="宋体" panose="02010600030101010101" pitchFamily="2" charset="-122"/>
                </a:endParaRPr>
              </a:p>
            </p:txBody>
          </p:sp>
        </p:grpSp>
        <p:sp>
          <p:nvSpPr>
            <p:cNvPr id="118811" name="Text Box 104"/>
            <p:cNvSpPr txBox="1">
              <a:spLocks noChangeArrowheads="1"/>
            </p:cNvSpPr>
            <p:nvPr/>
          </p:nvSpPr>
          <p:spPr bwMode="auto">
            <a:xfrm>
              <a:off x="3723" y="110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8812" name="Text Box 105"/>
            <p:cNvSpPr txBox="1">
              <a:spLocks noChangeArrowheads="1"/>
            </p:cNvSpPr>
            <p:nvPr/>
          </p:nvSpPr>
          <p:spPr bwMode="auto">
            <a:xfrm>
              <a:off x="3723" y="172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8813" name="Text Box 106"/>
            <p:cNvSpPr txBox="1">
              <a:spLocks noChangeArrowheads="1"/>
            </p:cNvSpPr>
            <p:nvPr/>
          </p:nvSpPr>
          <p:spPr bwMode="auto">
            <a:xfrm>
              <a:off x="3723" y="1388"/>
              <a:ext cx="3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a:solidFill>
                    <a:schemeClr val="tx1"/>
                  </a:solidFill>
                  <a:ea typeface="宋体" panose="02010600030101010101" pitchFamily="2" charset="-122"/>
                </a:rPr>
                <a:t>u</a:t>
              </a:r>
              <a:r>
                <a:rPr kumimoji="1" lang="en-US" altLang="zh-CN" b="0" i="1" baseline="-25000">
                  <a:solidFill>
                    <a:schemeClr val="tx1"/>
                  </a:solidFill>
                  <a:ea typeface="宋体" panose="02010600030101010101" pitchFamily="2" charset="-122"/>
                </a:rPr>
                <a:t>k</a:t>
              </a:r>
              <a:endParaRPr kumimoji="1" lang="en-US" altLang="zh-CN" b="0">
                <a:solidFill>
                  <a:schemeClr val="tx1"/>
                </a:solidFill>
                <a:ea typeface="宋体" panose="02010600030101010101" pitchFamily="2" charset="-122"/>
              </a:endParaRPr>
            </a:p>
          </p:txBody>
        </p:sp>
        <p:sp>
          <p:nvSpPr>
            <p:cNvPr id="118814" name="Rectangle 107"/>
            <p:cNvSpPr>
              <a:spLocks noChangeArrowheads="1"/>
            </p:cNvSpPr>
            <p:nvPr/>
          </p:nvSpPr>
          <p:spPr bwMode="auto">
            <a:xfrm>
              <a:off x="4649" y="1071"/>
              <a:ext cx="363" cy="681"/>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lnSpc>
                  <a:spcPct val="80000"/>
                </a:lnSpc>
              </a:pPr>
              <a:r>
                <a:rPr kumimoji="1" lang="zh-CN" altLang="en-US">
                  <a:solidFill>
                    <a:schemeClr val="tx1"/>
                  </a:solidFill>
                  <a:latin typeface="楷体_GB2312" pitchFamily="49" charset="-122"/>
                </a:rPr>
                <a:t>支</a:t>
              </a:r>
              <a:endParaRPr kumimoji="1" lang="zh-CN" altLang="en-US">
                <a:solidFill>
                  <a:schemeClr val="tx1"/>
                </a:solidFill>
                <a:latin typeface="楷体_GB2312" pitchFamily="49" charset="-122"/>
              </a:endParaRPr>
            </a:p>
            <a:p>
              <a:pPr algn="ctr" eaLnBrk="1" hangingPunct="1">
                <a:lnSpc>
                  <a:spcPct val="80000"/>
                </a:lnSpc>
              </a:pPr>
              <a:r>
                <a:rPr kumimoji="1" lang="zh-CN" altLang="en-US">
                  <a:solidFill>
                    <a:schemeClr val="tx1"/>
                  </a:solidFill>
                  <a:latin typeface="楷体_GB2312" pitchFamily="49" charset="-122"/>
                </a:rPr>
                <a:t>路</a:t>
              </a:r>
              <a:endParaRPr kumimoji="1" lang="zh-CN" altLang="en-US">
                <a:solidFill>
                  <a:schemeClr val="tx1"/>
                </a:solidFill>
                <a:latin typeface="楷体_GB2312" pitchFamily="49" charset="-122"/>
              </a:endParaRPr>
            </a:p>
            <a:p>
              <a:pPr algn="ctr" eaLnBrk="1" hangingPunct="1">
                <a:lnSpc>
                  <a:spcPct val="80000"/>
                </a:lnSpc>
              </a:pPr>
              <a:r>
                <a:rPr kumimoji="1" lang="en-US" altLang="zh-CN" b="0" i="1">
                  <a:solidFill>
                    <a:schemeClr val="tx1"/>
                  </a:solidFill>
                </a:rPr>
                <a:t>k</a:t>
              </a:r>
              <a:r>
                <a:rPr lang="en-US" altLang="zh-CN" b="0">
                  <a:solidFill>
                    <a:schemeClr val="tx1"/>
                  </a:solidFill>
                </a:rPr>
                <a:t> </a:t>
              </a:r>
              <a:endParaRPr lang="en-US" altLang="zh-CN" b="0">
                <a:solidFill>
                  <a:schemeClr val="tx1"/>
                </a:solidFill>
              </a:endParaRPr>
            </a:p>
          </p:txBody>
        </p:sp>
        <p:sp>
          <p:nvSpPr>
            <p:cNvPr id="118815" name="Text Box 108"/>
            <p:cNvSpPr txBox="1">
              <a:spLocks noChangeArrowheads="1"/>
            </p:cNvSpPr>
            <p:nvPr/>
          </p:nvSpPr>
          <p:spPr bwMode="auto">
            <a:xfrm>
              <a:off x="4422" y="935"/>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8816" name="Text Box 109"/>
            <p:cNvSpPr txBox="1">
              <a:spLocks noChangeArrowheads="1"/>
            </p:cNvSpPr>
            <p:nvPr/>
          </p:nvSpPr>
          <p:spPr bwMode="auto">
            <a:xfrm>
              <a:off x="4422" y="148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18817" name="Text Box 110"/>
            <p:cNvSpPr txBox="1">
              <a:spLocks noChangeArrowheads="1"/>
            </p:cNvSpPr>
            <p:nvPr/>
          </p:nvSpPr>
          <p:spPr bwMode="auto">
            <a:xfrm>
              <a:off x="4332" y="1207"/>
              <a:ext cx="3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a:solidFill>
                    <a:schemeClr val="tx1"/>
                  </a:solidFill>
                  <a:ea typeface="宋体" panose="02010600030101010101" pitchFamily="2" charset="-122"/>
                </a:rPr>
                <a:t>u</a:t>
              </a:r>
              <a:r>
                <a:rPr kumimoji="1" lang="en-US" altLang="zh-CN" b="0" i="1" baseline="-25000">
                  <a:solidFill>
                    <a:schemeClr val="tx1"/>
                  </a:solidFill>
                  <a:ea typeface="宋体" panose="02010600030101010101" pitchFamily="2" charset="-122"/>
                </a:rPr>
                <a:t>k</a:t>
              </a:r>
              <a:endParaRPr kumimoji="1" lang="en-US" altLang="zh-CN" b="0">
                <a:solidFill>
                  <a:schemeClr val="tx1"/>
                </a:solidFill>
                <a:ea typeface="宋体" panose="02010600030101010101" pitchFamily="2" charset="-122"/>
              </a:endParaRPr>
            </a:p>
          </p:txBody>
        </p:sp>
      </p:grpSp>
      <p:sp>
        <p:nvSpPr>
          <p:cNvPr id="51311" name="AutoShape 111"/>
          <p:cNvSpPr>
            <a:spLocks noChangeArrowheads="1"/>
          </p:cNvSpPr>
          <p:nvPr/>
        </p:nvSpPr>
        <p:spPr bwMode="auto">
          <a:xfrm rot="5400000">
            <a:off x="1190466" y="4206085"/>
            <a:ext cx="1081087" cy="8636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2562 w 21600"/>
              <a:gd name="T25" fmla="*/ 14083 h 21600"/>
              <a:gd name="T26" fmla="*/ 18713 w 21600"/>
              <a:gd name="T27" fmla="*/ 1871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6398" y="0"/>
                </a:moveTo>
                <a:lnTo>
                  <a:pt x="11196" y="5757"/>
                </a:lnTo>
                <a:lnTo>
                  <a:pt x="14083" y="5757"/>
                </a:lnTo>
                <a:lnTo>
                  <a:pt x="14083" y="14083"/>
                </a:lnTo>
                <a:lnTo>
                  <a:pt x="5757" y="14083"/>
                </a:lnTo>
                <a:lnTo>
                  <a:pt x="5757" y="11196"/>
                </a:lnTo>
                <a:lnTo>
                  <a:pt x="0" y="16398"/>
                </a:lnTo>
                <a:lnTo>
                  <a:pt x="5757" y="21600"/>
                </a:lnTo>
                <a:lnTo>
                  <a:pt x="5757" y="18713"/>
                </a:lnTo>
                <a:lnTo>
                  <a:pt x="18713" y="18713"/>
                </a:lnTo>
                <a:lnTo>
                  <a:pt x="18713" y="5757"/>
                </a:lnTo>
                <a:lnTo>
                  <a:pt x="21600" y="5757"/>
                </a:lnTo>
                <a:lnTo>
                  <a:pt x="16398" y="0"/>
                </a:lnTo>
                <a:close/>
              </a:path>
            </a:pathLst>
          </a:cu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1312" name="AutoShape 112"/>
          <p:cNvSpPr>
            <a:spLocks noChangeArrowheads="1"/>
          </p:cNvSpPr>
          <p:nvPr/>
        </p:nvSpPr>
        <p:spPr bwMode="auto">
          <a:xfrm rot="-4819880">
            <a:off x="6500654" y="3937797"/>
            <a:ext cx="1727200" cy="608012"/>
          </a:xfrm>
          <a:prstGeom prst="curvedUpArrow">
            <a:avLst>
              <a:gd name="adj1" fmla="val 49608"/>
              <a:gd name="adj2" fmla="val 113629"/>
              <a:gd name="adj3" fmla="val 28866"/>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2" name="Text Box 4"/>
          <p:cNvSpPr txBox="1">
            <a:spLocks noChangeArrowheads="1"/>
          </p:cNvSpPr>
          <p:nvPr/>
        </p:nvSpPr>
        <p:spPr bwMode="auto">
          <a:xfrm>
            <a:off x="0" y="0"/>
            <a:ext cx="570738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一个补充</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替代定理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6" name="右中括号 5"/>
          <p:cNvSpPr/>
          <p:nvPr/>
        </p:nvSpPr>
        <p:spPr>
          <a:xfrm>
            <a:off x="5260015" y="3952879"/>
            <a:ext cx="950966" cy="2232025"/>
          </a:xfrm>
          <a:prstGeom prst="righ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Text Box 65"/>
          <p:cNvSpPr txBox="1">
            <a:spLocks noChangeArrowheads="1"/>
          </p:cNvSpPr>
          <p:nvPr/>
        </p:nvSpPr>
        <p:spPr bwMode="auto">
          <a:xfrm>
            <a:off x="6240711" y="5010154"/>
            <a:ext cx="797311"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chemeClr val="accent2"/>
              </a:buClr>
              <a:buSzPct val="75000"/>
              <a:buFont typeface="Monotype Sorts" pitchFamily="2" charset="2"/>
              <a:buNone/>
            </a:pPr>
            <a:r>
              <a:rPr lang="zh-CN" altLang="en-US" dirty="0">
                <a:solidFill>
                  <a:srgbClr val="FF0000"/>
                </a:solidFill>
              </a:rPr>
              <a:t>短路</a:t>
            </a:r>
            <a:endParaRPr lang="en-US" altLang="zh-CN"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825817" y="2257060"/>
            <a:ext cx="7777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spcBef>
                <a:spcPct val="50000"/>
              </a:spcBef>
            </a:pPr>
            <a:r>
              <a:rPr kumimoji="1" lang="en-US" altLang="zh-CN" b="0" dirty="0">
                <a:solidFill>
                  <a:schemeClr val="tx1"/>
                </a:solidFill>
              </a:rPr>
              <a:t>2. KVL</a:t>
            </a:r>
            <a:r>
              <a:rPr kumimoji="1" lang="zh-CN" altLang="en-US" dirty="0">
                <a:solidFill>
                  <a:schemeClr val="tx1"/>
                </a:solidFill>
                <a:latin typeface="楷体_GB2312" pitchFamily="49" charset="-122"/>
              </a:rPr>
              <a:t>的独立方程数</a:t>
            </a:r>
            <a:r>
              <a:rPr kumimoji="1" lang="en-US" altLang="zh-CN" dirty="0">
                <a:latin typeface="宋体" panose="02010600030101010101" pitchFamily="2" charset="-122"/>
                <a:ea typeface="宋体" panose="02010600030101010101" pitchFamily="2" charset="-122"/>
              </a:rPr>
              <a:t>=</a:t>
            </a:r>
            <a:r>
              <a:rPr kumimoji="1" lang="zh-CN" altLang="en-US" dirty="0">
                <a:latin typeface="楷体_GB2312" pitchFamily="49" charset="-122"/>
              </a:rPr>
              <a:t>基本回路数</a:t>
            </a:r>
            <a:r>
              <a:rPr kumimoji="1" lang="en-US" altLang="zh-CN" sz="2800" b="0" dirty="0">
                <a:solidFill>
                  <a:schemeClr val="tx1"/>
                </a:solidFill>
              </a:rPr>
              <a:t>= </a:t>
            </a:r>
            <a:r>
              <a:rPr kumimoji="1" lang="en-US" altLang="zh-CN" sz="2800" i="1" dirty="0">
                <a:solidFill>
                  <a:schemeClr val="tx1"/>
                </a:solidFill>
              </a:rPr>
              <a:t>b</a:t>
            </a:r>
            <a:r>
              <a:rPr kumimoji="1" lang="zh-CN" altLang="en-US" sz="2800" dirty="0">
                <a:solidFill>
                  <a:schemeClr val="tx1"/>
                </a:solidFill>
              </a:rPr>
              <a:t>－</a:t>
            </a:r>
            <a:r>
              <a:rPr kumimoji="1" lang="en-US" altLang="zh-CN" sz="2800" dirty="0">
                <a:solidFill>
                  <a:schemeClr val="tx1"/>
                </a:solidFill>
              </a:rPr>
              <a:t>(</a:t>
            </a:r>
            <a:r>
              <a:rPr kumimoji="1" lang="en-US" altLang="zh-CN" sz="2800" i="1" dirty="0">
                <a:solidFill>
                  <a:schemeClr val="tx1"/>
                </a:solidFill>
              </a:rPr>
              <a:t>n</a:t>
            </a:r>
            <a:r>
              <a:rPr kumimoji="1" lang="zh-CN" altLang="en-US" sz="2800" dirty="0">
                <a:solidFill>
                  <a:schemeClr val="tx1"/>
                </a:solidFill>
              </a:rPr>
              <a:t>－</a:t>
            </a:r>
            <a:r>
              <a:rPr kumimoji="1" lang="en-US" altLang="zh-CN" sz="2800" dirty="0">
                <a:solidFill>
                  <a:schemeClr val="tx1"/>
                </a:solidFill>
              </a:rPr>
              <a:t>1)</a:t>
            </a:r>
            <a:endParaRPr kumimoji="1" lang="en-US" altLang="zh-CN" sz="2800" dirty="0">
              <a:solidFill>
                <a:schemeClr val="tx1"/>
              </a:solidFill>
            </a:endParaRPr>
          </a:p>
        </p:txBody>
      </p:sp>
      <p:sp>
        <p:nvSpPr>
          <p:cNvPr id="82948" name="Text Box 4"/>
          <p:cNvSpPr txBox="1">
            <a:spLocks noChangeArrowheads="1"/>
          </p:cNvSpPr>
          <p:nvPr/>
        </p:nvSpPr>
        <p:spPr bwMode="auto">
          <a:xfrm>
            <a:off x="825817" y="2817219"/>
            <a:ext cx="8066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spcBef>
                <a:spcPct val="50000"/>
              </a:spcBef>
            </a:pPr>
            <a:r>
              <a:rPr lang="en-US" altLang="zh-CN" b="0" dirty="0"/>
              <a:t>3. n</a:t>
            </a:r>
            <a:r>
              <a:rPr lang="zh-CN" altLang="en-US" dirty="0">
                <a:latin typeface="楷体_GB2312" pitchFamily="49" charset="-122"/>
              </a:rPr>
              <a:t>个节点、</a:t>
            </a:r>
            <a:r>
              <a:rPr lang="en-US" altLang="zh-CN" b="0" i="1" dirty="0"/>
              <a:t>b</a:t>
            </a:r>
            <a:r>
              <a:rPr lang="zh-CN" altLang="en-US" dirty="0">
                <a:latin typeface="楷体_GB2312" pitchFamily="49" charset="-122"/>
              </a:rPr>
              <a:t>条支路的电路</a:t>
            </a:r>
            <a:r>
              <a:rPr lang="en-US" altLang="zh-CN" dirty="0">
                <a:latin typeface="楷体_GB2312" pitchFamily="49" charset="-122"/>
              </a:rPr>
              <a:t>, </a:t>
            </a:r>
            <a:r>
              <a:rPr lang="zh-CN" altLang="en-US" dirty="0">
                <a:latin typeface="楷体_GB2312" pitchFamily="49" charset="-122"/>
              </a:rPr>
              <a:t>独立的</a:t>
            </a:r>
            <a:r>
              <a:rPr lang="en-US" altLang="zh-CN" b="0" dirty="0"/>
              <a:t>KCL</a:t>
            </a:r>
            <a:r>
              <a:rPr lang="zh-CN" altLang="en-US" dirty="0">
                <a:latin typeface="楷体_GB2312" pitchFamily="49" charset="-122"/>
              </a:rPr>
              <a:t>和</a:t>
            </a:r>
            <a:r>
              <a:rPr lang="en-US" altLang="zh-CN" b="0" dirty="0"/>
              <a:t>KVL</a:t>
            </a:r>
            <a:r>
              <a:rPr lang="zh-CN" altLang="en-US" dirty="0">
                <a:latin typeface="楷体_GB2312" pitchFamily="49" charset="-122"/>
              </a:rPr>
              <a:t>方程数为：</a:t>
            </a:r>
            <a:endParaRPr lang="zh-CN" altLang="en-US" dirty="0">
              <a:latin typeface="楷体_GB2312" pitchFamily="49" charset="-122"/>
            </a:endParaRPr>
          </a:p>
        </p:txBody>
      </p:sp>
      <mc:AlternateContent xmlns:mc="http://schemas.openxmlformats.org/markup-compatibility/2006">
        <mc:Choice xmlns:a14="http://schemas.microsoft.com/office/drawing/2010/main" Requires="a14">
          <p:sp>
            <p:nvSpPr>
              <p:cNvPr id="82949" name="Object 5"/>
              <p:cNvSpPr txBox="1"/>
              <p:nvPr/>
            </p:nvSpPr>
            <p:spPr bwMode="auto">
              <a:xfrm>
                <a:off x="1681956" y="3560847"/>
                <a:ext cx="5780088" cy="685270"/>
              </a:xfrm>
              <a:prstGeom prst="rect">
                <a:avLst/>
              </a:prstGeom>
              <a:solidFill>
                <a:schemeClr val="tx1"/>
              </a:solidFill>
              <a:ln>
                <a:noFill/>
              </a:ln>
              <a:effectLst>
                <a:outerShdw dist="35921" dir="2700000" algn="ctr" rotWithShape="0">
                  <a:srgbClr val="808080"/>
                </a:outerShdw>
              </a:effectLst>
            </p:spPr>
            <p:txBody>
              <a:bodyPr>
                <a:normAutofit fontScale="92500"/>
              </a:bodyPr>
              <a:lstStyle/>
              <a:p>
                <a14:m>
                  <m:oMathPara xmlns:m="http://schemas.openxmlformats.org/officeDocument/2006/math">
                    <m:oMathParaPr>
                      <m:jc m:val="left"/>
                    </m:oMathParaPr>
                    <m:oMath xmlns:m="http://schemas.openxmlformats.org/officeDocument/2006/math">
                      <m:r>
                        <a:rPr lang="zh-CN" altLang="en-US" sz="4000" i="1">
                          <a:solidFill>
                            <a:srgbClr val="000000"/>
                          </a:solidFill>
                          <a:latin typeface="Cambria Math" panose="02040503050406030204" pitchFamily="18" charset="0"/>
                        </a:rPr>
                        <m:t>(</m:t>
                      </m:r>
                      <m:r>
                        <a:rPr lang="zh-CN" altLang="en-US" sz="4000" i="1">
                          <a:solidFill>
                            <a:srgbClr val="000000"/>
                          </a:solidFill>
                          <a:latin typeface="Cambria Math" panose="02040503050406030204" pitchFamily="18" charset="0"/>
                        </a:rPr>
                        <m:t>𝑛</m:t>
                      </m:r>
                      <m:r>
                        <a:rPr lang="zh-CN" altLang="en-US" sz="4000" i="1">
                          <a:solidFill>
                            <a:srgbClr val="000000"/>
                          </a:solidFill>
                          <a:latin typeface="Cambria Math" panose="02040503050406030204" pitchFamily="18" charset="0"/>
                        </a:rPr>
                        <m:t>−</m:t>
                      </m:r>
                      <m:r>
                        <a:rPr lang="zh-CN" altLang="en-US" sz="4000" i="1">
                          <a:solidFill>
                            <a:srgbClr val="000000"/>
                          </a:solidFill>
                          <a:latin typeface="Cambria Math" panose="02040503050406030204" pitchFamily="18" charset="0"/>
                        </a:rPr>
                        <m:t>1</m:t>
                      </m:r>
                      <m:r>
                        <a:rPr lang="zh-CN" altLang="en-US" sz="4000" i="1">
                          <a:solidFill>
                            <a:srgbClr val="000000"/>
                          </a:solidFill>
                          <a:latin typeface="Cambria Math" panose="02040503050406030204" pitchFamily="18" charset="0"/>
                        </a:rPr>
                        <m:t>)+</m:t>
                      </m:r>
                      <m:r>
                        <a:rPr lang="zh-CN" altLang="en-US" sz="4000" i="1">
                          <a:solidFill>
                            <a:srgbClr val="000000"/>
                          </a:solidFill>
                          <a:latin typeface="Cambria Math" panose="02040503050406030204" pitchFamily="18" charset="0"/>
                        </a:rPr>
                        <m:t>𝑏</m:t>
                      </m:r>
                      <m:r>
                        <a:rPr lang="zh-CN" altLang="en-US" sz="4000" i="1">
                          <a:solidFill>
                            <a:srgbClr val="000000"/>
                          </a:solidFill>
                          <a:latin typeface="Cambria Math" panose="02040503050406030204" pitchFamily="18" charset="0"/>
                        </a:rPr>
                        <m:t>−(</m:t>
                      </m:r>
                      <m:r>
                        <a:rPr lang="zh-CN" altLang="en-US" sz="4000" i="1">
                          <a:solidFill>
                            <a:srgbClr val="000000"/>
                          </a:solidFill>
                          <a:latin typeface="Cambria Math" panose="02040503050406030204" pitchFamily="18" charset="0"/>
                        </a:rPr>
                        <m:t>𝑛</m:t>
                      </m:r>
                      <m:r>
                        <a:rPr lang="zh-CN" altLang="en-US" sz="4000" i="1">
                          <a:solidFill>
                            <a:srgbClr val="000000"/>
                          </a:solidFill>
                          <a:latin typeface="Cambria Math" panose="02040503050406030204" pitchFamily="18" charset="0"/>
                        </a:rPr>
                        <m:t>−</m:t>
                      </m:r>
                      <m:r>
                        <a:rPr lang="zh-CN" altLang="en-US" sz="4000" i="1">
                          <a:solidFill>
                            <a:srgbClr val="000000"/>
                          </a:solidFill>
                          <a:latin typeface="Cambria Math" panose="02040503050406030204" pitchFamily="18" charset="0"/>
                        </a:rPr>
                        <m:t>1</m:t>
                      </m:r>
                      <m:r>
                        <a:rPr lang="zh-CN" altLang="en-US" sz="4000" i="1">
                          <a:solidFill>
                            <a:srgbClr val="000000"/>
                          </a:solidFill>
                          <a:latin typeface="Cambria Math" panose="02040503050406030204" pitchFamily="18" charset="0"/>
                        </a:rPr>
                        <m:t>)=</m:t>
                      </m:r>
                      <m:r>
                        <a:rPr lang="zh-CN" altLang="en-US" sz="4000" i="1">
                          <a:solidFill>
                            <a:srgbClr val="000000"/>
                          </a:solidFill>
                          <a:latin typeface="Cambria Math" panose="02040503050406030204" pitchFamily="18" charset="0"/>
                        </a:rPr>
                        <m:t>𝑏</m:t>
                      </m:r>
                    </m:oMath>
                  </m:oMathPara>
                </a14:m>
                <a:endParaRPr lang="zh-CN" altLang="en-US" dirty="0"/>
              </a:p>
            </p:txBody>
          </p:sp>
        </mc:Choice>
        <mc:Fallback>
          <p:sp>
            <p:nvSpPr>
              <p:cNvPr id="82949" name="Object 5"/>
              <p:cNvSpPr txBox="1">
                <a:spLocks noRot="1" noChangeAspect="1" noMove="1" noResize="1" noEditPoints="1" noAdjustHandles="1" noChangeArrowheads="1" noChangeShapeType="1" noTextEdit="1"/>
              </p:cNvSpPr>
              <p:nvPr/>
            </p:nvSpPr>
            <p:spPr bwMode="auto">
              <a:xfrm>
                <a:off x="1681956" y="3560847"/>
                <a:ext cx="5780088" cy="685270"/>
              </a:xfrm>
              <a:prstGeom prst="rect">
                <a:avLst/>
              </a:prstGeom>
              <a:blipFill rotWithShape="1">
                <a:blip r:embed="rId1"/>
                <a:stretch>
                  <a:fillRect l="-8" t="-59" r="-437" b="-3633"/>
                </a:stretch>
              </a:blipFill>
              <a:ln>
                <a:noFill/>
              </a:ln>
              <a:effectLst>
                <a:outerShdw dist="35921" dir="2700000" algn="ctr" rotWithShape="0">
                  <a:srgbClr val="808080"/>
                </a:outerShdw>
              </a:effectLst>
            </p:spPr>
            <p:txBody>
              <a:bodyPr/>
              <a:lstStyle/>
              <a:p>
                <a:r>
                  <a:rPr lang="zh-CN" altLang="en-US">
                    <a:noFill/>
                  </a:rPr>
                  <a:t> </a:t>
                </a:r>
              </a:p>
            </p:txBody>
          </p:sp>
        </mc:Fallback>
      </mc:AlternateContent>
      <p:grpSp>
        <p:nvGrpSpPr>
          <p:cNvPr id="4" name="Group 12"/>
          <p:cNvGrpSpPr/>
          <p:nvPr/>
        </p:nvGrpSpPr>
        <p:grpSpPr bwMode="auto">
          <a:xfrm>
            <a:off x="252095" y="930775"/>
            <a:ext cx="1644650" cy="850900"/>
            <a:chOff x="385" y="3022"/>
            <a:chExt cx="1036" cy="536"/>
          </a:xfrm>
        </p:grpSpPr>
        <p:pic>
          <p:nvPicPr>
            <p:cNvPr id="18444" name="Picture 13" descr="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Text Box 14"/>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a:solidFill>
                    <a:srgbClr val="FA7748"/>
                  </a:solidFill>
                  <a:ea typeface="华文行楷" panose="02010800040101010101" pitchFamily="2" charset="-122"/>
                </a:rPr>
                <a:t>结论</a:t>
              </a:r>
              <a:endParaRPr kumimoji="1" lang="zh-CN" altLang="en-US" sz="3200" b="0">
                <a:solidFill>
                  <a:srgbClr val="FA7748"/>
                </a:solidFill>
                <a:ea typeface="华文行楷" panose="02010800040101010101" pitchFamily="2" charset="-122"/>
              </a:endParaRPr>
            </a:p>
          </p:txBody>
        </p:sp>
      </p:grpSp>
      <p:sp>
        <p:nvSpPr>
          <p:cNvPr id="18441" name="矩形 16"/>
          <p:cNvSpPr>
            <a:spLocks noChangeArrowheads="1"/>
          </p:cNvSpPr>
          <p:nvPr/>
        </p:nvSpPr>
        <p:spPr bwMode="auto">
          <a:xfrm>
            <a:off x="557635" y="4574444"/>
            <a:ext cx="81359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solidFill>
                  <a:srgbClr val="FF0000"/>
                </a:solidFill>
              </a:rPr>
              <a:t>这就是支路电流法的基本原理：</a:t>
            </a:r>
            <a:endParaRPr kumimoji="1" lang="en-US" altLang="zh-CN" dirty="0">
              <a:solidFill>
                <a:srgbClr val="FF0000"/>
              </a:solidFill>
            </a:endParaRPr>
          </a:p>
          <a:p>
            <a:pPr eaLnBrk="1" hangingPunct="1"/>
            <a:endParaRPr kumimoji="1" lang="en-US" altLang="zh-CN" dirty="0">
              <a:solidFill>
                <a:srgbClr val="FF0000"/>
              </a:solidFill>
            </a:endParaRPr>
          </a:p>
          <a:p>
            <a:pPr eaLnBrk="1" hangingPunct="1"/>
            <a:r>
              <a:rPr kumimoji="1" lang="zh-CN" altLang="en-US" dirty="0">
                <a:solidFill>
                  <a:schemeClr val="tx1"/>
                </a:solidFill>
              </a:rPr>
              <a:t>以</a:t>
            </a:r>
            <a:r>
              <a:rPr kumimoji="1" lang="en-US" altLang="zh-CN" dirty="0"/>
              <a:t>b</a:t>
            </a:r>
            <a:r>
              <a:rPr kumimoji="1" lang="zh-CN" altLang="en-US" dirty="0"/>
              <a:t>个</a:t>
            </a:r>
            <a:r>
              <a:rPr kumimoji="1" lang="zh-CN" altLang="en-US" dirty="0">
                <a:solidFill>
                  <a:schemeClr val="tx1"/>
                </a:solidFill>
              </a:rPr>
              <a:t>支路电流为未知量，直接使用</a:t>
            </a:r>
            <a:r>
              <a:rPr kumimoji="1" lang="en-US" altLang="zh-CN" dirty="0"/>
              <a:t>KCL</a:t>
            </a:r>
            <a:r>
              <a:rPr kumimoji="1" lang="zh-CN" altLang="en-US" dirty="0"/>
              <a:t>和</a:t>
            </a:r>
            <a:r>
              <a:rPr kumimoji="1" lang="en-US" altLang="zh-CN" dirty="0"/>
              <a:t>KVL</a:t>
            </a:r>
            <a:r>
              <a:rPr kumimoji="1" lang="zh-CN" altLang="en-US" dirty="0"/>
              <a:t>列出</a:t>
            </a:r>
            <a:r>
              <a:rPr kumimoji="1" lang="en-US" altLang="zh-CN" dirty="0"/>
              <a:t>b</a:t>
            </a:r>
            <a:r>
              <a:rPr kumimoji="1" lang="zh-CN" altLang="en-US" dirty="0"/>
              <a:t>个独立方程</a:t>
            </a:r>
            <a:r>
              <a:rPr kumimoji="1" lang="zh-CN" altLang="en-US" dirty="0">
                <a:solidFill>
                  <a:schemeClr val="tx1"/>
                </a:solidFill>
              </a:rPr>
              <a:t>，再将</a:t>
            </a:r>
            <a:r>
              <a:rPr kumimoji="1" lang="en-US" altLang="zh-CN" dirty="0"/>
              <a:t>KVL</a:t>
            </a:r>
            <a:r>
              <a:rPr kumimoji="1" lang="zh-CN" altLang="en-US" dirty="0"/>
              <a:t>方程中的电压用支路电流</a:t>
            </a:r>
            <a:r>
              <a:rPr kumimoji="1" lang="zh-CN" altLang="en-US" dirty="0">
                <a:solidFill>
                  <a:schemeClr val="tx1"/>
                </a:solidFill>
              </a:rPr>
              <a:t>表示，从而得到</a:t>
            </a:r>
            <a:r>
              <a:rPr kumimoji="1" lang="en-US" altLang="zh-CN" dirty="0"/>
              <a:t>b</a:t>
            </a:r>
            <a:r>
              <a:rPr kumimoji="1" lang="zh-CN" altLang="en-US" dirty="0"/>
              <a:t>个关于支路电流</a:t>
            </a:r>
            <a:r>
              <a:rPr kumimoji="1" lang="zh-CN" altLang="en-US" dirty="0">
                <a:solidFill>
                  <a:schemeClr val="tx1"/>
                </a:solidFill>
              </a:rPr>
              <a:t>的独立方程。</a:t>
            </a:r>
            <a:endParaRPr kumimoji="1" lang="zh-CN" altLang="en-US" dirty="0">
              <a:solidFill>
                <a:schemeClr val="tx1"/>
              </a:solidFill>
            </a:endParaRPr>
          </a:p>
        </p:txBody>
      </p:sp>
      <p:sp>
        <p:nvSpPr>
          <p:cNvPr id="10"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solidFill>
                  <a:srgbClr val="FF0000"/>
                </a:solidFill>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solidFill>
                  <a:srgbClr val="FF0000"/>
                </a:solidFill>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solidFill>
                <a:srgbClr val="FF0000"/>
              </a:solidFill>
              <a:latin typeface="楷体" panose="02010609060101010101" pitchFamily="49" charset="-122"/>
              <a:ea typeface="楷体" panose="02010609060101010101" pitchFamily="49" charset="-122"/>
              <a:cs typeface="Calibri" panose="020F0502020204030204" pitchFamily="34" charset="0"/>
            </a:endParaRPr>
          </a:p>
        </p:txBody>
      </p:sp>
      <p:sp>
        <p:nvSpPr>
          <p:cNvPr id="11" name="Text Box 3"/>
          <p:cNvSpPr txBox="1">
            <a:spLocks noChangeArrowheads="1"/>
          </p:cNvSpPr>
          <p:nvPr/>
        </p:nvSpPr>
        <p:spPr bwMode="auto">
          <a:xfrm>
            <a:off x="825815" y="1760337"/>
            <a:ext cx="7777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spcBef>
                <a:spcPct val="50000"/>
              </a:spcBef>
            </a:pPr>
            <a:r>
              <a:rPr kumimoji="1" lang="en-US" altLang="zh-CN" b="0" dirty="0">
                <a:solidFill>
                  <a:schemeClr val="tx1"/>
                </a:solidFill>
              </a:rPr>
              <a:t>1. KCL</a:t>
            </a:r>
            <a:r>
              <a:rPr kumimoji="1" lang="zh-CN" altLang="en-US" dirty="0">
                <a:solidFill>
                  <a:schemeClr val="tx1"/>
                </a:solidFill>
                <a:latin typeface="楷体_GB2312" pitchFamily="49" charset="-122"/>
              </a:rPr>
              <a:t>的独立方程数</a:t>
            </a:r>
            <a:r>
              <a:rPr kumimoji="1" lang="en-US" altLang="zh-CN" dirty="0">
                <a:solidFill>
                  <a:schemeClr val="tx1"/>
                </a:solidFill>
                <a:latin typeface="宋体" panose="02010600030101010101" pitchFamily="2" charset="-122"/>
                <a:ea typeface="宋体" panose="02010600030101010101" pitchFamily="2" charset="-122"/>
              </a:rPr>
              <a:t>=</a:t>
            </a:r>
            <a:r>
              <a:rPr kumimoji="1" lang="zh-CN" altLang="en-US" dirty="0">
                <a:solidFill>
                  <a:schemeClr val="tx1"/>
                </a:solidFill>
                <a:latin typeface="宋体" panose="02010600030101010101" pitchFamily="2" charset="-122"/>
                <a:ea typeface="宋体" panose="02010600030101010101" pitchFamily="2" charset="-122"/>
              </a:rPr>
              <a:t>结点数</a:t>
            </a:r>
            <a:r>
              <a:rPr kumimoji="1" lang="en-US" altLang="zh-CN" dirty="0">
                <a:solidFill>
                  <a:schemeClr val="tx1"/>
                </a:solidFill>
                <a:latin typeface="宋体" panose="02010600030101010101" pitchFamily="2" charset="-122"/>
                <a:ea typeface="宋体" panose="02010600030101010101" pitchFamily="2" charset="-122"/>
              </a:rPr>
              <a:t>-1</a:t>
            </a:r>
            <a:r>
              <a:rPr kumimoji="1" lang="en-US" altLang="zh-CN" sz="2800" b="0" dirty="0">
                <a:solidFill>
                  <a:schemeClr val="tx1"/>
                </a:solidFill>
              </a:rPr>
              <a:t>= </a:t>
            </a:r>
            <a:r>
              <a:rPr kumimoji="1" lang="en-US" altLang="zh-CN" sz="2800" i="1" dirty="0">
                <a:solidFill>
                  <a:schemeClr val="tx1"/>
                </a:solidFill>
              </a:rPr>
              <a:t>n</a:t>
            </a:r>
            <a:r>
              <a:rPr kumimoji="1" lang="zh-CN" altLang="en-US" sz="2800" dirty="0">
                <a:solidFill>
                  <a:schemeClr val="tx1"/>
                </a:solidFill>
              </a:rPr>
              <a:t>－</a:t>
            </a:r>
            <a:r>
              <a:rPr kumimoji="1" lang="en-US" altLang="zh-CN" sz="2800" dirty="0">
                <a:solidFill>
                  <a:schemeClr val="tx1"/>
                </a:solidFill>
              </a:rPr>
              <a:t>1</a:t>
            </a:r>
            <a:endParaRPr kumimoji="1" lang="en-US" altLang="zh-CN" sz="2800" dirty="0">
              <a:solidFill>
                <a:schemeClr val="tx1"/>
              </a:solidFill>
            </a:endParaRPr>
          </a:p>
        </p:txBody>
      </p:sp>
    </p:spTree>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425450" y="720090"/>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ea typeface="宋体" panose="02010600030101010101" pitchFamily="2" charset="-122"/>
              </a:rPr>
              <a:t>例</a:t>
            </a:r>
            <a:endParaRPr lang="zh-CN" altLang="en-US" sz="3200" dirty="0">
              <a:solidFill>
                <a:schemeClr val="tx1"/>
              </a:solidFill>
              <a:ea typeface="仿宋_GB2312" pitchFamily="49" charset="-122"/>
            </a:endParaRPr>
          </a:p>
        </p:txBody>
      </p:sp>
      <p:sp>
        <p:nvSpPr>
          <p:cNvPr id="50179" name="Text Box 3"/>
          <p:cNvSpPr txBox="1">
            <a:spLocks noChangeArrowheads="1"/>
          </p:cNvSpPr>
          <p:nvPr/>
        </p:nvSpPr>
        <p:spPr bwMode="auto">
          <a:xfrm>
            <a:off x="1073150" y="793115"/>
            <a:ext cx="6049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a:t>求图示电路的支路电压和电流</a:t>
            </a:r>
            <a:endParaRPr lang="zh-CN" altLang="en-US"/>
          </a:p>
        </p:txBody>
      </p:sp>
      <p:sp>
        <p:nvSpPr>
          <p:cNvPr id="50224" name="Text Box 48"/>
          <p:cNvSpPr txBox="1">
            <a:spLocks noChangeArrowheads="1"/>
          </p:cNvSpPr>
          <p:nvPr/>
        </p:nvSpPr>
        <p:spPr bwMode="auto">
          <a:xfrm>
            <a:off x="496888" y="1440815"/>
            <a:ext cx="576262" cy="461665"/>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dirty="0">
                <a:solidFill>
                  <a:schemeClr val="tx1"/>
                </a:solidFill>
                <a:ea typeface="宋体" panose="02010600030101010101" pitchFamily="2" charset="-122"/>
              </a:rPr>
              <a:t>解</a:t>
            </a:r>
            <a:endParaRPr lang="zh-CN" altLang="en-US" dirty="0">
              <a:solidFill>
                <a:schemeClr val="tx1"/>
              </a:solidFill>
              <a:ea typeface="仿宋_GB2312" pitchFamily="49" charset="-122"/>
            </a:endParaRPr>
          </a:p>
        </p:txBody>
      </p:sp>
      <p:graphicFrame>
        <p:nvGraphicFramePr>
          <p:cNvPr id="50225" name="Object 2"/>
          <p:cNvGraphicFramePr>
            <a:graphicFrameLocks noChangeAspect="1"/>
          </p:cNvGraphicFramePr>
          <p:nvPr/>
        </p:nvGraphicFramePr>
        <p:xfrm>
          <a:off x="1290638" y="1440815"/>
          <a:ext cx="3527425" cy="825500"/>
        </p:xfrm>
        <a:graphic>
          <a:graphicData uri="http://schemas.openxmlformats.org/presentationml/2006/ole">
            <mc:AlternateContent xmlns:mc="http://schemas.openxmlformats.org/markup-compatibility/2006">
              <mc:Choice xmlns:v="urn:schemas-microsoft-com:vml" Requires="v">
                <p:oleObj spid="_x0000_s55599" name="公式" r:id="rId1" imgW="1680210" imgH="386080" progId="Equation.3">
                  <p:embed/>
                </p:oleObj>
              </mc:Choice>
              <mc:Fallback>
                <p:oleObj name="公式" r:id="rId1" imgW="1680210" imgH="38608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1440815"/>
                        <a:ext cx="352742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27" name="Object 3"/>
          <p:cNvGraphicFramePr>
            <a:graphicFrameLocks noChangeAspect="1"/>
          </p:cNvGraphicFramePr>
          <p:nvPr/>
        </p:nvGraphicFramePr>
        <p:xfrm>
          <a:off x="1289050" y="2377440"/>
          <a:ext cx="2514600" cy="573088"/>
        </p:xfrm>
        <a:graphic>
          <a:graphicData uri="http://schemas.openxmlformats.org/presentationml/2006/ole">
            <mc:AlternateContent xmlns:mc="http://schemas.openxmlformats.org/markup-compatibility/2006">
              <mc:Choice xmlns:v="urn:schemas-microsoft-com:vml" Requires="v">
                <p:oleObj spid="_x0000_s55600" name="公式" r:id="rId3" imgW="991870" imgH="219710" progId="Equation.3">
                  <p:embed/>
                </p:oleObj>
              </mc:Choice>
              <mc:Fallback>
                <p:oleObj name="公式" r:id="rId3" imgW="991870" imgH="21971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050" y="2377440"/>
                        <a:ext cx="251460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28" name="Object 4"/>
          <p:cNvGraphicFramePr>
            <a:graphicFrameLocks noChangeAspect="1"/>
          </p:cNvGraphicFramePr>
          <p:nvPr/>
        </p:nvGraphicFramePr>
        <p:xfrm>
          <a:off x="1289050" y="2952115"/>
          <a:ext cx="2514600" cy="573088"/>
        </p:xfrm>
        <a:graphic>
          <a:graphicData uri="http://schemas.openxmlformats.org/presentationml/2006/ole">
            <mc:AlternateContent xmlns:mc="http://schemas.openxmlformats.org/markup-compatibility/2006">
              <mc:Choice xmlns:v="urn:schemas-microsoft-com:vml" Requires="v">
                <p:oleObj spid="_x0000_s55601" name="公式" r:id="rId5" imgW="991870" imgH="219710" progId="Equation.3">
                  <p:embed/>
                </p:oleObj>
              </mc:Choice>
              <mc:Fallback>
                <p:oleObj name="公式" r:id="rId5" imgW="991870" imgH="21971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9050" y="2952115"/>
                        <a:ext cx="251460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29" name="Object 5"/>
          <p:cNvGraphicFramePr>
            <a:graphicFrameLocks noChangeAspect="1"/>
          </p:cNvGraphicFramePr>
          <p:nvPr/>
        </p:nvGraphicFramePr>
        <p:xfrm>
          <a:off x="1289050" y="3528378"/>
          <a:ext cx="2484438" cy="573087"/>
        </p:xfrm>
        <a:graphic>
          <a:graphicData uri="http://schemas.openxmlformats.org/presentationml/2006/ole">
            <mc:AlternateContent xmlns:mc="http://schemas.openxmlformats.org/markup-compatibility/2006">
              <mc:Choice xmlns:v="urn:schemas-microsoft-com:vml" Requires="v">
                <p:oleObj spid="_x0000_s55602" name="公式" r:id="rId7" imgW="979805" imgH="219710" progId="Equation.3">
                  <p:embed/>
                </p:oleObj>
              </mc:Choice>
              <mc:Fallback>
                <p:oleObj name="公式" r:id="rId7" imgW="979805" imgH="21971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9050" y="3528378"/>
                        <a:ext cx="2484438"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51"/>
          <p:cNvGrpSpPr/>
          <p:nvPr/>
        </p:nvGrpSpPr>
        <p:grpSpPr bwMode="auto">
          <a:xfrm>
            <a:off x="6645280" y="3229928"/>
            <a:ext cx="873125" cy="946150"/>
            <a:chOff x="4258" y="1926"/>
            <a:chExt cx="550" cy="596"/>
          </a:xfrm>
        </p:grpSpPr>
        <p:sp>
          <p:nvSpPr>
            <p:cNvPr id="119882" name="AutoShape 55"/>
            <p:cNvSpPr>
              <a:spLocks noChangeArrowheads="1"/>
            </p:cNvSpPr>
            <p:nvPr/>
          </p:nvSpPr>
          <p:spPr bwMode="auto">
            <a:xfrm>
              <a:off x="4258" y="1967"/>
              <a:ext cx="182" cy="454"/>
            </a:xfrm>
            <a:prstGeom prst="downArrow">
              <a:avLst>
                <a:gd name="adj1" fmla="val 50000"/>
                <a:gd name="adj2" fmla="val 62363"/>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119883" name="Text Box 56"/>
            <p:cNvSpPr txBox="1">
              <a:spLocks noChangeArrowheads="1"/>
            </p:cNvSpPr>
            <p:nvPr/>
          </p:nvSpPr>
          <p:spPr bwMode="auto">
            <a:xfrm>
              <a:off x="4445" y="1926"/>
              <a:ext cx="36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t>替代</a:t>
              </a:r>
              <a:endParaRPr lang="zh-CN" altLang="en-US" dirty="0"/>
            </a:p>
          </p:txBody>
        </p:sp>
      </p:grpSp>
      <p:sp>
        <p:nvSpPr>
          <p:cNvPr id="50263" name="Text Box 87"/>
          <p:cNvSpPr txBox="1">
            <a:spLocks noChangeArrowheads="1"/>
          </p:cNvSpPr>
          <p:nvPr/>
        </p:nvSpPr>
        <p:spPr bwMode="auto">
          <a:xfrm>
            <a:off x="1073149" y="4033203"/>
            <a:ext cx="3240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dirty="0"/>
              <a:t>替代以后（重新验证）：</a:t>
            </a:r>
            <a:endParaRPr lang="zh-CN" altLang="en-US" dirty="0"/>
          </a:p>
        </p:txBody>
      </p:sp>
      <p:graphicFrame>
        <p:nvGraphicFramePr>
          <p:cNvPr id="50264" name="Object 6"/>
          <p:cNvGraphicFramePr>
            <a:graphicFrameLocks noChangeAspect="1"/>
          </p:cNvGraphicFramePr>
          <p:nvPr/>
        </p:nvGraphicFramePr>
        <p:xfrm>
          <a:off x="857250" y="4536440"/>
          <a:ext cx="3921125" cy="573088"/>
        </p:xfrm>
        <a:graphic>
          <a:graphicData uri="http://schemas.openxmlformats.org/presentationml/2006/ole">
            <mc:AlternateContent xmlns:mc="http://schemas.openxmlformats.org/markup-compatibility/2006">
              <mc:Choice xmlns:v="urn:schemas-microsoft-com:vml" Requires="v">
                <p:oleObj spid="_x0000_s55603" name="公式" r:id="rId9" imgW="1550035" imgH="219710" progId="Equation.3">
                  <p:embed/>
                </p:oleObj>
              </mc:Choice>
              <mc:Fallback>
                <p:oleObj name="公式" r:id="rId9" imgW="1550035" imgH="21971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250" y="4536440"/>
                        <a:ext cx="3921125"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65" name="Object 7"/>
          <p:cNvGraphicFramePr>
            <a:graphicFrameLocks noChangeAspect="1"/>
          </p:cNvGraphicFramePr>
          <p:nvPr/>
        </p:nvGraphicFramePr>
        <p:xfrm>
          <a:off x="857250" y="5112703"/>
          <a:ext cx="2592388" cy="552450"/>
        </p:xfrm>
        <a:graphic>
          <a:graphicData uri="http://schemas.openxmlformats.org/presentationml/2006/ole">
            <mc:AlternateContent xmlns:mc="http://schemas.openxmlformats.org/markup-compatibility/2006">
              <mc:Choice xmlns:v="urn:schemas-microsoft-com:vml" Requires="v">
                <p:oleObj spid="_x0000_s55604" name="公式" r:id="rId11" imgW="1062990" imgH="219710" progId="Equation.3">
                  <p:embed/>
                </p:oleObj>
              </mc:Choice>
              <mc:Fallback>
                <p:oleObj name="公式" r:id="rId11" imgW="1062990" imgH="21971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250" y="5112703"/>
                        <a:ext cx="2592388"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266" name="Text Box 90"/>
          <p:cNvSpPr txBox="1">
            <a:spLocks noChangeArrowheads="1"/>
          </p:cNvSpPr>
          <p:nvPr/>
        </p:nvSpPr>
        <p:spPr bwMode="auto">
          <a:xfrm>
            <a:off x="1720850" y="6265228"/>
            <a:ext cx="6337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a:t>替代后各支路电压和电流完全不变。</a:t>
            </a:r>
            <a:endParaRPr lang="zh-CN" altLang="en-US"/>
          </a:p>
        </p:txBody>
      </p:sp>
      <p:grpSp>
        <p:nvGrpSpPr>
          <p:cNvPr id="5" name="Group 127"/>
          <p:cNvGrpSpPr/>
          <p:nvPr/>
        </p:nvGrpSpPr>
        <p:grpSpPr bwMode="auto">
          <a:xfrm>
            <a:off x="5105400" y="864553"/>
            <a:ext cx="3816350" cy="2232025"/>
            <a:chOff x="2426" y="1480"/>
            <a:chExt cx="2404" cy="1406"/>
          </a:xfrm>
        </p:grpSpPr>
        <p:sp>
          <p:nvSpPr>
            <p:cNvPr id="119855" name="Oval 128"/>
            <p:cNvSpPr>
              <a:spLocks noChangeArrowheads="1"/>
            </p:cNvSpPr>
            <p:nvPr/>
          </p:nvSpPr>
          <p:spPr bwMode="auto">
            <a:xfrm>
              <a:off x="2517" y="216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19856" name="Rectangle 129"/>
            <p:cNvSpPr>
              <a:spLocks noChangeArrowheads="1"/>
            </p:cNvSpPr>
            <p:nvPr/>
          </p:nvSpPr>
          <p:spPr bwMode="auto">
            <a:xfrm>
              <a:off x="2698" y="1843"/>
              <a:ext cx="2042" cy="1043"/>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19857" name="Rectangle 130"/>
            <p:cNvSpPr>
              <a:spLocks noChangeArrowheads="1"/>
            </p:cNvSpPr>
            <p:nvPr/>
          </p:nvSpPr>
          <p:spPr bwMode="auto">
            <a:xfrm>
              <a:off x="3061" y="1782"/>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19858" name="Text Box 131"/>
            <p:cNvSpPr txBox="1">
              <a:spLocks noChangeArrowheads="1"/>
            </p:cNvSpPr>
            <p:nvPr/>
          </p:nvSpPr>
          <p:spPr bwMode="auto">
            <a:xfrm>
              <a:off x="2698" y="1924"/>
              <a:ext cx="3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19859" name="Text Box 132"/>
            <p:cNvSpPr txBox="1">
              <a:spLocks noChangeArrowheads="1"/>
            </p:cNvSpPr>
            <p:nvPr/>
          </p:nvSpPr>
          <p:spPr bwMode="auto">
            <a:xfrm>
              <a:off x="2698" y="2432"/>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19860" name="Text Box 133"/>
            <p:cNvSpPr txBox="1">
              <a:spLocks noChangeArrowheads="1"/>
            </p:cNvSpPr>
            <p:nvPr/>
          </p:nvSpPr>
          <p:spPr bwMode="auto">
            <a:xfrm>
              <a:off x="4467" y="1842"/>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ea typeface="仿宋_GB2312" pitchFamily="49" charset="-122"/>
                </a:rPr>
                <a:t>i</a:t>
              </a:r>
              <a:r>
                <a:rPr lang="en-US" altLang="zh-CN" b="0" baseline="-25000">
                  <a:solidFill>
                    <a:schemeClr val="tx1"/>
                  </a:solidFill>
                  <a:ea typeface="仿宋_GB2312" pitchFamily="49" charset="-122"/>
                </a:rPr>
                <a:t>3</a:t>
              </a:r>
              <a:endParaRPr lang="en-US" altLang="zh-CN" b="0" baseline="-25000">
                <a:solidFill>
                  <a:schemeClr val="tx1"/>
                </a:solidFill>
                <a:ea typeface="仿宋_GB2312" pitchFamily="49" charset="-122"/>
              </a:endParaRPr>
            </a:p>
          </p:txBody>
        </p:sp>
        <p:sp>
          <p:nvSpPr>
            <p:cNvPr id="119861" name="Text Box 134"/>
            <p:cNvSpPr txBox="1">
              <a:spLocks noChangeArrowheads="1"/>
            </p:cNvSpPr>
            <p:nvPr/>
          </p:nvSpPr>
          <p:spPr bwMode="auto">
            <a:xfrm>
              <a:off x="4195" y="2160"/>
              <a:ext cx="6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a:solidFill>
                    <a:schemeClr val="tx1"/>
                  </a:solidFill>
                  <a:ea typeface="仿宋_GB2312" pitchFamily="49" charset="-122"/>
                </a:rPr>
                <a:t>10</a:t>
              </a:r>
              <a:r>
                <a:rPr lang="en-US" altLang="zh-CN" b="0">
                  <a:solidFill>
                    <a:schemeClr val="tx1"/>
                  </a:solidFill>
                  <a:ea typeface="仿宋_GB2312" pitchFamily="49" charset="-122"/>
                  <a:sym typeface="Symbol" panose="05050102010706020507" pitchFamily="18" charset="2"/>
                </a:rPr>
                <a:t></a:t>
              </a:r>
              <a:endParaRPr lang="en-US" altLang="zh-CN" b="0">
                <a:solidFill>
                  <a:schemeClr val="tx1"/>
                </a:solidFill>
                <a:ea typeface="仿宋_GB2312" pitchFamily="49" charset="-122"/>
                <a:sym typeface="Symbol" panose="05050102010706020507" pitchFamily="18" charset="2"/>
              </a:endParaRPr>
            </a:p>
          </p:txBody>
        </p:sp>
        <p:sp>
          <p:nvSpPr>
            <p:cNvPr id="119862" name="Text Box 135"/>
            <p:cNvSpPr txBox="1">
              <a:spLocks noChangeArrowheads="1"/>
            </p:cNvSpPr>
            <p:nvPr/>
          </p:nvSpPr>
          <p:spPr bwMode="auto">
            <a:xfrm>
              <a:off x="3061" y="1480"/>
              <a:ext cx="5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a:solidFill>
                    <a:schemeClr val="tx1"/>
                  </a:solidFill>
                  <a:ea typeface="仿宋_GB2312" pitchFamily="49" charset="-122"/>
                </a:rPr>
                <a:t>5</a:t>
              </a:r>
              <a:r>
                <a:rPr lang="en-US" altLang="zh-CN" b="0">
                  <a:solidFill>
                    <a:schemeClr val="tx1"/>
                  </a:solidFill>
                  <a:ea typeface="仿宋_GB2312" pitchFamily="49" charset="-122"/>
                  <a:sym typeface="Symbol" panose="05050102010706020507" pitchFamily="18" charset="2"/>
                </a:rPr>
                <a:t></a:t>
              </a:r>
              <a:endParaRPr lang="en-US" altLang="zh-CN" b="0">
                <a:solidFill>
                  <a:schemeClr val="tx1"/>
                </a:solidFill>
                <a:ea typeface="仿宋_GB2312" pitchFamily="49" charset="-122"/>
              </a:endParaRPr>
            </a:p>
          </p:txBody>
        </p:sp>
        <p:sp>
          <p:nvSpPr>
            <p:cNvPr id="119863" name="Text Box 136"/>
            <p:cNvSpPr txBox="1">
              <a:spLocks noChangeArrowheads="1"/>
            </p:cNvSpPr>
            <p:nvPr/>
          </p:nvSpPr>
          <p:spPr bwMode="auto">
            <a:xfrm>
              <a:off x="3923" y="1480"/>
              <a:ext cx="7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a:solidFill>
                    <a:schemeClr val="tx1"/>
                  </a:solidFill>
                  <a:ea typeface="仿宋_GB2312" pitchFamily="49" charset="-122"/>
                </a:rPr>
                <a:t>5</a:t>
              </a:r>
              <a:r>
                <a:rPr lang="en-US" altLang="zh-CN" b="0">
                  <a:solidFill>
                    <a:schemeClr val="tx1"/>
                  </a:solidFill>
                  <a:ea typeface="仿宋_GB2312" pitchFamily="49" charset="-122"/>
                  <a:sym typeface="Symbol" panose="05050102010706020507" pitchFamily="18" charset="2"/>
                </a:rPr>
                <a:t></a:t>
              </a:r>
              <a:endParaRPr lang="en-US" altLang="zh-CN" b="0">
                <a:solidFill>
                  <a:schemeClr val="tx1"/>
                </a:solidFill>
                <a:ea typeface="仿宋_GB2312" pitchFamily="49" charset="-122"/>
              </a:endParaRPr>
            </a:p>
          </p:txBody>
        </p:sp>
        <p:sp>
          <p:nvSpPr>
            <p:cNvPr id="119864" name="Line 137"/>
            <p:cNvSpPr>
              <a:spLocks noChangeShapeType="1"/>
            </p:cNvSpPr>
            <p:nvPr/>
          </p:nvSpPr>
          <p:spPr bwMode="auto">
            <a:xfrm>
              <a:off x="3696" y="1843"/>
              <a:ext cx="0" cy="10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9865" name="Line 138"/>
            <p:cNvSpPr>
              <a:spLocks noChangeShapeType="1"/>
            </p:cNvSpPr>
            <p:nvPr/>
          </p:nvSpPr>
          <p:spPr bwMode="auto">
            <a:xfrm>
              <a:off x="3741" y="1888"/>
              <a:ext cx="0" cy="22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66" name="Text Box 139"/>
            <p:cNvSpPr txBox="1">
              <a:spLocks noChangeArrowheads="1"/>
            </p:cNvSpPr>
            <p:nvPr/>
          </p:nvSpPr>
          <p:spPr bwMode="auto">
            <a:xfrm>
              <a:off x="2834" y="2160"/>
              <a:ext cx="7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ea typeface="仿宋_GB2312" pitchFamily="49" charset="-122"/>
                </a:rPr>
                <a:t>110V</a:t>
              </a:r>
              <a:endParaRPr lang="en-US" altLang="zh-CN" b="0">
                <a:solidFill>
                  <a:schemeClr val="tx1"/>
                </a:solidFill>
                <a:ea typeface="仿宋_GB2312" pitchFamily="49" charset="-122"/>
              </a:endParaRPr>
            </a:p>
          </p:txBody>
        </p:sp>
        <p:sp>
          <p:nvSpPr>
            <p:cNvPr id="119867" name="Text Box 140"/>
            <p:cNvSpPr txBox="1">
              <a:spLocks noChangeArrowheads="1"/>
            </p:cNvSpPr>
            <p:nvPr/>
          </p:nvSpPr>
          <p:spPr bwMode="auto">
            <a:xfrm>
              <a:off x="3696" y="2160"/>
              <a:ext cx="6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a:solidFill>
                    <a:schemeClr val="tx1"/>
                  </a:solidFill>
                  <a:ea typeface="仿宋_GB2312" pitchFamily="49" charset="-122"/>
                </a:rPr>
                <a:t>10</a:t>
              </a:r>
              <a:r>
                <a:rPr lang="en-US" altLang="zh-CN" b="0">
                  <a:solidFill>
                    <a:schemeClr val="tx1"/>
                  </a:solidFill>
                  <a:ea typeface="仿宋_GB2312" pitchFamily="49" charset="-122"/>
                  <a:sym typeface="Symbol" panose="05050102010706020507" pitchFamily="18" charset="2"/>
                </a:rPr>
                <a:t></a:t>
              </a:r>
              <a:endParaRPr lang="en-US" altLang="zh-CN" b="0">
                <a:solidFill>
                  <a:schemeClr val="tx1"/>
                </a:solidFill>
                <a:ea typeface="仿宋_GB2312" pitchFamily="49" charset="-122"/>
                <a:sym typeface="Symbol" panose="05050102010706020507" pitchFamily="18" charset="2"/>
              </a:endParaRPr>
            </a:p>
          </p:txBody>
        </p:sp>
        <p:sp>
          <p:nvSpPr>
            <p:cNvPr id="119868" name="Line 141"/>
            <p:cNvSpPr>
              <a:spLocks noChangeShapeType="1"/>
            </p:cNvSpPr>
            <p:nvPr/>
          </p:nvSpPr>
          <p:spPr bwMode="auto">
            <a:xfrm flipV="1">
              <a:off x="2653" y="1797"/>
              <a:ext cx="0" cy="31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69" name="Line 142"/>
            <p:cNvSpPr>
              <a:spLocks noChangeShapeType="1"/>
            </p:cNvSpPr>
            <p:nvPr/>
          </p:nvSpPr>
          <p:spPr bwMode="auto">
            <a:xfrm>
              <a:off x="4694" y="1888"/>
              <a:ext cx="0" cy="27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70" name="Text Box 143"/>
            <p:cNvSpPr txBox="1">
              <a:spLocks noChangeArrowheads="1"/>
            </p:cNvSpPr>
            <p:nvPr/>
          </p:nvSpPr>
          <p:spPr bwMode="auto">
            <a:xfrm>
              <a:off x="3741" y="1843"/>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ea typeface="仿宋_GB2312" pitchFamily="49" charset="-122"/>
                </a:rPr>
                <a:t>i</a:t>
              </a:r>
              <a:r>
                <a:rPr lang="en-US" altLang="zh-CN" b="0" baseline="-25000">
                  <a:solidFill>
                    <a:schemeClr val="tx1"/>
                  </a:solidFill>
                  <a:ea typeface="仿宋_GB2312" pitchFamily="49" charset="-122"/>
                </a:rPr>
                <a:t>2</a:t>
              </a:r>
              <a:endParaRPr lang="en-US" altLang="zh-CN" b="0" baseline="-25000">
                <a:solidFill>
                  <a:schemeClr val="tx1"/>
                </a:solidFill>
                <a:ea typeface="仿宋_GB2312" pitchFamily="49" charset="-122"/>
              </a:endParaRPr>
            </a:p>
          </p:txBody>
        </p:sp>
        <p:sp>
          <p:nvSpPr>
            <p:cNvPr id="119871" name="Text Box 144"/>
            <p:cNvSpPr txBox="1">
              <a:spLocks noChangeArrowheads="1"/>
            </p:cNvSpPr>
            <p:nvPr/>
          </p:nvSpPr>
          <p:spPr bwMode="auto">
            <a:xfrm>
              <a:off x="2426" y="1797"/>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ea typeface="仿宋_GB2312" pitchFamily="49" charset="-122"/>
                </a:rPr>
                <a:t>i</a:t>
              </a:r>
              <a:r>
                <a:rPr lang="en-US" altLang="zh-CN" b="0" baseline="-25000">
                  <a:solidFill>
                    <a:schemeClr val="tx1"/>
                  </a:solidFill>
                  <a:ea typeface="仿宋_GB2312" pitchFamily="49" charset="-122"/>
                </a:rPr>
                <a:t>1</a:t>
              </a:r>
              <a:endParaRPr lang="en-US" altLang="zh-CN" b="0" baseline="-25000">
                <a:solidFill>
                  <a:schemeClr val="tx1"/>
                </a:solidFill>
                <a:ea typeface="仿宋_GB2312" pitchFamily="49" charset="-122"/>
              </a:endParaRPr>
            </a:p>
          </p:txBody>
        </p:sp>
        <p:sp>
          <p:nvSpPr>
            <p:cNvPr id="119872" name="Text Box 145"/>
            <p:cNvSpPr txBox="1">
              <a:spLocks noChangeArrowheads="1"/>
            </p:cNvSpPr>
            <p:nvPr/>
          </p:nvSpPr>
          <p:spPr bwMode="auto">
            <a:xfrm>
              <a:off x="3424" y="1752"/>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19873" name="Text Box 146"/>
            <p:cNvSpPr txBox="1">
              <a:spLocks noChangeArrowheads="1"/>
            </p:cNvSpPr>
            <p:nvPr/>
          </p:nvSpPr>
          <p:spPr bwMode="auto">
            <a:xfrm>
              <a:off x="3378" y="2569"/>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19874" name="Text Box 147"/>
            <p:cNvSpPr txBox="1">
              <a:spLocks noChangeArrowheads="1"/>
            </p:cNvSpPr>
            <p:nvPr/>
          </p:nvSpPr>
          <p:spPr bwMode="auto">
            <a:xfrm>
              <a:off x="3412" y="2206"/>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ea typeface="仿宋_GB2312" pitchFamily="49" charset="-122"/>
                </a:rPr>
                <a:t>u</a:t>
              </a:r>
              <a:endParaRPr lang="en-US" altLang="zh-CN" b="0" i="1">
                <a:solidFill>
                  <a:schemeClr val="tx1"/>
                </a:solidFill>
                <a:ea typeface="仿宋_GB2312" pitchFamily="49" charset="-122"/>
              </a:endParaRPr>
            </a:p>
          </p:txBody>
        </p:sp>
        <p:sp>
          <p:nvSpPr>
            <p:cNvPr id="119875" name="Rectangle 148"/>
            <p:cNvSpPr>
              <a:spLocks noChangeArrowheads="1"/>
            </p:cNvSpPr>
            <p:nvPr/>
          </p:nvSpPr>
          <p:spPr bwMode="auto">
            <a:xfrm>
              <a:off x="3633" y="216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19876" name="Rectangle 149"/>
            <p:cNvSpPr>
              <a:spLocks noChangeArrowheads="1"/>
            </p:cNvSpPr>
            <p:nvPr/>
          </p:nvSpPr>
          <p:spPr bwMode="auto">
            <a:xfrm>
              <a:off x="4694" y="2205"/>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19877" name="Rectangle 150"/>
            <p:cNvSpPr>
              <a:spLocks noChangeArrowheads="1"/>
            </p:cNvSpPr>
            <p:nvPr/>
          </p:nvSpPr>
          <p:spPr bwMode="auto">
            <a:xfrm>
              <a:off x="3968" y="1782"/>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6" name="Group 152"/>
          <p:cNvGrpSpPr/>
          <p:nvPr/>
        </p:nvGrpSpPr>
        <p:grpSpPr bwMode="auto">
          <a:xfrm>
            <a:off x="101600" y="6049328"/>
            <a:ext cx="1644650" cy="850900"/>
            <a:chOff x="385" y="3022"/>
            <a:chExt cx="1036" cy="536"/>
          </a:xfrm>
        </p:grpSpPr>
        <p:pic>
          <p:nvPicPr>
            <p:cNvPr id="119853" name="Picture 153" descr="1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54" name="Text Box 154"/>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b="0">
                  <a:solidFill>
                    <a:srgbClr val="CC6600"/>
                  </a:solidFill>
                  <a:ea typeface="华文行楷" panose="02010800040101010101" pitchFamily="2" charset="-122"/>
                </a:rPr>
                <a:t>注意</a:t>
              </a:r>
              <a:endParaRPr lang="zh-CN" altLang="en-US" sz="3200" b="0">
                <a:solidFill>
                  <a:srgbClr val="CC6600"/>
                </a:solidFill>
                <a:ea typeface="华文行楷" panose="02010800040101010101" pitchFamily="2" charset="-122"/>
              </a:endParaRPr>
            </a:p>
          </p:txBody>
        </p:sp>
      </p:grpSp>
      <p:grpSp>
        <p:nvGrpSpPr>
          <p:cNvPr id="7" name="Group 179"/>
          <p:cNvGrpSpPr/>
          <p:nvPr/>
        </p:nvGrpSpPr>
        <p:grpSpPr bwMode="auto">
          <a:xfrm>
            <a:off x="5105400" y="3888740"/>
            <a:ext cx="3816350" cy="2046288"/>
            <a:chOff x="2381" y="2069"/>
            <a:chExt cx="2404" cy="1289"/>
          </a:xfrm>
        </p:grpSpPr>
        <p:sp>
          <p:nvSpPr>
            <p:cNvPr id="119831" name="Oval 180"/>
            <p:cNvSpPr>
              <a:spLocks noChangeArrowheads="1"/>
            </p:cNvSpPr>
            <p:nvPr/>
          </p:nvSpPr>
          <p:spPr bwMode="auto">
            <a:xfrm>
              <a:off x="3470" y="2795"/>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19832" name="Oval 181"/>
            <p:cNvSpPr>
              <a:spLocks noChangeArrowheads="1"/>
            </p:cNvSpPr>
            <p:nvPr/>
          </p:nvSpPr>
          <p:spPr bwMode="auto">
            <a:xfrm>
              <a:off x="2472" y="274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19833" name="Rectangle 182"/>
            <p:cNvSpPr>
              <a:spLocks noChangeArrowheads="1"/>
            </p:cNvSpPr>
            <p:nvPr/>
          </p:nvSpPr>
          <p:spPr bwMode="auto">
            <a:xfrm>
              <a:off x="2653" y="2432"/>
              <a:ext cx="2042" cy="907"/>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19834" name="Rectangle 183"/>
            <p:cNvSpPr>
              <a:spLocks noChangeArrowheads="1"/>
            </p:cNvSpPr>
            <p:nvPr/>
          </p:nvSpPr>
          <p:spPr bwMode="auto">
            <a:xfrm>
              <a:off x="3016" y="238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19835" name="Text Box 184"/>
            <p:cNvSpPr txBox="1">
              <a:spLocks noChangeArrowheads="1"/>
            </p:cNvSpPr>
            <p:nvPr/>
          </p:nvSpPr>
          <p:spPr bwMode="auto">
            <a:xfrm>
              <a:off x="2653" y="2513"/>
              <a:ext cx="3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19836" name="Text Box 185"/>
            <p:cNvSpPr txBox="1">
              <a:spLocks noChangeArrowheads="1"/>
            </p:cNvSpPr>
            <p:nvPr/>
          </p:nvSpPr>
          <p:spPr bwMode="auto">
            <a:xfrm>
              <a:off x="2653" y="3021"/>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19837" name="Text Box 186"/>
            <p:cNvSpPr txBox="1">
              <a:spLocks noChangeArrowheads="1"/>
            </p:cNvSpPr>
            <p:nvPr/>
          </p:nvSpPr>
          <p:spPr bwMode="auto">
            <a:xfrm>
              <a:off x="4422" y="2431"/>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ea typeface="仿宋_GB2312" pitchFamily="49" charset="-122"/>
                </a:rPr>
                <a:t>i</a:t>
              </a:r>
              <a:r>
                <a:rPr lang="en-US" altLang="zh-CN" b="0" baseline="-25000">
                  <a:solidFill>
                    <a:schemeClr val="tx1"/>
                  </a:solidFill>
                  <a:ea typeface="仿宋_GB2312" pitchFamily="49" charset="-122"/>
                </a:rPr>
                <a:t>3</a:t>
              </a:r>
              <a:endParaRPr lang="en-US" altLang="zh-CN" b="0" baseline="-25000">
                <a:solidFill>
                  <a:schemeClr val="tx1"/>
                </a:solidFill>
                <a:ea typeface="仿宋_GB2312" pitchFamily="49" charset="-122"/>
              </a:endParaRPr>
            </a:p>
          </p:txBody>
        </p:sp>
        <p:sp>
          <p:nvSpPr>
            <p:cNvPr id="119838" name="Text Box 187"/>
            <p:cNvSpPr txBox="1">
              <a:spLocks noChangeArrowheads="1"/>
            </p:cNvSpPr>
            <p:nvPr/>
          </p:nvSpPr>
          <p:spPr bwMode="auto">
            <a:xfrm>
              <a:off x="4150" y="2749"/>
              <a:ext cx="6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a:solidFill>
                    <a:schemeClr val="tx1"/>
                  </a:solidFill>
                  <a:ea typeface="仿宋_GB2312" pitchFamily="49" charset="-122"/>
                </a:rPr>
                <a:t>10</a:t>
              </a:r>
              <a:r>
                <a:rPr lang="en-US" altLang="zh-CN" b="0">
                  <a:solidFill>
                    <a:schemeClr val="tx1"/>
                  </a:solidFill>
                  <a:ea typeface="仿宋_GB2312" pitchFamily="49" charset="-122"/>
                  <a:sym typeface="Symbol" panose="05050102010706020507" pitchFamily="18" charset="2"/>
                </a:rPr>
                <a:t></a:t>
              </a:r>
              <a:endParaRPr lang="en-US" altLang="zh-CN" b="0">
                <a:solidFill>
                  <a:schemeClr val="tx1"/>
                </a:solidFill>
                <a:ea typeface="仿宋_GB2312" pitchFamily="49" charset="-122"/>
                <a:sym typeface="Symbol" panose="05050102010706020507" pitchFamily="18" charset="2"/>
              </a:endParaRPr>
            </a:p>
          </p:txBody>
        </p:sp>
        <p:sp>
          <p:nvSpPr>
            <p:cNvPr id="119839" name="Text Box 188"/>
            <p:cNvSpPr txBox="1">
              <a:spLocks noChangeArrowheads="1"/>
            </p:cNvSpPr>
            <p:nvPr/>
          </p:nvSpPr>
          <p:spPr bwMode="auto">
            <a:xfrm>
              <a:off x="2971" y="2069"/>
              <a:ext cx="5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a:solidFill>
                    <a:schemeClr val="tx1"/>
                  </a:solidFill>
                  <a:ea typeface="仿宋_GB2312" pitchFamily="49" charset="-122"/>
                </a:rPr>
                <a:t>5</a:t>
              </a:r>
              <a:r>
                <a:rPr lang="en-US" altLang="zh-CN" b="0">
                  <a:solidFill>
                    <a:schemeClr val="tx1"/>
                  </a:solidFill>
                  <a:ea typeface="仿宋_GB2312" pitchFamily="49" charset="-122"/>
                  <a:sym typeface="Symbol" panose="05050102010706020507" pitchFamily="18" charset="2"/>
                </a:rPr>
                <a:t></a:t>
              </a:r>
              <a:endParaRPr lang="en-US" altLang="zh-CN" b="0">
                <a:solidFill>
                  <a:schemeClr val="tx1"/>
                </a:solidFill>
                <a:ea typeface="仿宋_GB2312" pitchFamily="49" charset="-122"/>
              </a:endParaRPr>
            </a:p>
          </p:txBody>
        </p:sp>
        <p:sp>
          <p:nvSpPr>
            <p:cNvPr id="119840" name="Text Box 189"/>
            <p:cNvSpPr txBox="1">
              <a:spLocks noChangeArrowheads="1"/>
            </p:cNvSpPr>
            <p:nvPr/>
          </p:nvSpPr>
          <p:spPr bwMode="auto">
            <a:xfrm>
              <a:off x="3878" y="2069"/>
              <a:ext cx="7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a:solidFill>
                    <a:schemeClr val="tx1"/>
                  </a:solidFill>
                  <a:ea typeface="仿宋_GB2312" pitchFamily="49" charset="-122"/>
                </a:rPr>
                <a:t>5</a:t>
              </a:r>
              <a:r>
                <a:rPr lang="en-US" altLang="zh-CN" b="0">
                  <a:solidFill>
                    <a:schemeClr val="tx1"/>
                  </a:solidFill>
                  <a:ea typeface="仿宋_GB2312" pitchFamily="49" charset="-122"/>
                  <a:sym typeface="Symbol" panose="05050102010706020507" pitchFamily="18" charset="2"/>
                </a:rPr>
                <a:t></a:t>
              </a:r>
              <a:endParaRPr lang="en-US" altLang="zh-CN" b="0">
                <a:solidFill>
                  <a:schemeClr val="tx1"/>
                </a:solidFill>
                <a:ea typeface="仿宋_GB2312" pitchFamily="49" charset="-122"/>
              </a:endParaRPr>
            </a:p>
          </p:txBody>
        </p:sp>
        <p:sp>
          <p:nvSpPr>
            <p:cNvPr id="119841" name="Line 190"/>
            <p:cNvSpPr>
              <a:spLocks noChangeShapeType="1"/>
            </p:cNvSpPr>
            <p:nvPr/>
          </p:nvSpPr>
          <p:spPr bwMode="auto">
            <a:xfrm>
              <a:off x="3651" y="2432"/>
              <a:ext cx="0" cy="907"/>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9842" name="Line 191"/>
            <p:cNvSpPr>
              <a:spLocks noChangeShapeType="1"/>
            </p:cNvSpPr>
            <p:nvPr/>
          </p:nvSpPr>
          <p:spPr bwMode="auto">
            <a:xfrm>
              <a:off x="3696" y="2477"/>
              <a:ext cx="0" cy="22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3" name="Text Box 192"/>
            <p:cNvSpPr txBox="1">
              <a:spLocks noChangeArrowheads="1"/>
            </p:cNvSpPr>
            <p:nvPr/>
          </p:nvSpPr>
          <p:spPr bwMode="auto">
            <a:xfrm>
              <a:off x="2789" y="2749"/>
              <a:ext cx="7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ea typeface="仿宋_GB2312" pitchFamily="49" charset="-122"/>
                </a:rPr>
                <a:t>110V</a:t>
              </a:r>
              <a:endParaRPr lang="en-US" altLang="zh-CN" b="0">
                <a:solidFill>
                  <a:schemeClr val="tx1"/>
                </a:solidFill>
                <a:ea typeface="仿宋_GB2312" pitchFamily="49" charset="-122"/>
              </a:endParaRPr>
            </a:p>
          </p:txBody>
        </p:sp>
        <p:sp>
          <p:nvSpPr>
            <p:cNvPr id="119844" name="Line 193"/>
            <p:cNvSpPr>
              <a:spLocks noChangeShapeType="1"/>
            </p:cNvSpPr>
            <p:nvPr/>
          </p:nvSpPr>
          <p:spPr bwMode="auto">
            <a:xfrm flipV="1">
              <a:off x="2608" y="2386"/>
              <a:ext cx="0" cy="31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5" name="Line 194"/>
            <p:cNvSpPr>
              <a:spLocks noChangeShapeType="1"/>
            </p:cNvSpPr>
            <p:nvPr/>
          </p:nvSpPr>
          <p:spPr bwMode="auto">
            <a:xfrm>
              <a:off x="4649" y="2477"/>
              <a:ext cx="0" cy="27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6" name="Text Box 195"/>
            <p:cNvSpPr txBox="1">
              <a:spLocks noChangeArrowheads="1"/>
            </p:cNvSpPr>
            <p:nvPr/>
          </p:nvSpPr>
          <p:spPr bwMode="auto">
            <a:xfrm>
              <a:off x="3696" y="2432"/>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ea typeface="仿宋_GB2312" pitchFamily="49" charset="-122"/>
                </a:rPr>
                <a:t>i</a:t>
              </a:r>
              <a:r>
                <a:rPr lang="en-US" altLang="zh-CN" b="0" baseline="-25000">
                  <a:solidFill>
                    <a:schemeClr val="tx1"/>
                  </a:solidFill>
                  <a:ea typeface="仿宋_GB2312" pitchFamily="49" charset="-122"/>
                </a:rPr>
                <a:t>2</a:t>
              </a:r>
              <a:endParaRPr lang="en-US" altLang="zh-CN" b="0" baseline="-25000">
                <a:solidFill>
                  <a:schemeClr val="tx1"/>
                </a:solidFill>
                <a:ea typeface="仿宋_GB2312" pitchFamily="49" charset="-122"/>
              </a:endParaRPr>
            </a:p>
          </p:txBody>
        </p:sp>
        <p:sp>
          <p:nvSpPr>
            <p:cNvPr id="119847" name="Text Box 196"/>
            <p:cNvSpPr txBox="1">
              <a:spLocks noChangeArrowheads="1"/>
            </p:cNvSpPr>
            <p:nvPr/>
          </p:nvSpPr>
          <p:spPr bwMode="auto">
            <a:xfrm>
              <a:off x="2381" y="2386"/>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ea typeface="仿宋_GB2312" pitchFamily="49" charset="-122"/>
                </a:rPr>
                <a:t>i</a:t>
              </a:r>
              <a:r>
                <a:rPr lang="en-US" altLang="zh-CN" b="0" baseline="-25000">
                  <a:solidFill>
                    <a:schemeClr val="tx1"/>
                  </a:solidFill>
                  <a:ea typeface="仿宋_GB2312" pitchFamily="49" charset="-122"/>
                </a:rPr>
                <a:t>1</a:t>
              </a:r>
              <a:endParaRPr lang="en-US" altLang="zh-CN" b="0" baseline="-25000">
                <a:solidFill>
                  <a:schemeClr val="tx1"/>
                </a:solidFill>
                <a:ea typeface="仿宋_GB2312" pitchFamily="49" charset="-122"/>
              </a:endParaRPr>
            </a:p>
          </p:txBody>
        </p:sp>
        <p:sp>
          <p:nvSpPr>
            <p:cNvPr id="119848" name="Text Box 197"/>
            <p:cNvSpPr txBox="1">
              <a:spLocks noChangeArrowheads="1"/>
            </p:cNvSpPr>
            <p:nvPr/>
          </p:nvSpPr>
          <p:spPr bwMode="auto">
            <a:xfrm>
              <a:off x="3333" y="2505"/>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dirty="0">
                  <a:solidFill>
                    <a:schemeClr val="tx1"/>
                  </a:solidFill>
                  <a:ea typeface="仿宋_GB2312" pitchFamily="49" charset="-122"/>
                </a:rPr>
                <a:t>＋</a:t>
              </a:r>
              <a:endParaRPr lang="zh-CN" altLang="en-US" b="0" dirty="0">
                <a:solidFill>
                  <a:schemeClr val="tx1"/>
                </a:solidFill>
                <a:ea typeface="仿宋_GB2312" pitchFamily="49" charset="-122"/>
              </a:endParaRPr>
            </a:p>
          </p:txBody>
        </p:sp>
        <p:sp>
          <p:nvSpPr>
            <p:cNvPr id="119849" name="Text Box 198"/>
            <p:cNvSpPr txBox="1">
              <a:spLocks noChangeArrowheads="1"/>
            </p:cNvSpPr>
            <p:nvPr/>
          </p:nvSpPr>
          <p:spPr bwMode="auto">
            <a:xfrm>
              <a:off x="3334" y="3067"/>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19850" name="Rectangle 199"/>
            <p:cNvSpPr>
              <a:spLocks noChangeArrowheads="1"/>
            </p:cNvSpPr>
            <p:nvPr/>
          </p:nvSpPr>
          <p:spPr bwMode="auto">
            <a:xfrm>
              <a:off x="4641" y="279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19851" name="Rectangle 200"/>
            <p:cNvSpPr>
              <a:spLocks noChangeArrowheads="1"/>
            </p:cNvSpPr>
            <p:nvPr/>
          </p:nvSpPr>
          <p:spPr bwMode="auto">
            <a:xfrm>
              <a:off x="3923" y="238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19852" name="Text Box 192"/>
            <p:cNvSpPr txBox="1">
              <a:spLocks noChangeArrowheads="1"/>
            </p:cNvSpPr>
            <p:nvPr/>
          </p:nvSpPr>
          <p:spPr bwMode="auto">
            <a:xfrm>
              <a:off x="3833" y="3022"/>
              <a:ext cx="7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ea typeface="仿宋_GB2312" pitchFamily="49" charset="-122"/>
                </a:rPr>
                <a:t>60V</a:t>
              </a:r>
              <a:endParaRPr lang="en-US" altLang="zh-CN" b="0">
                <a:solidFill>
                  <a:schemeClr val="tx1"/>
                </a:solidFill>
                <a:ea typeface="仿宋_GB2312" pitchFamily="49" charset="-122"/>
              </a:endParaRPr>
            </a:p>
          </p:txBody>
        </p:sp>
      </p:grpSp>
      <p:graphicFrame>
        <p:nvGraphicFramePr>
          <p:cNvPr id="119828" name="Object 75"/>
          <p:cNvGraphicFramePr>
            <a:graphicFrameLocks noChangeAspect="1"/>
          </p:cNvGraphicFramePr>
          <p:nvPr/>
        </p:nvGraphicFramePr>
        <p:xfrm>
          <a:off x="935038" y="5680075"/>
          <a:ext cx="2593975" cy="569913"/>
        </p:xfrm>
        <a:graphic>
          <a:graphicData uri="http://schemas.openxmlformats.org/presentationml/2006/ole">
            <mc:AlternateContent xmlns:mc="http://schemas.openxmlformats.org/markup-compatibility/2006">
              <mc:Choice xmlns:v="urn:schemas-microsoft-com:vml" Requires="v">
                <p:oleObj spid="_x0000_s55605" name="Equation" r:id="rId14" imgW="927100" imgH="228600" progId="Equation.DSMT4">
                  <p:embed/>
                </p:oleObj>
              </mc:Choice>
              <mc:Fallback>
                <p:oleObj name="Equation" r:id="rId14" imgW="927100" imgH="228600" progId="Equation.DSMT4">
                  <p:embed/>
                  <p:pic>
                    <p:nvPicPr>
                      <p:cNvPr id="0" name="Object 7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5038" y="5680075"/>
                        <a:ext cx="2593975" cy="569913"/>
                      </a:xfrm>
                      <a:prstGeom prst="rect">
                        <a:avLst/>
                      </a:prstGeom>
                      <a:solidFill>
                        <a:srgbClr val="3366FF"/>
                      </a:solidFill>
                      <a:ln w="9525">
                        <a:solidFill>
                          <a:srgbClr val="3366FF"/>
                        </a:solidFill>
                        <a:miter lim="800000"/>
                        <a:headEnd/>
                        <a:tailEnd/>
                      </a:ln>
                      <a:effectLst/>
                    </p:spPr>
                  </p:pic>
                </p:oleObj>
              </mc:Fallback>
            </mc:AlternateContent>
          </a:graphicData>
        </a:graphic>
      </p:graphicFrame>
      <p:sp>
        <p:nvSpPr>
          <p:cNvPr id="67" name="Text Box 4"/>
          <p:cNvSpPr txBox="1">
            <a:spLocks noChangeArrowheads="1"/>
          </p:cNvSpPr>
          <p:nvPr/>
        </p:nvSpPr>
        <p:spPr bwMode="auto">
          <a:xfrm>
            <a:off x="0" y="0"/>
            <a:ext cx="531876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一个补充</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替代定理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679132" y="1843187"/>
            <a:ext cx="8064500" cy="271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dirty="0">
                <a:latin typeface="楷体_GB2312" pitchFamily="49" charset="-122"/>
              </a:rPr>
              <a:t>	</a:t>
            </a:r>
            <a:r>
              <a:rPr kumimoji="1" lang="zh-CN" altLang="en-US" dirty="0">
                <a:latin typeface="楷体_GB2312" pitchFamily="49" charset="-122"/>
              </a:rPr>
              <a:t>替代前后</a:t>
            </a:r>
            <a:r>
              <a:rPr kumimoji="1" lang="en-US" altLang="zh-CN" b="0" dirty="0"/>
              <a:t>KCL</a:t>
            </a:r>
            <a:r>
              <a:rPr kumimoji="1" lang="zh-CN" altLang="en-US" b="0" dirty="0"/>
              <a:t>、</a:t>
            </a:r>
            <a:r>
              <a:rPr kumimoji="1" lang="en-US" altLang="zh-CN" b="0" dirty="0"/>
              <a:t>KVL</a:t>
            </a:r>
            <a:r>
              <a:rPr kumimoji="1" lang="zh-CN" altLang="en-US" dirty="0">
                <a:latin typeface="楷体_GB2312" pitchFamily="49" charset="-122"/>
              </a:rPr>
              <a:t>关系相同，其余支路的</a:t>
            </a:r>
            <a:r>
              <a:rPr kumimoji="1" lang="en-US" altLang="zh-CN" b="0" i="1" dirty="0"/>
              <a:t>u</a:t>
            </a:r>
            <a:r>
              <a:rPr kumimoji="1" lang="zh-CN" altLang="en-US" b="0" dirty="0"/>
              <a:t>、</a:t>
            </a:r>
            <a:r>
              <a:rPr kumimoji="1" lang="en-US" altLang="zh-CN" b="0" i="1" dirty="0" err="1"/>
              <a:t>i</a:t>
            </a:r>
            <a:r>
              <a:rPr kumimoji="1" lang="zh-CN" altLang="en-US" dirty="0">
                <a:latin typeface="楷体_GB2312" pitchFamily="49" charset="-122"/>
              </a:rPr>
              <a:t>关系不变（没有改变电路的拓扑结构）。</a:t>
            </a:r>
            <a:endParaRPr kumimoji="1" lang="en-US" altLang="zh-CN" dirty="0">
              <a:latin typeface="楷体_GB2312" pitchFamily="49" charset="-122"/>
            </a:endParaRPr>
          </a:p>
          <a:p>
            <a:pPr algn="just" eaLnBrk="1" hangingPunct="1">
              <a:lnSpc>
                <a:spcPct val="120000"/>
              </a:lnSpc>
            </a:pPr>
            <a:r>
              <a:rPr kumimoji="1" lang="en-US" altLang="zh-CN" dirty="0">
                <a:latin typeface="楷体_GB2312" pitchFamily="49" charset="-122"/>
              </a:rPr>
              <a:t>	</a:t>
            </a:r>
            <a:r>
              <a:rPr kumimoji="1" lang="zh-CN" altLang="en-US" dirty="0">
                <a:latin typeface="楷体_GB2312" pitchFamily="49" charset="-122"/>
              </a:rPr>
              <a:t>用</a:t>
            </a:r>
            <a:r>
              <a:rPr kumimoji="1" lang="en-US" altLang="zh-CN" b="0" i="1" dirty="0" err="1"/>
              <a:t>u</a:t>
            </a:r>
            <a:r>
              <a:rPr kumimoji="1" lang="en-US" altLang="zh-CN" b="0" i="1" baseline="-25000" dirty="0" err="1"/>
              <a:t>k</a:t>
            </a:r>
            <a:r>
              <a:rPr kumimoji="1" lang="en-US" altLang="zh-CN" b="0" i="1" baseline="-25000" dirty="0"/>
              <a:t> </a:t>
            </a:r>
            <a:r>
              <a:rPr kumimoji="1" lang="zh-CN" altLang="en-US" dirty="0">
                <a:latin typeface="楷体_GB2312" pitchFamily="49" charset="-122"/>
              </a:rPr>
              <a:t>替代后，其余支路电压不变</a:t>
            </a:r>
            <a:r>
              <a:rPr kumimoji="1" lang="en-US" altLang="zh-CN" b="0" dirty="0">
                <a:latin typeface="楷体_GB2312" pitchFamily="49" charset="-122"/>
              </a:rPr>
              <a:t>(</a:t>
            </a:r>
            <a:r>
              <a:rPr kumimoji="1" lang="en-US" altLang="zh-CN" b="0" dirty="0"/>
              <a:t>KVL)</a:t>
            </a:r>
            <a:r>
              <a:rPr kumimoji="1" lang="zh-CN" altLang="en-US" dirty="0">
                <a:latin typeface="楷体_GB2312" pitchFamily="49" charset="-122"/>
              </a:rPr>
              <a:t>，其余支路电流也不变，故第</a:t>
            </a:r>
            <a:r>
              <a:rPr kumimoji="1" lang="en-US" altLang="zh-CN" b="0" i="1" dirty="0"/>
              <a:t>k</a:t>
            </a:r>
            <a:r>
              <a:rPr kumimoji="1" lang="zh-CN" altLang="en-US" dirty="0">
                <a:latin typeface="楷体_GB2312" pitchFamily="49" charset="-122"/>
              </a:rPr>
              <a:t>条支路</a:t>
            </a:r>
            <a:r>
              <a:rPr kumimoji="1" lang="en-US" altLang="zh-CN" b="0" i="1" dirty="0" err="1"/>
              <a:t>i</a:t>
            </a:r>
            <a:r>
              <a:rPr kumimoji="1" lang="en-US" altLang="zh-CN" b="0" i="1" baseline="-25000" dirty="0" err="1"/>
              <a:t>k</a:t>
            </a:r>
            <a:r>
              <a:rPr kumimoji="1" lang="en-US" altLang="zh-CN" b="0" i="1" baseline="-25000" dirty="0"/>
              <a:t> </a:t>
            </a:r>
            <a:r>
              <a:rPr kumimoji="1" lang="zh-CN" altLang="en-US" dirty="0">
                <a:latin typeface="楷体_GB2312" pitchFamily="49" charset="-122"/>
              </a:rPr>
              <a:t>也不变</a:t>
            </a:r>
            <a:r>
              <a:rPr kumimoji="1" lang="en-US" altLang="zh-CN" b="0" dirty="0">
                <a:latin typeface="楷体_GB2312" pitchFamily="49" charset="-122"/>
              </a:rPr>
              <a:t>(</a:t>
            </a:r>
            <a:r>
              <a:rPr kumimoji="1" lang="en-US" altLang="zh-CN" b="0" dirty="0"/>
              <a:t>KCL)</a:t>
            </a:r>
            <a:r>
              <a:rPr kumimoji="1" lang="zh-CN" altLang="en-US" dirty="0">
                <a:latin typeface="楷体_GB2312" pitchFamily="49" charset="-122"/>
              </a:rPr>
              <a:t>。</a:t>
            </a:r>
            <a:endParaRPr kumimoji="1" lang="en-US" altLang="zh-CN" dirty="0">
              <a:latin typeface="楷体_GB2312" pitchFamily="49" charset="-122"/>
            </a:endParaRPr>
          </a:p>
          <a:p>
            <a:pPr algn="just" eaLnBrk="1" hangingPunct="1">
              <a:lnSpc>
                <a:spcPct val="120000"/>
              </a:lnSpc>
            </a:pPr>
            <a:r>
              <a:rPr kumimoji="1" lang="en-US" altLang="zh-CN" dirty="0">
                <a:latin typeface="楷体_GB2312" pitchFamily="49" charset="-122"/>
              </a:rPr>
              <a:t>	</a:t>
            </a:r>
            <a:r>
              <a:rPr kumimoji="1" lang="zh-CN" altLang="en-US" dirty="0">
                <a:latin typeface="楷体_GB2312" pitchFamily="49" charset="-122"/>
              </a:rPr>
              <a:t>用</a:t>
            </a:r>
            <a:r>
              <a:rPr kumimoji="1" lang="en-US" altLang="zh-CN" b="0" i="1" dirty="0" err="1"/>
              <a:t>i</a:t>
            </a:r>
            <a:r>
              <a:rPr kumimoji="1" lang="en-US" altLang="zh-CN" b="0" i="1" baseline="-25000" dirty="0" err="1"/>
              <a:t>k</a:t>
            </a:r>
            <a:r>
              <a:rPr kumimoji="1" lang="en-US" altLang="zh-CN" b="0" i="1" baseline="-25000" dirty="0"/>
              <a:t> </a:t>
            </a:r>
            <a:r>
              <a:rPr kumimoji="1" lang="zh-CN" altLang="en-US" dirty="0">
                <a:latin typeface="楷体_GB2312" pitchFamily="49" charset="-122"/>
              </a:rPr>
              <a:t>替代后，其余支路电流不变</a:t>
            </a:r>
            <a:r>
              <a:rPr kumimoji="1" lang="en-US" altLang="zh-CN" b="0" dirty="0"/>
              <a:t>(KCL)</a:t>
            </a:r>
            <a:r>
              <a:rPr kumimoji="1" lang="zh-CN" altLang="en-US" dirty="0"/>
              <a:t>，</a:t>
            </a:r>
            <a:r>
              <a:rPr kumimoji="1" lang="zh-CN" altLang="en-US" dirty="0">
                <a:latin typeface="楷体_GB2312" pitchFamily="49" charset="-122"/>
              </a:rPr>
              <a:t>其余支路电压不变，故第</a:t>
            </a:r>
            <a:r>
              <a:rPr kumimoji="1" lang="en-US" altLang="zh-CN" i="1" dirty="0">
                <a:latin typeface="楷体_GB2312" pitchFamily="49" charset="-122"/>
              </a:rPr>
              <a:t>k</a:t>
            </a:r>
            <a:r>
              <a:rPr kumimoji="1" lang="zh-CN" altLang="en-US" dirty="0">
                <a:latin typeface="楷体_GB2312" pitchFamily="49" charset="-122"/>
              </a:rPr>
              <a:t>条支路</a:t>
            </a:r>
            <a:r>
              <a:rPr kumimoji="1" lang="en-US" altLang="zh-CN" b="0" i="1" dirty="0" err="1"/>
              <a:t>u</a:t>
            </a:r>
            <a:r>
              <a:rPr kumimoji="1" lang="en-US" altLang="zh-CN" b="0" i="1" baseline="-25000" dirty="0" err="1"/>
              <a:t>k</a:t>
            </a:r>
            <a:r>
              <a:rPr kumimoji="1" lang="en-US" altLang="zh-CN" b="0" i="1" baseline="-25000" dirty="0"/>
              <a:t> </a:t>
            </a:r>
            <a:r>
              <a:rPr kumimoji="1" lang="zh-CN" altLang="en-US" dirty="0">
                <a:latin typeface="楷体_GB2312" pitchFamily="49" charset="-122"/>
              </a:rPr>
              <a:t>也不变</a:t>
            </a:r>
            <a:r>
              <a:rPr kumimoji="1" lang="en-US" altLang="zh-CN" b="0" dirty="0">
                <a:latin typeface="楷体_GB2312" pitchFamily="49" charset="-122"/>
              </a:rPr>
              <a:t>(</a:t>
            </a:r>
            <a:r>
              <a:rPr kumimoji="1" lang="en-US" altLang="zh-CN" b="0" dirty="0"/>
              <a:t>KVL)</a:t>
            </a:r>
            <a:r>
              <a:rPr kumimoji="1" lang="zh-CN" altLang="en-US" dirty="0">
                <a:latin typeface="楷体_GB2312" pitchFamily="49" charset="-122"/>
              </a:rPr>
              <a:t>。</a:t>
            </a:r>
            <a:endParaRPr kumimoji="1" lang="zh-CN" altLang="en-US" dirty="0">
              <a:latin typeface="楷体_GB2312" pitchFamily="49" charset="-122"/>
            </a:endParaRPr>
          </a:p>
        </p:txBody>
      </p:sp>
      <p:sp>
        <p:nvSpPr>
          <p:cNvPr id="49155" name="Text Box 3"/>
          <p:cNvSpPr txBox="1">
            <a:spLocks noChangeArrowheads="1"/>
          </p:cNvSpPr>
          <p:nvPr/>
        </p:nvSpPr>
        <p:spPr bwMode="auto">
          <a:xfrm>
            <a:off x="750571" y="1217295"/>
            <a:ext cx="811530" cy="461665"/>
          </a:xfrm>
          <a:prstGeom prst="rect">
            <a:avLst/>
          </a:prstGeom>
          <a:solidFill>
            <a:srgbClr val="FF0000"/>
          </a:solidFill>
          <a:ln>
            <a:noFill/>
          </a:ln>
          <a:effectLst>
            <a:outerShdw dist="107763" dir="18900000" algn="ctr" rotWithShape="0">
              <a:schemeClr val="bg2">
                <a:alpha val="50000"/>
              </a:schemeClr>
            </a:outerShdw>
          </a:effec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a:solidFill>
                  <a:schemeClr val="bg1"/>
                </a:solidFill>
              </a:rPr>
              <a:t>原因</a:t>
            </a:r>
            <a:endParaRPr lang="zh-CN" altLang="en-US">
              <a:solidFill>
                <a:schemeClr val="bg1"/>
              </a:solidFill>
            </a:endParaRPr>
          </a:p>
        </p:txBody>
      </p:sp>
      <p:sp>
        <p:nvSpPr>
          <p:cNvPr id="49158" name="Text Box 6"/>
          <p:cNvSpPr txBox="1">
            <a:spLocks noChangeArrowheads="1"/>
          </p:cNvSpPr>
          <p:nvPr/>
        </p:nvSpPr>
        <p:spPr bwMode="auto">
          <a:xfrm>
            <a:off x="1037908" y="5561449"/>
            <a:ext cx="7345363"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kumimoji="1" lang="en-US" altLang="zh-CN" dirty="0">
                <a:latin typeface="楷体_GB2312" pitchFamily="49" charset="-122"/>
              </a:rPr>
              <a:t>  </a:t>
            </a:r>
            <a:r>
              <a:rPr kumimoji="1" lang="zh-CN" altLang="en-US" dirty="0">
                <a:latin typeface="楷体_GB2312" pitchFamily="49" charset="-122"/>
              </a:rPr>
              <a:t>替代定理既适用于线性电路，</a:t>
            </a:r>
            <a:r>
              <a:rPr kumimoji="1" lang="zh-CN" altLang="en-US" dirty="0">
                <a:solidFill>
                  <a:schemeClr val="tx1"/>
                </a:solidFill>
                <a:latin typeface="楷体_GB2312" pitchFamily="49" charset="-122"/>
              </a:rPr>
              <a:t>也适用于非线性电路（区别于叠加定理）。</a:t>
            </a:r>
            <a:endParaRPr kumimoji="1" lang="zh-CN" altLang="en-US" dirty="0">
              <a:solidFill>
                <a:schemeClr val="tx1"/>
              </a:solidFill>
              <a:latin typeface="楷体_GB2312" pitchFamily="49" charset="-122"/>
            </a:endParaRPr>
          </a:p>
        </p:txBody>
      </p:sp>
      <p:grpSp>
        <p:nvGrpSpPr>
          <p:cNvPr id="4" name="Group 115"/>
          <p:cNvGrpSpPr/>
          <p:nvPr/>
        </p:nvGrpSpPr>
        <p:grpSpPr bwMode="auto">
          <a:xfrm>
            <a:off x="334011" y="4710549"/>
            <a:ext cx="1644650" cy="850900"/>
            <a:chOff x="385" y="3022"/>
            <a:chExt cx="1036" cy="536"/>
          </a:xfrm>
        </p:grpSpPr>
        <p:pic>
          <p:nvPicPr>
            <p:cNvPr id="120843" name="Picture 116"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4" name="Text Box 117"/>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a:solidFill>
                    <a:srgbClr val="FA7748"/>
                  </a:solidFill>
                  <a:ea typeface="华文行楷" panose="02010800040101010101" pitchFamily="2" charset="-122"/>
                </a:rPr>
                <a:t>注意</a:t>
              </a:r>
              <a:endParaRPr kumimoji="1" lang="zh-CN" altLang="en-US" sz="3200" b="0">
                <a:solidFill>
                  <a:srgbClr val="FA7748"/>
                </a:solidFill>
                <a:ea typeface="华文行楷" panose="02010800040101010101" pitchFamily="2" charset="-122"/>
              </a:endParaRPr>
            </a:p>
          </p:txBody>
        </p:sp>
      </p:grpSp>
      <p:sp>
        <p:nvSpPr>
          <p:cNvPr id="8" name="Text Box 4"/>
          <p:cNvSpPr txBox="1">
            <a:spLocks noChangeArrowheads="1"/>
          </p:cNvSpPr>
          <p:nvPr/>
        </p:nvSpPr>
        <p:spPr bwMode="auto">
          <a:xfrm>
            <a:off x="0" y="0"/>
            <a:ext cx="531876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一个补充</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替代定理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p:cNvSpPr txBox="1">
            <a:spLocks noChangeArrowheads="1"/>
          </p:cNvSpPr>
          <p:nvPr/>
        </p:nvSpPr>
        <p:spPr bwMode="auto">
          <a:xfrm>
            <a:off x="590550" y="1674813"/>
            <a:ext cx="86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3200" dirty="0">
                <a:solidFill>
                  <a:schemeClr val="tx1"/>
                </a:solidFill>
                <a:latin typeface="宋体" panose="02010600030101010101" pitchFamily="2" charset="-122"/>
                <a:ea typeface="宋体" panose="02010600030101010101" pitchFamily="2" charset="-122"/>
              </a:rPr>
              <a:t>例</a:t>
            </a:r>
            <a:endParaRPr kumimoji="1" lang="zh-CN" altLang="en-US" sz="3200" b="0" dirty="0">
              <a:solidFill>
                <a:schemeClr val="tx1"/>
              </a:solidFill>
              <a:ea typeface="宋体" panose="02010600030101010101" pitchFamily="2" charset="-122"/>
            </a:endParaRPr>
          </a:p>
        </p:txBody>
      </p:sp>
      <p:sp>
        <p:nvSpPr>
          <p:cNvPr id="47110" name="Text Box 6"/>
          <p:cNvSpPr txBox="1">
            <a:spLocks noChangeArrowheads="1"/>
          </p:cNvSpPr>
          <p:nvPr/>
        </p:nvSpPr>
        <p:spPr bwMode="auto">
          <a:xfrm>
            <a:off x="1382713" y="1747838"/>
            <a:ext cx="2160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a:latin typeface="楷体_GB2312" pitchFamily="49" charset="-122"/>
              </a:rPr>
              <a:t>求电流</a:t>
            </a:r>
            <a:r>
              <a:rPr kumimoji="1" lang="en-US" altLang="zh-CN" b="0" i="1"/>
              <a:t>I</a:t>
            </a:r>
            <a:r>
              <a:rPr kumimoji="1" lang="en-US" altLang="zh-CN" b="0" baseline="-25000"/>
              <a:t>1</a:t>
            </a:r>
            <a:endParaRPr kumimoji="1" lang="en-US" altLang="zh-CN">
              <a:latin typeface="楷体_GB2312" pitchFamily="49" charset="-122"/>
            </a:endParaRPr>
          </a:p>
        </p:txBody>
      </p:sp>
      <p:sp>
        <p:nvSpPr>
          <p:cNvPr id="47112" name="Text Box 8"/>
          <p:cNvSpPr txBox="1">
            <a:spLocks noChangeArrowheads="1"/>
          </p:cNvSpPr>
          <p:nvPr/>
        </p:nvSpPr>
        <p:spPr bwMode="auto">
          <a:xfrm>
            <a:off x="625474" y="2541588"/>
            <a:ext cx="504825" cy="461665"/>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solidFill>
                  <a:schemeClr val="tx1"/>
                </a:solidFill>
                <a:ea typeface="宋体" panose="02010600030101010101" pitchFamily="2" charset="-122"/>
              </a:rPr>
              <a:t>解</a:t>
            </a:r>
            <a:endParaRPr kumimoji="1" lang="zh-CN" altLang="en-US" dirty="0">
              <a:solidFill>
                <a:schemeClr val="tx1"/>
              </a:solidFill>
              <a:ea typeface="宋体" panose="02010600030101010101" pitchFamily="2" charset="-122"/>
            </a:endParaRPr>
          </a:p>
        </p:txBody>
      </p:sp>
      <p:sp>
        <p:nvSpPr>
          <p:cNvPr id="47113" name="Text Box 9"/>
          <p:cNvSpPr txBox="1">
            <a:spLocks noChangeArrowheads="1"/>
          </p:cNvSpPr>
          <p:nvPr/>
        </p:nvSpPr>
        <p:spPr bwMode="auto">
          <a:xfrm>
            <a:off x="1201737" y="2541588"/>
            <a:ext cx="208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a:t>用替代：</a:t>
            </a:r>
            <a:endParaRPr kumimoji="1" lang="zh-CN" altLang="en-US"/>
          </a:p>
        </p:txBody>
      </p:sp>
      <p:graphicFrame>
        <p:nvGraphicFramePr>
          <p:cNvPr id="47212" name="Object 2"/>
          <p:cNvGraphicFramePr>
            <a:graphicFrameLocks noChangeAspect="1"/>
          </p:cNvGraphicFramePr>
          <p:nvPr/>
        </p:nvGraphicFramePr>
        <p:xfrm>
          <a:off x="5231606" y="5453064"/>
          <a:ext cx="2999581" cy="726965"/>
        </p:xfrm>
        <a:graphic>
          <a:graphicData uri="http://schemas.openxmlformats.org/presentationml/2006/ole">
            <mc:AlternateContent xmlns:mc="http://schemas.openxmlformats.org/markup-compatibility/2006">
              <mc:Choice xmlns:v="urn:schemas-microsoft-com:vml" Requires="v">
                <p:oleObj spid="_x0000_s56365" name="公式" r:id="rId1" imgW="1751330" imgH="421640" progId="Equation.3">
                  <p:embed/>
                </p:oleObj>
              </mc:Choice>
              <mc:Fallback>
                <p:oleObj name="公式" r:id="rId1" imgW="1751330" imgH="42164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1606" y="5453064"/>
                        <a:ext cx="2999581" cy="726965"/>
                      </a:xfrm>
                      <a:prstGeom prst="rect">
                        <a:avLst/>
                      </a:prstGeom>
                      <a:noFill/>
                      <a:ln>
                        <a:noFill/>
                      </a:ln>
                      <a:effectLst/>
                    </p:spPr>
                  </p:pic>
                </p:oleObj>
              </mc:Fallback>
            </mc:AlternateContent>
          </a:graphicData>
        </a:graphic>
      </p:graphicFrame>
      <p:grpSp>
        <p:nvGrpSpPr>
          <p:cNvPr id="4" name="Group 186"/>
          <p:cNvGrpSpPr/>
          <p:nvPr/>
        </p:nvGrpSpPr>
        <p:grpSpPr bwMode="auto">
          <a:xfrm>
            <a:off x="3975100" y="1674813"/>
            <a:ext cx="4824413" cy="3127375"/>
            <a:chOff x="2381" y="436"/>
            <a:chExt cx="3039" cy="1970"/>
          </a:xfrm>
        </p:grpSpPr>
        <p:sp>
          <p:nvSpPr>
            <p:cNvPr id="121889" name="Oval 127"/>
            <p:cNvSpPr>
              <a:spLocks noChangeArrowheads="1"/>
            </p:cNvSpPr>
            <p:nvPr/>
          </p:nvSpPr>
          <p:spPr bwMode="auto">
            <a:xfrm>
              <a:off x="3424" y="166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21890" name="Oval 128"/>
            <p:cNvSpPr>
              <a:spLocks noChangeArrowheads="1"/>
            </p:cNvSpPr>
            <p:nvPr/>
          </p:nvSpPr>
          <p:spPr bwMode="auto">
            <a:xfrm>
              <a:off x="5057" y="142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21891" name="Oval 129"/>
            <p:cNvSpPr>
              <a:spLocks noChangeArrowheads="1"/>
            </p:cNvSpPr>
            <p:nvPr/>
          </p:nvSpPr>
          <p:spPr bwMode="auto">
            <a:xfrm>
              <a:off x="4377" y="142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21892" name="Text Box 130"/>
            <p:cNvSpPr txBox="1">
              <a:spLocks noChangeArrowheads="1"/>
            </p:cNvSpPr>
            <p:nvPr/>
          </p:nvSpPr>
          <p:spPr bwMode="auto">
            <a:xfrm>
              <a:off x="4831" y="753"/>
              <a:ext cx="5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6</a:t>
              </a:r>
              <a:r>
                <a:rPr kumimoji="1" lang="en-US" altLang="zh-CN" b="0">
                  <a:solidFill>
                    <a:schemeClr val="tx1"/>
                  </a:solidFill>
                  <a:ea typeface="宋体" panose="02010600030101010101" pitchFamily="2" charset="-122"/>
                  <a:sym typeface="Symbol" panose="05050102010706020507" pitchFamily="18" charset="2"/>
                </a:rPr>
                <a:t></a:t>
              </a:r>
              <a:endParaRPr kumimoji="1" lang="en-US" altLang="zh-CN" b="0">
                <a:solidFill>
                  <a:schemeClr val="tx1"/>
                </a:solidFill>
                <a:ea typeface="宋体" panose="02010600030101010101" pitchFamily="2" charset="-122"/>
                <a:sym typeface="Symbol" panose="05050102010706020507" pitchFamily="18" charset="2"/>
              </a:endParaRPr>
            </a:p>
          </p:txBody>
        </p:sp>
        <p:sp>
          <p:nvSpPr>
            <p:cNvPr id="121893" name="Text Box 131"/>
            <p:cNvSpPr txBox="1">
              <a:spLocks noChangeArrowheads="1"/>
            </p:cNvSpPr>
            <p:nvPr/>
          </p:nvSpPr>
          <p:spPr bwMode="auto">
            <a:xfrm>
              <a:off x="3833" y="526"/>
              <a:ext cx="49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5</a:t>
              </a:r>
              <a:r>
                <a:rPr kumimoji="1" lang="en-US" altLang="zh-CN" b="0">
                  <a:solidFill>
                    <a:schemeClr val="tx1"/>
                  </a:solidFill>
                  <a:ea typeface="宋体" panose="02010600030101010101" pitchFamily="2" charset="-122"/>
                  <a:sym typeface="Symbol" panose="05050102010706020507" pitchFamily="18" charset="2"/>
                </a:rPr>
                <a:t></a:t>
              </a:r>
              <a:endParaRPr kumimoji="1" lang="en-US" altLang="zh-CN" b="0">
                <a:solidFill>
                  <a:schemeClr val="tx1"/>
                </a:solidFill>
                <a:ea typeface="宋体" panose="02010600030101010101" pitchFamily="2" charset="-122"/>
                <a:sym typeface="Symbol" panose="05050102010706020507" pitchFamily="18" charset="2"/>
              </a:endParaRPr>
            </a:p>
          </p:txBody>
        </p:sp>
        <p:sp>
          <p:nvSpPr>
            <p:cNvPr id="121894" name="Rectangle 132"/>
            <p:cNvSpPr>
              <a:spLocks noChangeArrowheads="1"/>
            </p:cNvSpPr>
            <p:nvPr/>
          </p:nvSpPr>
          <p:spPr bwMode="auto">
            <a:xfrm>
              <a:off x="2835" y="481"/>
              <a:ext cx="2420" cy="167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21895" name="Line 133"/>
            <p:cNvSpPr>
              <a:spLocks noChangeShapeType="1"/>
            </p:cNvSpPr>
            <p:nvPr/>
          </p:nvSpPr>
          <p:spPr bwMode="auto">
            <a:xfrm flipH="1">
              <a:off x="3606" y="481"/>
              <a:ext cx="0" cy="167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96" name="Line 134"/>
            <p:cNvSpPr>
              <a:spLocks noChangeShapeType="1"/>
            </p:cNvSpPr>
            <p:nvPr/>
          </p:nvSpPr>
          <p:spPr bwMode="auto">
            <a:xfrm>
              <a:off x="2835" y="1116"/>
              <a:ext cx="770" cy="0"/>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97" name="Text Box 135"/>
            <p:cNvSpPr txBox="1">
              <a:spLocks noChangeArrowheads="1"/>
            </p:cNvSpPr>
            <p:nvPr/>
          </p:nvSpPr>
          <p:spPr bwMode="auto">
            <a:xfrm>
              <a:off x="3062" y="1660"/>
              <a:ext cx="4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7V</a:t>
              </a:r>
              <a:endParaRPr kumimoji="1" lang="en-US" altLang="zh-CN" b="0">
                <a:solidFill>
                  <a:schemeClr val="tx1"/>
                </a:solidFill>
                <a:ea typeface="宋体" panose="02010600030101010101" pitchFamily="2" charset="-122"/>
              </a:endParaRPr>
            </a:p>
          </p:txBody>
        </p:sp>
        <p:sp>
          <p:nvSpPr>
            <p:cNvPr id="121898" name="Text Box 136"/>
            <p:cNvSpPr txBox="1">
              <a:spLocks noChangeArrowheads="1"/>
            </p:cNvSpPr>
            <p:nvPr/>
          </p:nvSpPr>
          <p:spPr bwMode="auto">
            <a:xfrm>
              <a:off x="2381" y="617"/>
              <a:ext cx="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3</a:t>
              </a:r>
              <a:r>
                <a:rPr kumimoji="1" lang="en-US" altLang="zh-CN" b="0">
                  <a:solidFill>
                    <a:schemeClr val="tx1"/>
                  </a:solidFill>
                  <a:ea typeface="宋体" panose="02010600030101010101" pitchFamily="2" charset="-122"/>
                  <a:sym typeface="Symbol" panose="05050102010706020507" pitchFamily="18" charset="2"/>
                </a:rPr>
                <a:t></a:t>
              </a:r>
              <a:endParaRPr kumimoji="1" lang="en-US" altLang="zh-CN" b="0">
                <a:solidFill>
                  <a:schemeClr val="tx1"/>
                </a:solidFill>
                <a:ea typeface="宋体" panose="02010600030101010101" pitchFamily="2" charset="-122"/>
              </a:endParaRPr>
            </a:p>
          </p:txBody>
        </p:sp>
        <p:sp>
          <p:nvSpPr>
            <p:cNvPr id="121899" name="Text Box 137"/>
            <p:cNvSpPr txBox="1">
              <a:spLocks noChangeArrowheads="1"/>
            </p:cNvSpPr>
            <p:nvPr/>
          </p:nvSpPr>
          <p:spPr bwMode="auto">
            <a:xfrm>
              <a:off x="3153" y="617"/>
              <a:ext cx="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6</a:t>
              </a:r>
              <a:r>
                <a:rPr kumimoji="1" lang="en-US" altLang="zh-CN" b="0">
                  <a:solidFill>
                    <a:schemeClr val="tx1"/>
                  </a:solidFill>
                  <a:ea typeface="宋体" panose="02010600030101010101" pitchFamily="2" charset="-122"/>
                  <a:sym typeface="Symbol" panose="05050102010706020507" pitchFamily="18" charset="2"/>
                </a:rPr>
                <a:t></a:t>
              </a:r>
              <a:endParaRPr kumimoji="1" lang="en-US" altLang="zh-CN" b="0">
                <a:solidFill>
                  <a:schemeClr val="tx1"/>
                </a:solidFill>
                <a:ea typeface="宋体" panose="02010600030101010101" pitchFamily="2" charset="-122"/>
                <a:sym typeface="Symbol" panose="05050102010706020507" pitchFamily="18" charset="2"/>
              </a:endParaRPr>
            </a:p>
          </p:txBody>
        </p:sp>
        <p:sp>
          <p:nvSpPr>
            <p:cNvPr id="121900" name="Text Box 138"/>
            <p:cNvSpPr txBox="1">
              <a:spLocks noChangeArrowheads="1"/>
            </p:cNvSpPr>
            <p:nvPr/>
          </p:nvSpPr>
          <p:spPr bwMode="auto">
            <a:xfrm>
              <a:off x="3182" y="1161"/>
              <a:ext cx="2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i="1">
                  <a:solidFill>
                    <a:schemeClr val="tx1"/>
                  </a:solidFill>
                  <a:ea typeface="宋体" panose="02010600030101010101" pitchFamily="2" charset="-122"/>
                </a:rPr>
                <a:t>I</a:t>
              </a:r>
              <a:r>
                <a:rPr kumimoji="1" lang="en-US" altLang="zh-CN" b="0" baseline="-25000">
                  <a:solidFill>
                    <a:schemeClr val="tx1"/>
                  </a:solidFill>
                  <a:ea typeface="宋体" panose="02010600030101010101" pitchFamily="2" charset="-122"/>
                </a:rPr>
                <a:t>1</a:t>
              </a:r>
              <a:endParaRPr kumimoji="1" lang="en-US" altLang="zh-CN" b="0">
                <a:solidFill>
                  <a:schemeClr val="tx1"/>
                </a:solidFill>
                <a:ea typeface="宋体" panose="02010600030101010101" pitchFamily="2" charset="-122"/>
              </a:endParaRPr>
            </a:p>
          </p:txBody>
        </p:sp>
        <p:sp>
          <p:nvSpPr>
            <p:cNvPr id="121901" name="Text Box 139"/>
            <p:cNvSpPr txBox="1">
              <a:spLocks noChangeArrowheads="1"/>
            </p:cNvSpPr>
            <p:nvPr/>
          </p:nvSpPr>
          <p:spPr bwMode="auto">
            <a:xfrm>
              <a:off x="4286" y="1742"/>
              <a:ext cx="1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21902" name="Text Box 140"/>
            <p:cNvSpPr txBox="1">
              <a:spLocks noChangeArrowheads="1"/>
            </p:cNvSpPr>
            <p:nvPr/>
          </p:nvSpPr>
          <p:spPr bwMode="auto">
            <a:xfrm>
              <a:off x="4241" y="1197"/>
              <a:ext cx="2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21903" name="Line 141"/>
            <p:cNvSpPr>
              <a:spLocks noChangeShapeType="1"/>
            </p:cNvSpPr>
            <p:nvPr/>
          </p:nvSpPr>
          <p:spPr bwMode="auto">
            <a:xfrm flipH="1" flipV="1">
              <a:off x="3424" y="1161"/>
              <a:ext cx="0" cy="31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904" name="Text Box 142"/>
            <p:cNvSpPr txBox="1">
              <a:spLocks noChangeArrowheads="1"/>
            </p:cNvSpPr>
            <p:nvPr/>
          </p:nvSpPr>
          <p:spPr bwMode="auto">
            <a:xfrm>
              <a:off x="4121" y="753"/>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1</a:t>
              </a:r>
              <a:r>
                <a:rPr kumimoji="1" lang="en-US" altLang="zh-CN" b="0">
                  <a:solidFill>
                    <a:schemeClr val="tx1"/>
                  </a:solidFill>
                  <a:ea typeface="宋体" panose="02010600030101010101" pitchFamily="2" charset="-122"/>
                  <a:sym typeface="Symbol" panose="05050102010706020507" pitchFamily="18" charset="2"/>
                </a:rPr>
                <a:t></a:t>
              </a:r>
              <a:endParaRPr kumimoji="1" lang="en-US" altLang="zh-CN" b="0">
                <a:solidFill>
                  <a:schemeClr val="tx1"/>
                </a:solidFill>
                <a:ea typeface="宋体" panose="02010600030101010101" pitchFamily="2" charset="-122"/>
                <a:sym typeface="Symbol" panose="05050102010706020507" pitchFamily="18" charset="2"/>
              </a:endParaRPr>
            </a:p>
          </p:txBody>
        </p:sp>
        <p:sp>
          <p:nvSpPr>
            <p:cNvPr id="121905" name="Text Box 143"/>
            <p:cNvSpPr txBox="1">
              <a:spLocks noChangeArrowheads="1"/>
            </p:cNvSpPr>
            <p:nvPr/>
          </p:nvSpPr>
          <p:spPr bwMode="auto">
            <a:xfrm>
              <a:off x="3198" y="1434"/>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21906" name="Text Box 144"/>
            <p:cNvSpPr txBox="1">
              <a:spLocks noChangeArrowheads="1"/>
            </p:cNvSpPr>
            <p:nvPr/>
          </p:nvSpPr>
          <p:spPr bwMode="auto">
            <a:xfrm>
              <a:off x="3198" y="1923"/>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b="0">
                  <a:solidFill>
                    <a:schemeClr val="tx1"/>
                  </a:solidFill>
                  <a:ea typeface="仿宋_GB2312" pitchFamily="49" charset="-122"/>
                </a:rPr>
                <a:t>－</a:t>
              </a:r>
              <a:endParaRPr lang="zh-CN" altLang="en-US" b="0">
                <a:solidFill>
                  <a:schemeClr val="tx1"/>
                </a:solidFill>
                <a:ea typeface="仿宋_GB2312" pitchFamily="49" charset="-122"/>
              </a:endParaRPr>
            </a:p>
          </p:txBody>
        </p:sp>
        <p:sp>
          <p:nvSpPr>
            <p:cNvPr id="121907" name="Line 146"/>
            <p:cNvSpPr>
              <a:spLocks noChangeShapeType="1"/>
            </p:cNvSpPr>
            <p:nvPr/>
          </p:nvSpPr>
          <p:spPr bwMode="auto">
            <a:xfrm flipH="1">
              <a:off x="3696" y="2160"/>
              <a:ext cx="318"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908" name="Line 145"/>
            <p:cNvSpPr>
              <a:spLocks noChangeShapeType="1"/>
            </p:cNvSpPr>
            <p:nvPr/>
          </p:nvSpPr>
          <p:spPr bwMode="auto">
            <a:xfrm>
              <a:off x="4558" y="481"/>
              <a:ext cx="0" cy="167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21909" name="Text Box 147"/>
            <p:cNvSpPr txBox="1">
              <a:spLocks noChangeArrowheads="1"/>
            </p:cNvSpPr>
            <p:nvPr/>
          </p:nvSpPr>
          <p:spPr bwMode="auto">
            <a:xfrm>
              <a:off x="2381" y="1388"/>
              <a:ext cx="59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2</a:t>
              </a:r>
              <a:r>
                <a:rPr kumimoji="1" lang="en-US" altLang="zh-CN" b="0">
                  <a:solidFill>
                    <a:schemeClr val="tx1"/>
                  </a:solidFill>
                  <a:ea typeface="宋体" panose="02010600030101010101" pitchFamily="2" charset="-122"/>
                  <a:sym typeface="Symbol" panose="05050102010706020507" pitchFamily="18" charset="2"/>
                </a:rPr>
                <a:t></a:t>
              </a:r>
              <a:endParaRPr kumimoji="1" lang="en-US" altLang="zh-CN" b="0">
                <a:solidFill>
                  <a:schemeClr val="tx1"/>
                </a:solidFill>
                <a:ea typeface="宋体" panose="02010600030101010101" pitchFamily="2" charset="-122"/>
              </a:endParaRPr>
            </a:p>
          </p:txBody>
        </p:sp>
        <p:sp>
          <p:nvSpPr>
            <p:cNvPr id="121910" name="Text Box 148"/>
            <p:cNvSpPr txBox="1">
              <a:spLocks noChangeArrowheads="1"/>
            </p:cNvSpPr>
            <p:nvPr/>
          </p:nvSpPr>
          <p:spPr bwMode="auto">
            <a:xfrm>
              <a:off x="4921" y="1152"/>
              <a:ext cx="2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121911" name="Text Box 149"/>
            <p:cNvSpPr txBox="1">
              <a:spLocks noChangeArrowheads="1"/>
            </p:cNvSpPr>
            <p:nvPr/>
          </p:nvSpPr>
          <p:spPr bwMode="auto">
            <a:xfrm>
              <a:off x="4921" y="174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b="0">
                  <a:solidFill>
                    <a:schemeClr val="tx1"/>
                  </a:solidFill>
                  <a:ea typeface="宋体" panose="02010600030101010101" pitchFamily="2" charset="-122"/>
                </a:rPr>
                <a:t>－</a:t>
              </a:r>
              <a:endParaRPr kumimoji="1" lang="zh-CN" altLang="en-US" b="0">
                <a:solidFill>
                  <a:schemeClr val="tx1"/>
                </a:solidFill>
                <a:ea typeface="宋体" panose="02010600030101010101" pitchFamily="2" charset="-122"/>
              </a:endParaRPr>
            </a:p>
          </p:txBody>
        </p:sp>
        <p:sp>
          <p:nvSpPr>
            <p:cNvPr id="121912" name="Text Box 150"/>
            <p:cNvSpPr txBox="1">
              <a:spLocks noChangeArrowheads="1"/>
            </p:cNvSpPr>
            <p:nvPr/>
          </p:nvSpPr>
          <p:spPr bwMode="auto">
            <a:xfrm>
              <a:off x="4014" y="1470"/>
              <a:ext cx="4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6V</a:t>
              </a:r>
              <a:endParaRPr kumimoji="1" lang="en-US" altLang="zh-CN" b="0">
                <a:solidFill>
                  <a:schemeClr val="tx1"/>
                </a:solidFill>
                <a:ea typeface="宋体" panose="02010600030101010101" pitchFamily="2" charset="-122"/>
              </a:endParaRPr>
            </a:p>
          </p:txBody>
        </p:sp>
        <p:sp>
          <p:nvSpPr>
            <p:cNvPr id="121913" name="Text Box 151"/>
            <p:cNvSpPr txBox="1">
              <a:spLocks noChangeArrowheads="1"/>
            </p:cNvSpPr>
            <p:nvPr/>
          </p:nvSpPr>
          <p:spPr bwMode="auto">
            <a:xfrm>
              <a:off x="4694" y="1470"/>
              <a:ext cx="4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3V</a:t>
              </a:r>
              <a:endParaRPr kumimoji="1" lang="en-US" altLang="zh-CN" b="0">
                <a:solidFill>
                  <a:schemeClr val="tx1"/>
                </a:solidFill>
                <a:ea typeface="宋体" panose="02010600030101010101" pitchFamily="2" charset="-122"/>
              </a:endParaRPr>
            </a:p>
          </p:txBody>
        </p:sp>
        <p:sp>
          <p:nvSpPr>
            <p:cNvPr id="121914" name="Text Box 152"/>
            <p:cNvSpPr txBox="1">
              <a:spLocks noChangeArrowheads="1"/>
            </p:cNvSpPr>
            <p:nvPr/>
          </p:nvSpPr>
          <p:spPr bwMode="auto">
            <a:xfrm>
              <a:off x="3696" y="2115"/>
              <a:ext cx="4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4A</a:t>
              </a:r>
              <a:endParaRPr kumimoji="1" lang="en-US" altLang="zh-CN" b="0">
                <a:solidFill>
                  <a:schemeClr val="tx1"/>
                </a:solidFill>
                <a:ea typeface="宋体" panose="02010600030101010101" pitchFamily="2" charset="-122"/>
              </a:endParaRPr>
            </a:p>
          </p:txBody>
        </p:sp>
        <p:sp>
          <p:nvSpPr>
            <p:cNvPr id="121915" name="Text Box 153"/>
            <p:cNvSpPr txBox="1">
              <a:spLocks noChangeArrowheads="1"/>
            </p:cNvSpPr>
            <p:nvPr/>
          </p:nvSpPr>
          <p:spPr bwMode="auto">
            <a:xfrm>
              <a:off x="3606" y="1161"/>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4</a:t>
              </a:r>
              <a:r>
                <a:rPr kumimoji="1" lang="en-US" altLang="zh-CN" b="0">
                  <a:solidFill>
                    <a:schemeClr val="tx1"/>
                  </a:solidFill>
                  <a:ea typeface="宋体" panose="02010600030101010101" pitchFamily="2" charset="-122"/>
                  <a:sym typeface="Symbol" panose="05050102010706020507" pitchFamily="18" charset="2"/>
                </a:rPr>
                <a:t></a:t>
              </a:r>
              <a:endParaRPr kumimoji="1" lang="en-US" altLang="zh-CN" b="0">
                <a:solidFill>
                  <a:schemeClr val="tx1"/>
                </a:solidFill>
                <a:ea typeface="宋体" panose="02010600030101010101" pitchFamily="2" charset="-122"/>
                <a:sym typeface="Symbol" panose="05050102010706020507" pitchFamily="18" charset="2"/>
              </a:endParaRPr>
            </a:p>
          </p:txBody>
        </p:sp>
        <p:sp>
          <p:nvSpPr>
            <p:cNvPr id="121916" name="Rectangle 154"/>
            <p:cNvSpPr>
              <a:spLocks noChangeArrowheads="1"/>
            </p:cNvSpPr>
            <p:nvPr/>
          </p:nvSpPr>
          <p:spPr bwMode="auto">
            <a:xfrm>
              <a:off x="4468" y="75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21917" name="Rectangle 155"/>
            <p:cNvSpPr>
              <a:spLocks noChangeArrowheads="1"/>
            </p:cNvSpPr>
            <p:nvPr/>
          </p:nvSpPr>
          <p:spPr bwMode="auto">
            <a:xfrm>
              <a:off x="5193" y="75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21918" name="Rectangle 156"/>
            <p:cNvSpPr>
              <a:spLocks noChangeArrowheads="1"/>
            </p:cNvSpPr>
            <p:nvPr/>
          </p:nvSpPr>
          <p:spPr bwMode="auto">
            <a:xfrm>
              <a:off x="3878" y="43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21919" name="Rectangle 157"/>
            <p:cNvSpPr>
              <a:spLocks noChangeArrowheads="1"/>
            </p:cNvSpPr>
            <p:nvPr/>
          </p:nvSpPr>
          <p:spPr bwMode="auto">
            <a:xfrm>
              <a:off x="3545" y="120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21920" name="Rectangle 158"/>
            <p:cNvSpPr>
              <a:spLocks noChangeArrowheads="1"/>
            </p:cNvSpPr>
            <p:nvPr/>
          </p:nvSpPr>
          <p:spPr bwMode="auto">
            <a:xfrm>
              <a:off x="3524" y="61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21921" name="Rectangle 159"/>
            <p:cNvSpPr>
              <a:spLocks noChangeArrowheads="1"/>
            </p:cNvSpPr>
            <p:nvPr/>
          </p:nvSpPr>
          <p:spPr bwMode="auto">
            <a:xfrm>
              <a:off x="2753" y="61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21922" name="Rectangle 160"/>
            <p:cNvSpPr>
              <a:spLocks noChangeArrowheads="1"/>
            </p:cNvSpPr>
            <p:nvPr/>
          </p:nvSpPr>
          <p:spPr bwMode="auto">
            <a:xfrm>
              <a:off x="2789" y="143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121923" name="Group 161"/>
            <p:cNvGrpSpPr/>
            <p:nvPr/>
          </p:nvGrpSpPr>
          <p:grpSpPr bwMode="auto">
            <a:xfrm rot="5400000">
              <a:off x="4014" y="1978"/>
              <a:ext cx="363" cy="363"/>
              <a:chOff x="4785" y="709"/>
              <a:chExt cx="363" cy="363"/>
            </a:xfrm>
          </p:grpSpPr>
          <p:sp>
            <p:nvSpPr>
              <p:cNvPr id="121924" name="Oval 162"/>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rot="10800000"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21925" name="Line 163"/>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7268" name="AutoShape 164"/>
          <p:cNvSpPr>
            <a:spLocks noChangeArrowheads="1"/>
          </p:cNvSpPr>
          <p:nvPr/>
        </p:nvSpPr>
        <p:spPr bwMode="auto">
          <a:xfrm rot="3875726">
            <a:off x="2951163" y="2193925"/>
            <a:ext cx="749300" cy="2159000"/>
          </a:xfrm>
          <a:prstGeom prst="curvedRightArrow">
            <a:avLst>
              <a:gd name="adj1" fmla="val 17608"/>
              <a:gd name="adj2" fmla="val 75235"/>
              <a:gd name="adj3" fmla="val 33333"/>
            </a:avLst>
          </a:prstGeom>
          <a:solidFill>
            <a:srgbClr val="00CCFF"/>
          </a:solidFill>
          <a:ln w="952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nvGrpSpPr>
          <p:cNvPr id="6" name="Group 187"/>
          <p:cNvGrpSpPr/>
          <p:nvPr/>
        </p:nvGrpSpPr>
        <p:grpSpPr bwMode="auto">
          <a:xfrm>
            <a:off x="374650" y="4483100"/>
            <a:ext cx="3527425" cy="1905000"/>
            <a:chOff x="295" y="2251"/>
            <a:chExt cx="2222" cy="1200"/>
          </a:xfrm>
        </p:grpSpPr>
        <p:sp>
          <p:nvSpPr>
            <p:cNvPr id="121872" name="Oval 166"/>
            <p:cNvSpPr>
              <a:spLocks noChangeArrowheads="1"/>
            </p:cNvSpPr>
            <p:nvPr/>
          </p:nvSpPr>
          <p:spPr bwMode="auto">
            <a:xfrm>
              <a:off x="1337" y="288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21873" name="Text Box 167"/>
            <p:cNvSpPr txBox="1">
              <a:spLocks noChangeArrowheads="1"/>
            </p:cNvSpPr>
            <p:nvPr/>
          </p:nvSpPr>
          <p:spPr bwMode="auto">
            <a:xfrm>
              <a:off x="295" y="2568"/>
              <a:ext cx="45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2</a:t>
              </a:r>
              <a:r>
                <a:rPr kumimoji="1" lang="en-US" altLang="zh-CN" b="0">
                  <a:solidFill>
                    <a:schemeClr val="tx1"/>
                  </a:solidFill>
                  <a:ea typeface="宋体" panose="02010600030101010101" pitchFamily="2" charset="-122"/>
                  <a:sym typeface="Symbol" panose="05050102010706020507" pitchFamily="18" charset="2"/>
                </a:rPr>
                <a:t></a:t>
              </a:r>
              <a:endParaRPr kumimoji="1" lang="en-US" altLang="zh-CN" b="0">
                <a:solidFill>
                  <a:schemeClr val="tx1"/>
                </a:solidFill>
                <a:ea typeface="宋体" panose="02010600030101010101" pitchFamily="2" charset="-122"/>
                <a:sym typeface="Symbol" panose="05050102010706020507" pitchFamily="18" charset="2"/>
              </a:endParaRPr>
            </a:p>
          </p:txBody>
        </p:sp>
        <p:sp>
          <p:nvSpPr>
            <p:cNvPr id="121874" name="Rectangle 168"/>
            <p:cNvSpPr>
              <a:spLocks noChangeArrowheads="1"/>
            </p:cNvSpPr>
            <p:nvPr/>
          </p:nvSpPr>
          <p:spPr bwMode="auto">
            <a:xfrm>
              <a:off x="756" y="2251"/>
              <a:ext cx="1583" cy="1200"/>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21875" name="Freeform 169"/>
            <p:cNvSpPr/>
            <p:nvPr/>
          </p:nvSpPr>
          <p:spPr bwMode="auto">
            <a:xfrm>
              <a:off x="1509" y="2257"/>
              <a:ext cx="12" cy="1194"/>
            </a:xfrm>
            <a:custGeom>
              <a:avLst/>
              <a:gdLst>
                <a:gd name="T0" fmla="*/ 0 w 12"/>
                <a:gd name="T1" fmla="*/ 0 h 1194"/>
                <a:gd name="T2" fmla="*/ 12 w 12"/>
                <a:gd name="T3" fmla="*/ 1194 h 1194"/>
                <a:gd name="T4" fmla="*/ 0 60000 65536"/>
                <a:gd name="T5" fmla="*/ 0 60000 65536"/>
                <a:gd name="T6" fmla="*/ 0 w 12"/>
                <a:gd name="T7" fmla="*/ 0 h 1194"/>
                <a:gd name="T8" fmla="*/ 12 w 12"/>
                <a:gd name="T9" fmla="*/ 1194 h 1194"/>
              </a:gdLst>
              <a:ahLst/>
              <a:cxnLst>
                <a:cxn ang="T4">
                  <a:pos x="T0" y="T1"/>
                </a:cxn>
                <a:cxn ang="T5">
                  <a:pos x="T2" y="T3"/>
                </a:cxn>
              </a:cxnLst>
              <a:rect l="T6" t="T7" r="T8" b="T9"/>
              <a:pathLst>
                <a:path w="12" h="1194">
                  <a:moveTo>
                    <a:pt x="0" y="0"/>
                  </a:moveTo>
                  <a:lnTo>
                    <a:pt x="12" y="1194"/>
                  </a:lnTo>
                </a:path>
              </a:pathLst>
            </a:custGeom>
            <a:noFill/>
            <a:ln w="28575" cmpd="sng">
              <a:solidFill>
                <a:srgbClr val="FFCC0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1876" name="Text Box 170"/>
            <p:cNvSpPr txBox="1">
              <a:spLocks noChangeArrowheads="1"/>
            </p:cNvSpPr>
            <p:nvPr/>
          </p:nvSpPr>
          <p:spPr bwMode="auto">
            <a:xfrm>
              <a:off x="1020" y="2387"/>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4</a:t>
              </a:r>
              <a:r>
                <a:rPr kumimoji="1" lang="en-US" altLang="zh-CN" b="0">
                  <a:solidFill>
                    <a:schemeClr val="tx1"/>
                  </a:solidFill>
                  <a:ea typeface="宋体" panose="02010600030101010101" pitchFamily="2" charset="-122"/>
                  <a:sym typeface="Symbol" panose="05050102010706020507" pitchFamily="18" charset="2"/>
                </a:rPr>
                <a:t></a:t>
              </a:r>
              <a:endParaRPr kumimoji="1" lang="en-US" altLang="zh-CN" b="0">
                <a:solidFill>
                  <a:schemeClr val="tx1"/>
                </a:solidFill>
                <a:ea typeface="宋体" panose="02010600030101010101" pitchFamily="2" charset="-122"/>
                <a:sym typeface="Symbol" panose="05050102010706020507" pitchFamily="18" charset="2"/>
              </a:endParaRPr>
            </a:p>
          </p:txBody>
        </p:sp>
        <p:sp>
          <p:nvSpPr>
            <p:cNvPr id="121877" name="Line 171"/>
            <p:cNvSpPr>
              <a:spLocks noChangeShapeType="1"/>
            </p:cNvSpPr>
            <p:nvPr/>
          </p:nvSpPr>
          <p:spPr bwMode="auto">
            <a:xfrm rot="-5400000" flipH="1" flipV="1">
              <a:off x="2179" y="2997"/>
              <a:ext cx="316" cy="1"/>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8" name="Text Box 172"/>
            <p:cNvSpPr txBox="1">
              <a:spLocks noChangeArrowheads="1"/>
            </p:cNvSpPr>
            <p:nvPr/>
          </p:nvSpPr>
          <p:spPr bwMode="auto">
            <a:xfrm>
              <a:off x="1927" y="2840"/>
              <a:ext cx="48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4A</a:t>
              </a:r>
              <a:endParaRPr kumimoji="1" lang="en-US" altLang="zh-CN" b="0">
                <a:solidFill>
                  <a:schemeClr val="tx1"/>
                </a:solidFill>
                <a:ea typeface="宋体" panose="02010600030101010101" pitchFamily="2" charset="-122"/>
              </a:endParaRPr>
            </a:p>
          </p:txBody>
        </p:sp>
        <p:sp>
          <p:nvSpPr>
            <p:cNvPr id="121879" name="Text Box 173"/>
            <p:cNvSpPr txBox="1">
              <a:spLocks noChangeArrowheads="1"/>
            </p:cNvSpPr>
            <p:nvPr/>
          </p:nvSpPr>
          <p:spPr bwMode="auto">
            <a:xfrm>
              <a:off x="1156" y="2659"/>
              <a:ext cx="4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b="0">
                  <a:solidFill>
                    <a:schemeClr val="tx1"/>
                  </a:solidFill>
                  <a:ea typeface="宋体" panose="02010600030101010101" pitchFamily="2" charset="-122"/>
                </a:rPr>
                <a:t>＋</a:t>
              </a:r>
              <a:endParaRPr kumimoji="1" lang="zh-CN" altLang="en-US" b="0">
                <a:solidFill>
                  <a:schemeClr val="tx1"/>
                </a:solidFill>
                <a:ea typeface="宋体" panose="02010600030101010101" pitchFamily="2" charset="-122"/>
                <a:sym typeface="Symbol" panose="05050102010706020507" pitchFamily="18" charset="2"/>
              </a:endParaRPr>
            </a:p>
          </p:txBody>
        </p:sp>
        <p:sp>
          <p:nvSpPr>
            <p:cNvPr id="121880" name="Text Box 174"/>
            <p:cNvSpPr txBox="1">
              <a:spLocks noChangeArrowheads="1"/>
            </p:cNvSpPr>
            <p:nvPr/>
          </p:nvSpPr>
          <p:spPr bwMode="auto">
            <a:xfrm>
              <a:off x="1156" y="3158"/>
              <a:ext cx="4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b="0">
                  <a:solidFill>
                    <a:schemeClr val="tx1"/>
                  </a:solidFill>
                  <a:ea typeface="宋体" panose="02010600030101010101" pitchFamily="2" charset="-122"/>
                </a:rPr>
                <a:t>－</a:t>
              </a:r>
              <a:endParaRPr kumimoji="1" lang="zh-CN" altLang="en-US" b="0">
                <a:solidFill>
                  <a:schemeClr val="tx1"/>
                </a:solidFill>
                <a:ea typeface="宋体" panose="02010600030101010101" pitchFamily="2" charset="-122"/>
                <a:sym typeface="Symbol" panose="05050102010706020507" pitchFamily="18" charset="2"/>
              </a:endParaRPr>
            </a:p>
          </p:txBody>
        </p:sp>
        <p:sp>
          <p:nvSpPr>
            <p:cNvPr id="121881" name="Text Box 175"/>
            <p:cNvSpPr txBox="1">
              <a:spLocks noChangeArrowheads="1"/>
            </p:cNvSpPr>
            <p:nvPr/>
          </p:nvSpPr>
          <p:spPr bwMode="auto">
            <a:xfrm>
              <a:off x="975" y="2931"/>
              <a:ext cx="48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b="0">
                  <a:solidFill>
                    <a:schemeClr val="tx1"/>
                  </a:solidFill>
                  <a:ea typeface="宋体" panose="02010600030101010101" pitchFamily="2" charset="-122"/>
                </a:rPr>
                <a:t>7V</a:t>
              </a:r>
              <a:endParaRPr kumimoji="1" lang="en-US" altLang="zh-CN" b="0">
                <a:solidFill>
                  <a:schemeClr val="tx1"/>
                </a:solidFill>
                <a:ea typeface="宋体" panose="02010600030101010101" pitchFamily="2" charset="-122"/>
              </a:endParaRPr>
            </a:p>
          </p:txBody>
        </p:sp>
        <p:sp>
          <p:nvSpPr>
            <p:cNvPr id="121882" name="Line 176"/>
            <p:cNvSpPr>
              <a:spLocks noChangeShapeType="1"/>
            </p:cNvSpPr>
            <p:nvPr/>
          </p:nvSpPr>
          <p:spPr bwMode="auto">
            <a:xfrm flipV="1">
              <a:off x="1609" y="2342"/>
              <a:ext cx="0" cy="27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883" name="Text Box 177"/>
            <p:cNvSpPr txBox="1">
              <a:spLocks noChangeArrowheads="1"/>
            </p:cNvSpPr>
            <p:nvPr/>
          </p:nvSpPr>
          <p:spPr bwMode="auto">
            <a:xfrm>
              <a:off x="1610" y="2296"/>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ea typeface="仿宋_GB2312" pitchFamily="49" charset="-122"/>
                </a:rPr>
                <a:t>I</a:t>
              </a:r>
              <a:r>
                <a:rPr lang="en-US" altLang="zh-CN" b="0" baseline="-25000">
                  <a:solidFill>
                    <a:schemeClr val="tx1"/>
                  </a:solidFill>
                  <a:ea typeface="仿宋_GB2312" pitchFamily="49" charset="-122"/>
                </a:rPr>
                <a:t>1</a:t>
              </a:r>
              <a:endParaRPr lang="en-US" altLang="zh-CN" b="0" baseline="-25000">
                <a:solidFill>
                  <a:schemeClr val="tx1"/>
                </a:solidFill>
                <a:ea typeface="仿宋_GB2312" pitchFamily="49" charset="-122"/>
              </a:endParaRPr>
            </a:p>
          </p:txBody>
        </p:sp>
        <p:grpSp>
          <p:nvGrpSpPr>
            <p:cNvPr id="121884" name="Group 178"/>
            <p:cNvGrpSpPr/>
            <p:nvPr/>
          </p:nvGrpSpPr>
          <p:grpSpPr bwMode="auto">
            <a:xfrm>
              <a:off x="2154" y="2477"/>
              <a:ext cx="363" cy="363"/>
              <a:chOff x="4785" y="709"/>
              <a:chExt cx="363" cy="363"/>
            </a:xfrm>
          </p:grpSpPr>
          <p:sp>
            <p:nvSpPr>
              <p:cNvPr id="121887" name="Oval 179"/>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a typeface="仿宋_GB2312" pitchFamily="49" charset="-122"/>
                </a:endParaRPr>
              </a:p>
            </p:txBody>
          </p:sp>
          <p:sp>
            <p:nvSpPr>
              <p:cNvPr id="121888" name="Line 180"/>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1885" name="Rectangle 181"/>
            <p:cNvSpPr>
              <a:spLocks noChangeArrowheads="1"/>
            </p:cNvSpPr>
            <p:nvPr/>
          </p:nvSpPr>
          <p:spPr bwMode="auto">
            <a:xfrm>
              <a:off x="703" y="261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21886" name="Rectangle 182"/>
            <p:cNvSpPr>
              <a:spLocks noChangeArrowheads="1"/>
            </p:cNvSpPr>
            <p:nvPr/>
          </p:nvSpPr>
          <p:spPr bwMode="auto">
            <a:xfrm>
              <a:off x="1440" y="243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47295" name="Text Box 191"/>
          <p:cNvSpPr txBox="1">
            <a:spLocks noChangeArrowheads="1"/>
          </p:cNvSpPr>
          <p:nvPr/>
        </p:nvSpPr>
        <p:spPr bwMode="auto">
          <a:xfrm>
            <a:off x="519113" y="952685"/>
            <a:ext cx="374491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Clr>
                <a:schemeClr val="accent2"/>
              </a:buClr>
              <a:buSzPct val="75000"/>
              <a:buFont typeface="Monotype Sorts" pitchFamily="2" charset="2"/>
              <a:buNone/>
            </a:pPr>
            <a:r>
              <a:rPr lang="en-US" altLang="zh-CN" sz="3200" dirty="0">
                <a:solidFill>
                  <a:schemeClr val="tx1"/>
                </a:solidFill>
                <a:latin typeface="楷体_GB2312" pitchFamily="49" charset="-122"/>
              </a:rPr>
              <a:t>3. </a:t>
            </a:r>
            <a:r>
              <a:rPr lang="zh-CN" altLang="en-US" sz="3200" dirty="0">
                <a:solidFill>
                  <a:schemeClr val="tx1"/>
                </a:solidFill>
                <a:latin typeface="楷体_GB2312" pitchFamily="49" charset="-122"/>
              </a:rPr>
              <a:t>替代定理的应用</a:t>
            </a:r>
            <a:endParaRPr lang="zh-CN" altLang="en-US" sz="3200" dirty="0">
              <a:solidFill>
                <a:schemeClr val="tx1"/>
              </a:solidFill>
              <a:latin typeface="楷体_GB2312" pitchFamily="49" charset="-122"/>
            </a:endParaRPr>
          </a:p>
        </p:txBody>
      </p:sp>
      <p:sp>
        <p:nvSpPr>
          <p:cNvPr id="65" name="Text Box 4"/>
          <p:cNvSpPr txBox="1">
            <a:spLocks noChangeArrowheads="1"/>
          </p:cNvSpPr>
          <p:nvPr/>
        </p:nvSpPr>
        <p:spPr bwMode="auto">
          <a:xfrm>
            <a:off x="0" y="0"/>
            <a:ext cx="531876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一个补充</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替代定理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66" name="Text Box 9"/>
          <p:cNvSpPr txBox="1">
            <a:spLocks noChangeArrowheads="1"/>
          </p:cNvSpPr>
          <p:nvPr/>
        </p:nvSpPr>
        <p:spPr bwMode="auto">
          <a:xfrm>
            <a:off x="4197351" y="4916488"/>
            <a:ext cx="2089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t>叠加原理：</a:t>
            </a:r>
            <a:endParaRPr kumimoji="1" lang="zh-CN" altLang="en-US" dirty="0"/>
          </a:p>
        </p:txBody>
      </p:sp>
      <p:sp>
        <p:nvSpPr>
          <p:cNvPr id="67" name="Text Box 9"/>
          <p:cNvSpPr txBox="1">
            <a:spLocks noChangeArrowheads="1"/>
          </p:cNvSpPr>
          <p:nvPr/>
        </p:nvSpPr>
        <p:spPr bwMode="auto">
          <a:xfrm>
            <a:off x="4666456" y="6430794"/>
            <a:ext cx="44065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000" dirty="0"/>
              <a:t>同样的功能，更少的元件，降低成本！</a:t>
            </a:r>
            <a:endParaRPr kumimoji="1" lang="zh-CN" altLang="en-US" sz="20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Text Box 3"/>
          <p:cNvSpPr txBox="1">
            <a:spLocks noChangeArrowheads="1"/>
          </p:cNvSpPr>
          <p:nvPr/>
        </p:nvSpPr>
        <p:spPr bwMode="auto">
          <a:xfrm>
            <a:off x="755650" y="1484313"/>
            <a:ext cx="1468438" cy="64135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 typeface="Wingdings" panose="05000000000000000000" pitchFamily="2" charset="2"/>
              <a:buChar char="l"/>
            </a:pPr>
            <a:r>
              <a:rPr kumimoji="1" lang="zh-CN" altLang="en-US" sz="3600">
                <a:solidFill>
                  <a:schemeClr val="bg1"/>
                </a:solidFill>
                <a:latin typeface="楷体_GB2312" pitchFamily="49" charset="-122"/>
              </a:rPr>
              <a:t>重点</a:t>
            </a:r>
            <a:endParaRPr kumimoji="1" lang="zh-CN" altLang="en-US" sz="3600">
              <a:solidFill>
                <a:schemeClr val="bg1"/>
              </a:solidFill>
              <a:latin typeface="楷体_GB2312" pitchFamily="49" charset="-122"/>
            </a:endParaRPr>
          </a:p>
        </p:txBody>
      </p:sp>
      <p:sp>
        <p:nvSpPr>
          <p:cNvPr id="100356" name="Text Box 4"/>
          <p:cNvSpPr txBox="1">
            <a:spLocks noChangeArrowheads="1"/>
          </p:cNvSpPr>
          <p:nvPr/>
        </p:nvSpPr>
        <p:spPr bwMode="auto">
          <a:xfrm>
            <a:off x="539750" y="2349500"/>
            <a:ext cx="83534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kumimoji="1" lang="zh-CN" altLang="en-US" sz="3600">
                <a:latin typeface="楷体_GB2312" pitchFamily="49" charset="-122"/>
              </a:rPr>
              <a:t>熟练掌握电路方程的各种列写方法</a:t>
            </a:r>
            <a:endParaRPr kumimoji="1" lang="en-US" altLang="zh-CN" sz="3600">
              <a:latin typeface="楷体_GB2312" pitchFamily="49" charset="-122"/>
            </a:endParaRPr>
          </a:p>
          <a:p>
            <a:pPr algn="ctr" eaLnBrk="1" hangingPunct="1"/>
            <a:r>
              <a:rPr kumimoji="1" lang="zh-CN" altLang="en-US" sz="3600">
                <a:latin typeface="楷体_GB2312" pitchFamily="49" charset="-122"/>
              </a:rPr>
              <a:t>（特别是节点电压法、网孔电流法）</a:t>
            </a:r>
            <a:endParaRPr kumimoji="1" lang="zh-CN" altLang="en-US" sz="3600">
              <a:latin typeface="楷体_GB2312" pitchFamily="49" charset="-122"/>
            </a:endParaRPr>
          </a:p>
          <a:p>
            <a:pPr algn="ctr" eaLnBrk="1" hangingPunct="1"/>
            <a:r>
              <a:rPr kumimoji="1" lang="zh-CN" altLang="en-US" sz="3600">
                <a:latin typeface="楷体_GB2312" pitchFamily="49" charset="-122"/>
              </a:rPr>
              <a:t>电源变换</a:t>
            </a:r>
            <a:endParaRPr kumimoji="1" lang="en-US" altLang="zh-CN" sz="3600">
              <a:latin typeface="楷体_GB2312" pitchFamily="49" charset="-122"/>
            </a:endParaRPr>
          </a:p>
          <a:p>
            <a:pPr algn="ctr" eaLnBrk="1" hangingPunct="1"/>
            <a:r>
              <a:rPr kumimoji="1" lang="zh-CN" altLang="en-US" sz="3600">
                <a:latin typeface="楷体_GB2312" pitchFamily="49" charset="-122"/>
              </a:rPr>
              <a:t>戴维南与诺顿等效电路</a:t>
            </a:r>
            <a:endParaRPr kumimoji="1" lang="en-US" altLang="zh-CN" sz="3600">
              <a:latin typeface="楷体_GB2312" pitchFamily="49" charset="-122"/>
            </a:endParaRPr>
          </a:p>
          <a:p>
            <a:pPr algn="ctr" eaLnBrk="1" hangingPunct="1"/>
            <a:r>
              <a:rPr kumimoji="1" lang="zh-CN" altLang="en-US" sz="3600">
                <a:latin typeface="楷体_GB2312" pitchFamily="49" charset="-122"/>
              </a:rPr>
              <a:t>叠加原理</a:t>
            </a:r>
            <a:endParaRPr kumimoji="1" lang="zh-CN" altLang="en-US" sz="3600">
              <a:latin typeface="楷体_GB2312" pitchFamily="49" charset="-122"/>
            </a:endParaRPr>
          </a:p>
        </p:txBody>
      </p:sp>
      <p:sp>
        <p:nvSpPr>
          <p:cNvPr id="4" name="Text Box 4"/>
          <p:cNvSpPr txBox="1">
            <a:spLocks noChangeArrowheads="1"/>
          </p:cNvSpPr>
          <p:nvPr/>
        </p:nvSpPr>
        <p:spPr bwMode="auto">
          <a:xfrm>
            <a:off x="0" y="0"/>
            <a:ext cx="531876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3.12</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一个补充</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替代定理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400368" y="868859"/>
            <a:ext cx="72043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en-US" altLang="zh-CN" sz="2800" dirty="0">
                <a:solidFill>
                  <a:srgbClr val="FFFFFF"/>
                </a:solidFill>
                <a:latin typeface="楷体_GB2312" pitchFamily="49" charset="-122"/>
              </a:rPr>
              <a:t>1. </a:t>
            </a:r>
            <a:r>
              <a:rPr kumimoji="1" lang="zh-CN" altLang="en-US" sz="2800" dirty="0">
                <a:solidFill>
                  <a:srgbClr val="FFFFFF"/>
                </a:solidFill>
                <a:latin typeface="楷体_GB2312" pitchFamily="49" charset="-122"/>
              </a:rPr>
              <a:t>戴维南等效电路</a:t>
            </a:r>
            <a:r>
              <a:rPr kumimoji="1" lang="zh-CN" altLang="en-US" sz="3200" dirty="0">
                <a:solidFill>
                  <a:srgbClr val="FFFFFF"/>
                </a:solidFill>
                <a:latin typeface="楷体_GB2312" pitchFamily="49" charset="-122"/>
              </a:rPr>
              <a:t>（</a:t>
            </a:r>
            <a:r>
              <a:rPr kumimoji="1" lang="zh-CN" altLang="en-US" sz="2800" dirty="0">
                <a:solidFill>
                  <a:srgbClr val="FFFFFF"/>
                </a:solidFill>
                <a:latin typeface="楷体_GB2312" pitchFamily="49" charset="-122"/>
              </a:rPr>
              <a:t>戴维南定理</a:t>
            </a:r>
            <a:r>
              <a:rPr kumimoji="1" lang="zh-CN" altLang="en-US" sz="3200" dirty="0">
                <a:solidFill>
                  <a:srgbClr val="FFFFFF"/>
                </a:solidFill>
                <a:latin typeface="楷体_GB2312" pitchFamily="49" charset="-122"/>
              </a:rPr>
              <a:t>）</a:t>
            </a:r>
            <a:endParaRPr kumimoji="1" lang="zh-CN" altLang="en-US" sz="2800" i="1" dirty="0">
              <a:solidFill>
                <a:srgbClr val="FFFFFF"/>
              </a:solidFill>
              <a:latin typeface="楷体_GB2312" pitchFamily="49" charset="-122"/>
            </a:endParaRPr>
          </a:p>
        </p:txBody>
      </p:sp>
      <p:sp>
        <p:nvSpPr>
          <p:cNvPr id="41987" name="Text Box 3"/>
          <p:cNvSpPr txBox="1">
            <a:spLocks noChangeArrowheads="1"/>
          </p:cNvSpPr>
          <p:nvPr/>
        </p:nvSpPr>
        <p:spPr bwMode="auto">
          <a:xfrm>
            <a:off x="556154" y="1682160"/>
            <a:ext cx="7921625" cy="153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zh-CN" altLang="en-US" sz="2000" dirty="0">
                <a:latin typeface="楷体_GB2312" pitchFamily="49" charset="-122"/>
              </a:rPr>
              <a:t>任何一个</a:t>
            </a:r>
            <a:r>
              <a:rPr kumimoji="1" lang="zh-CN" altLang="en-US" sz="2000" dirty="0">
                <a:solidFill>
                  <a:srgbClr val="FF0000"/>
                </a:solidFill>
                <a:latin typeface="楷体_GB2312" pitchFamily="49" charset="-122"/>
              </a:rPr>
              <a:t>线性</a:t>
            </a:r>
            <a:r>
              <a:rPr kumimoji="1" lang="zh-CN" altLang="en-US" sz="2000" dirty="0">
                <a:latin typeface="楷体_GB2312" pitchFamily="49" charset="-122"/>
              </a:rPr>
              <a:t>含源</a:t>
            </a:r>
            <a:r>
              <a:rPr kumimoji="1" lang="zh-CN" altLang="en-US" sz="2000" dirty="0">
                <a:solidFill>
                  <a:schemeClr val="tx1"/>
                </a:solidFill>
                <a:latin typeface="楷体_GB2312" pitchFamily="49" charset="-122"/>
              </a:rPr>
              <a:t>一端口网络（包括独立电源、线性电阻和受控源）</a:t>
            </a:r>
            <a:r>
              <a:rPr kumimoji="1" lang="zh-CN" altLang="en-US" sz="2000" dirty="0">
                <a:latin typeface="楷体_GB2312" pitchFamily="49" charset="-122"/>
              </a:rPr>
              <a:t>，对外电路来说，总可以用一个</a:t>
            </a:r>
            <a:r>
              <a:rPr kumimoji="1" lang="zh-CN" altLang="en-US" sz="2000" dirty="0">
                <a:solidFill>
                  <a:schemeClr val="tx1"/>
                </a:solidFill>
                <a:latin typeface="楷体_GB2312" pitchFamily="49" charset="-122"/>
              </a:rPr>
              <a:t>电压源和电阻的串联组合</a:t>
            </a:r>
            <a:r>
              <a:rPr kumimoji="1" lang="zh-CN" altLang="en-US" sz="2000" dirty="0">
                <a:latin typeface="楷体_GB2312" pitchFamily="49" charset="-122"/>
              </a:rPr>
              <a:t>来等效置换；此电压源的电压等于外电路断开时端口处的</a:t>
            </a:r>
            <a:r>
              <a:rPr kumimoji="1" lang="zh-CN" altLang="en-US" sz="2000" dirty="0">
                <a:solidFill>
                  <a:schemeClr val="tx1"/>
                </a:solidFill>
                <a:latin typeface="楷体_GB2312" pitchFamily="49" charset="-122"/>
              </a:rPr>
              <a:t>开路电压</a:t>
            </a:r>
            <a:r>
              <a:rPr kumimoji="1" lang="en-US" altLang="zh-CN" sz="2000" b="0" i="1" dirty="0" err="1">
                <a:solidFill>
                  <a:srgbClr val="FFFFFF"/>
                </a:solidFill>
              </a:rPr>
              <a:t>u</a:t>
            </a:r>
            <a:r>
              <a:rPr kumimoji="1" lang="en-US" altLang="zh-CN" sz="2000" b="0" baseline="-25000" dirty="0" err="1">
                <a:solidFill>
                  <a:srgbClr val="FFFFFF"/>
                </a:solidFill>
              </a:rPr>
              <a:t>oc</a:t>
            </a:r>
            <a:r>
              <a:rPr kumimoji="1" lang="en-US" altLang="zh-CN" sz="2000" b="0" baseline="-25000" dirty="0">
                <a:solidFill>
                  <a:srgbClr val="FFFFFF"/>
                </a:solidFill>
              </a:rPr>
              <a:t> </a:t>
            </a:r>
            <a:r>
              <a:rPr kumimoji="1" lang="zh-CN" altLang="en-US" sz="2000" dirty="0">
                <a:latin typeface="楷体_GB2312" pitchFamily="49" charset="-122"/>
              </a:rPr>
              <a:t>，而电阻等于一端口的</a:t>
            </a:r>
            <a:r>
              <a:rPr kumimoji="1" lang="zh-CN" altLang="en-US" sz="2000" dirty="0">
                <a:solidFill>
                  <a:schemeClr val="tx1"/>
                </a:solidFill>
                <a:latin typeface="楷体_GB2312" pitchFamily="49" charset="-122"/>
              </a:rPr>
              <a:t>输入电阻</a:t>
            </a:r>
            <a:r>
              <a:rPr kumimoji="1" lang="zh-CN" altLang="en-US" sz="2000" dirty="0">
                <a:latin typeface="楷体_GB2312" pitchFamily="49" charset="-122"/>
              </a:rPr>
              <a:t>（或等效电阻</a:t>
            </a:r>
            <a:r>
              <a:rPr kumimoji="1" lang="en-US" altLang="zh-CN" sz="2000" b="0" i="1" dirty="0">
                <a:solidFill>
                  <a:srgbClr val="FFFFFF"/>
                </a:solidFill>
              </a:rPr>
              <a:t>R</a:t>
            </a:r>
            <a:r>
              <a:rPr kumimoji="1" lang="en-US" altLang="zh-CN" sz="2000" b="0" baseline="-25000" dirty="0">
                <a:solidFill>
                  <a:srgbClr val="FFFFFF"/>
                </a:solidFill>
              </a:rPr>
              <a:t>eq </a:t>
            </a:r>
            <a:r>
              <a:rPr kumimoji="1" lang="zh-CN" altLang="en-US" sz="2000" dirty="0">
                <a:latin typeface="楷体_GB2312" pitchFamily="49" charset="-122"/>
              </a:rPr>
              <a:t>）。</a:t>
            </a:r>
            <a:endParaRPr kumimoji="1" lang="zh-CN" altLang="en-US" sz="2000" dirty="0">
              <a:latin typeface="楷体_GB2312" pitchFamily="49" charset="-122"/>
            </a:endParaRPr>
          </a:p>
        </p:txBody>
      </p:sp>
      <p:sp>
        <p:nvSpPr>
          <p:cNvPr id="41988" name="AutoShape 4"/>
          <p:cNvSpPr>
            <a:spLocks noChangeArrowheads="1"/>
          </p:cNvSpPr>
          <p:nvPr/>
        </p:nvSpPr>
        <p:spPr bwMode="auto">
          <a:xfrm>
            <a:off x="3789680" y="5239385"/>
            <a:ext cx="935038" cy="215900"/>
          </a:xfrm>
          <a:prstGeom prst="rightArrow">
            <a:avLst>
              <a:gd name="adj1" fmla="val 50000"/>
              <a:gd name="adj2" fmla="val 108272"/>
            </a:avLst>
          </a:prstGeom>
          <a:solidFill>
            <a:srgbClr val="00CCFF"/>
          </a:solidFill>
          <a:ln w="952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4" name="Group 58"/>
          <p:cNvGrpSpPr/>
          <p:nvPr/>
        </p:nvGrpSpPr>
        <p:grpSpPr bwMode="auto">
          <a:xfrm>
            <a:off x="981393" y="4225766"/>
            <a:ext cx="2447925" cy="2114550"/>
            <a:chOff x="567" y="2377"/>
            <a:chExt cx="1542" cy="1332"/>
          </a:xfrm>
        </p:grpSpPr>
        <p:sp>
          <p:nvSpPr>
            <p:cNvPr id="80926" name="Freeform 10"/>
            <p:cNvSpPr/>
            <p:nvPr/>
          </p:nvSpPr>
          <p:spPr bwMode="auto">
            <a:xfrm>
              <a:off x="1247" y="2783"/>
              <a:ext cx="543" cy="1"/>
            </a:xfrm>
            <a:custGeom>
              <a:avLst/>
              <a:gdLst>
                <a:gd name="T0" fmla="*/ 0 w 528"/>
                <a:gd name="T1" fmla="*/ 1 h 1"/>
                <a:gd name="T2" fmla="*/ 698 w 528"/>
                <a:gd name="T3" fmla="*/ 0 h 1"/>
                <a:gd name="T4" fmla="*/ 0 60000 65536"/>
                <a:gd name="T5" fmla="*/ 0 60000 65536"/>
                <a:gd name="T6" fmla="*/ 0 w 528"/>
                <a:gd name="T7" fmla="*/ 0 h 1"/>
                <a:gd name="T8" fmla="*/ 528 w 528"/>
                <a:gd name="T9" fmla="*/ 1 h 1"/>
              </a:gdLst>
              <a:ahLst/>
              <a:cxnLst>
                <a:cxn ang="T4">
                  <a:pos x="T0" y="T1"/>
                </a:cxn>
                <a:cxn ang="T5">
                  <a:pos x="T2" y="T3"/>
                </a:cxn>
              </a:cxnLst>
              <a:rect l="T6" t="T7" r="T8" b="T9"/>
              <a:pathLst>
                <a:path w="528" h="1">
                  <a:moveTo>
                    <a:pt x="0" y="1"/>
                  </a:moveTo>
                  <a:lnTo>
                    <a:pt x="528"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0927" name="Freeform 11"/>
            <p:cNvSpPr/>
            <p:nvPr/>
          </p:nvSpPr>
          <p:spPr bwMode="auto">
            <a:xfrm>
              <a:off x="1251" y="3558"/>
              <a:ext cx="530" cy="1"/>
            </a:xfrm>
            <a:custGeom>
              <a:avLst/>
              <a:gdLst>
                <a:gd name="T0" fmla="*/ 0 w 516"/>
                <a:gd name="T1" fmla="*/ 0 h 1"/>
                <a:gd name="T2" fmla="*/ 674 w 516"/>
                <a:gd name="T3" fmla="*/ 0 h 1"/>
                <a:gd name="T4" fmla="*/ 0 60000 65536"/>
                <a:gd name="T5" fmla="*/ 0 60000 65536"/>
                <a:gd name="T6" fmla="*/ 0 w 516"/>
                <a:gd name="T7" fmla="*/ 0 h 1"/>
                <a:gd name="T8" fmla="*/ 516 w 516"/>
                <a:gd name="T9" fmla="*/ 1 h 1"/>
              </a:gdLst>
              <a:ahLst/>
              <a:cxnLst>
                <a:cxn ang="T4">
                  <a:pos x="T0" y="T1"/>
                </a:cxn>
                <a:cxn ang="T5">
                  <a:pos x="T2" y="T3"/>
                </a:cxn>
              </a:cxnLst>
              <a:rect l="T6" t="T7" r="T8" b="T9"/>
              <a:pathLst>
                <a:path w="516" h="1">
                  <a:moveTo>
                    <a:pt x="0" y="0"/>
                  </a:moveTo>
                  <a:lnTo>
                    <a:pt x="516"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0928" name="Line 12"/>
            <p:cNvSpPr>
              <a:spLocks noChangeShapeType="1"/>
            </p:cNvSpPr>
            <p:nvPr/>
          </p:nvSpPr>
          <p:spPr bwMode="auto">
            <a:xfrm>
              <a:off x="1393" y="2704"/>
              <a:ext cx="345"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29" name="Oval 13"/>
            <p:cNvSpPr>
              <a:spLocks noChangeArrowheads="1"/>
            </p:cNvSpPr>
            <p:nvPr/>
          </p:nvSpPr>
          <p:spPr bwMode="auto">
            <a:xfrm>
              <a:off x="1788" y="2744"/>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0930" name="Oval 14"/>
            <p:cNvSpPr>
              <a:spLocks noChangeArrowheads="1"/>
            </p:cNvSpPr>
            <p:nvPr/>
          </p:nvSpPr>
          <p:spPr bwMode="auto">
            <a:xfrm>
              <a:off x="1788" y="3522"/>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0931" name="Text Box 15"/>
            <p:cNvSpPr txBox="1">
              <a:spLocks noChangeArrowheads="1"/>
            </p:cNvSpPr>
            <p:nvPr/>
          </p:nvSpPr>
          <p:spPr bwMode="auto">
            <a:xfrm>
              <a:off x="1882" y="2581"/>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dirty="0">
                  <a:solidFill>
                    <a:srgbClr val="FFFFFF"/>
                  </a:solidFill>
                  <a:ea typeface="宋体" panose="02010600030101010101" pitchFamily="2" charset="-122"/>
                </a:rPr>
                <a:t>a</a:t>
              </a:r>
              <a:endParaRPr kumimoji="1" lang="en-US" altLang="zh-CN" sz="2800" b="0" dirty="0">
                <a:solidFill>
                  <a:srgbClr val="FFFFFF"/>
                </a:solidFill>
                <a:ea typeface="宋体" panose="02010600030101010101" pitchFamily="2" charset="-122"/>
              </a:endParaRPr>
            </a:p>
          </p:txBody>
        </p:sp>
        <p:sp>
          <p:nvSpPr>
            <p:cNvPr id="80932" name="Text Box 16"/>
            <p:cNvSpPr txBox="1">
              <a:spLocks noChangeArrowheads="1"/>
            </p:cNvSpPr>
            <p:nvPr/>
          </p:nvSpPr>
          <p:spPr bwMode="auto">
            <a:xfrm>
              <a:off x="1881" y="338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80933" name="Text Box 17"/>
            <p:cNvSpPr txBox="1">
              <a:spLocks noChangeArrowheads="1"/>
            </p:cNvSpPr>
            <p:nvPr/>
          </p:nvSpPr>
          <p:spPr bwMode="auto">
            <a:xfrm>
              <a:off x="1502" y="2377"/>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80934" name="Text Box 21"/>
            <p:cNvSpPr txBox="1">
              <a:spLocks noChangeArrowheads="1"/>
            </p:cNvSpPr>
            <p:nvPr/>
          </p:nvSpPr>
          <p:spPr bwMode="auto">
            <a:xfrm>
              <a:off x="1607" y="306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i="1">
                  <a:solidFill>
                    <a:srgbClr val="FFFFFF"/>
                  </a:solidFill>
                  <a:ea typeface="宋体" panose="02010600030101010101" pitchFamily="2" charset="-122"/>
                  <a:sym typeface="Symbol" panose="05050102010706020507" pitchFamily="18" charset="2"/>
                </a:rPr>
                <a:t>u</a:t>
              </a:r>
              <a:endParaRPr kumimoji="1" lang="en-US" altLang="zh-CN" sz="2800" b="0" i="1">
                <a:solidFill>
                  <a:srgbClr val="FFFFFF"/>
                </a:solidFill>
                <a:ea typeface="宋体" panose="02010600030101010101" pitchFamily="2" charset="-122"/>
                <a:sym typeface="Symbol" panose="05050102010706020507" pitchFamily="18" charset="2"/>
              </a:endParaRPr>
            </a:p>
          </p:txBody>
        </p:sp>
        <p:sp>
          <p:nvSpPr>
            <p:cNvPr id="80935" name="Text Box 55"/>
            <p:cNvSpPr txBox="1">
              <a:spLocks noChangeArrowheads="1"/>
            </p:cNvSpPr>
            <p:nvPr/>
          </p:nvSpPr>
          <p:spPr bwMode="auto">
            <a:xfrm>
              <a:off x="1655" y="2795"/>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0936" name="Text Box 57"/>
            <p:cNvSpPr txBox="1">
              <a:spLocks noChangeArrowheads="1"/>
            </p:cNvSpPr>
            <p:nvPr/>
          </p:nvSpPr>
          <p:spPr bwMode="auto">
            <a:xfrm>
              <a:off x="1610" y="324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endParaRPr kumimoji="1" lang="en-US" altLang="zh-CN" sz="2800" b="0">
                <a:solidFill>
                  <a:srgbClr val="FFFFFF"/>
                </a:solidFill>
                <a:latin typeface="宋体" panose="02010600030101010101" pitchFamily="2" charset="-122"/>
                <a:ea typeface="宋体" panose="02010600030101010101" pitchFamily="2" charset="-122"/>
              </a:endParaRPr>
            </a:p>
          </p:txBody>
        </p:sp>
        <p:sp>
          <p:nvSpPr>
            <p:cNvPr id="41992" name="Rectangle 8"/>
            <p:cNvSpPr>
              <a:spLocks noChangeArrowheads="1"/>
            </p:cNvSpPr>
            <p:nvPr/>
          </p:nvSpPr>
          <p:spPr bwMode="auto">
            <a:xfrm>
              <a:off x="567" y="2659"/>
              <a:ext cx="680" cy="1030"/>
            </a:xfrm>
            <a:prstGeom prst="rect">
              <a:avLst/>
            </a:prstGeom>
            <a:gradFill rotWithShape="1">
              <a:gsLst>
                <a:gs pos="0">
                  <a:schemeClr val="hlink"/>
                </a:gs>
                <a:gs pos="100000">
                  <a:schemeClr val="hlink">
                    <a:gamma/>
                    <a:shade val="46275"/>
                    <a:invGamma/>
                  </a:schemeClr>
                </a:gs>
              </a:gsLst>
              <a:path path="shape">
                <a:fillToRect l="50000" t="50000" r="50000" b="50000"/>
              </a:path>
            </a:gradFill>
            <a:ln w="28575">
              <a:noFill/>
              <a:miter lim="800000"/>
            </a:ln>
            <a:effectLst/>
          </p:spPr>
          <p:txBody>
            <a:bodyPr wrap="none" anchor="ctr"/>
            <a:lstStyle>
              <a:lvl1pPr eaLnBrk="0" hangingPunct="0">
                <a:defRPr sz="2400" b="1">
                  <a:solidFill>
                    <a:srgbClr val="FFFF00"/>
                  </a:solidFill>
                  <a:latin typeface="Times New Roman" panose="02020603050405020304" pitchFamily="18" charset="0"/>
                  <a:ea typeface="楷体_GB2312" pitchFamily="49" charset="-122"/>
                </a:defRPr>
              </a:lvl1pPr>
              <a:lvl2pPr marL="742950" indent="-285750" eaLnBrk="0" hangingPunct="0">
                <a:defRPr sz="2400" b="1">
                  <a:solidFill>
                    <a:srgbClr val="FFFF00"/>
                  </a:solidFill>
                  <a:latin typeface="Times New Roman" panose="02020603050405020304" pitchFamily="18" charset="0"/>
                  <a:ea typeface="楷体_GB2312" pitchFamily="49" charset="-122"/>
                </a:defRPr>
              </a:lvl2pPr>
              <a:lvl3pPr marL="1143000" indent="-228600" eaLnBrk="0" hangingPunct="0">
                <a:defRPr sz="2400" b="1">
                  <a:solidFill>
                    <a:srgbClr val="FFFF00"/>
                  </a:solidFill>
                  <a:latin typeface="Times New Roman" panose="02020603050405020304" pitchFamily="18" charset="0"/>
                  <a:ea typeface="楷体_GB2312" pitchFamily="49" charset="-122"/>
                </a:defRPr>
              </a:lvl3pPr>
              <a:lvl4pPr marL="1600200" indent="-228600" eaLnBrk="0" hangingPunct="0">
                <a:defRPr sz="2400" b="1">
                  <a:solidFill>
                    <a:srgbClr val="FFFF00"/>
                  </a:solidFill>
                  <a:latin typeface="Times New Roman" panose="02020603050405020304" pitchFamily="18" charset="0"/>
                  <a:ea typeface="楷体_GB2312" pitchFamily="49" charset="-122"/>
                </a:defRPr>
              </a:lvl4pPr>
              <a:lvl5pPr marL="2057400" indent="-228600" eaLnBrk="0" hangingPunct="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defRPr/>
              </a:pPr>
              <a:r>
                <a:rPr lang="en-US" altLang="zh-CN" sz="4400" b="0">
                  <a:solidFill>
                    <a:srgbClr val="FFFFFF"/>
                  </a:solidFill>
                  <a:ea typeface="仿宋_GB2312" pitchFamily="49" charset="-122"/>
                </a:rPr>
                <a:t>A</a:t>
              </a:r>
              <a:endParaRPr lang="en-US" altLang="zh-CN" sz="4400" b="0">
                <a:solidFill>
                  <a:srgbClr val="FFFFFF"/>
                </a:solidFill>
                <a:ea typeface="仿宋_GB2312" pitchFamily="49" charset="-122"/>
              </a:endParaRPr>
            </a:p>
          </p:txBody>
        </p:sp>
      </p:grpSp>
      <p:grpSp>
        <p:nvGrpSpPr>
          <p:cNvPr id="5" name="Group 60"/>
          <p:cNvGrpSpPr/>
          <p:nvPr/>
        </p:nvGrpSpPr>
        <p:grpSpPr bwMode="auto">
          <a:xfrm>
            <a:off x="4797743" y="3870960"/>
            <a:ext cx="2944812" cy="2681288"/>
            <a:chOff x="2517" y="436"/>
            <a:chExt cx="1855" cy="1689"/>
          </a:xfrm>
        </p:grpSpPr>
        <p:sp>
          <p:nvSpPr>
            <p:cNvPr id="80908" name="Oval 61"/>
            <p:cNvSpPr>
              <a:spLocks noChangeArrowheads="1"/>
            </p:cNvSpPr>
            <p:nvPr/>
          </p:nvSpPr>
          <p:spPr bwMode="auto">
            <a:xfrm>
              <a:off x="2925" y="143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0909" name="Line 62"/>
            <p:cNvSpPr>
              <a:spLocks noChangeShapeType="1"/>
            </p:cNvSpPr>
            <p:nvPr/>
          </p:nvSpPr>
          <p:spPr bwMode="auto">
            <a:xfrm>
              <a:off x="3288" y="799"/>
              <a:ext cx="449"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0" name="Text Box 63"/>
            <p:cNvSpPr txBox="1">
              <a:spLocks noChangeArrowheads="1"/>
            </p:cNvSpPr>
            <p:nvPr/>
          </p:nvSpPr>
          <p:spPr bwMode="auto">
            <a:xfrm>
              <a:off x="3334" y="436"/>
              <a:ext cx="25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80911" name="Line 64"/>
            <p:cNvSpPr>
              <a:spLocks noChangeShapeType="1"/>
            </p:cNvSpPr>
            <p:nvPr/>
          </p:nvSpPr>
          <p:spPr bwMode="auto">
            <a:xfrm>
              <a:off x="3107" y="1979"/>
              <a:ext cx="72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2" name="Line 65"/>
            <p:cNvSpPr>
              <a:spLocks noChangeShapeType="1"/>
            </p:cNvSpPr>
            <p:nvPr/>
          </p:nvSpPr>
          <p:spPr bwMode="auto">
            <a:xfrm>
              <a:off x="3107" y="754"/>
              <a:ext cx="0" cy="122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3" name="Line 66"/>
            <p:cNvSpPr>
              <a:spLocks noChangeShapeType="1"/>
            </p:cNvSpPr>
            <p:nvPr/>
          </p:nvSpPr>
          <p:spPr bwMode="auto">
            <a:xfrm>
              <a:off x="3107" y="754"/>
              <a:ext cx="72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4" name="Text Box 67"/>
            <p:cNvSpPr txBox="1">
              <a:spLocks noChangeArrowheads="1"/>
            </p:cNvSpPr>
            <p:nvPr/>
          </p:nvSpPr>
          <p:spPr bwMode="auto">
            <a:xfrm>
              <a:off x="3923" y="527"/>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80915" name="Text Box 68"/>
            <p:cNvSpPr txBox="1">
              <a:spLocks noChangeArrowheads="1"/>
            </p:cNvSpPr>
            <p:nvPr/>
          </p:nvSpPr>
          <p:spPr bwMode="auto">
            <a:xfrm>
              <a:off x="3923" y="1797"/>
              <a:ext cx="321"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80916" name="Text Box 69"/>
            <p:cNvSpPr txBox="1">
              <a:spLocks noChangeArrowheads="1"/>
            </p:cNvSpPr>
            <p:nvPr/>
          </p:nvSpPr>
          <p:spPr bwMode="auto">
            <a:xfrm>
              <a:off x="2653" y="845"/>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80917" name="Text Box 70"/>
            <p:cNvSpPr txBox="1">
              <a:spLocks noChangeArrowheads="1"/>
            </p:cNvSpPr>
            <p:nvPr/>
          </p:nvSpPr>
          <p:spPr bwMode="auto">
            <a:xfrm>
              <a:off x="2517" y="1480"/>
              <a:ext cx="57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U</a:t>
              </a:r>
              <a:r>
                <a:rPr kumimoji="1" lang="en-US" altLang="zh-CN" sz="2800" b="0" baseline="-25000">
                  <a:solidFill>
                    <a:srgbClr val="FFFFFF"/>
                  </a:solidFill>
                  <a:ea typeface="宋体" panose="02010600030101010101" pitchFamily="2" charset="-122"/>
                </a:rPr>
                <a:t>oc</a:t>
              </a:r>
              <a:endParaRPr kumimoji="1" lang="en-US" altLang="zh-CN" sz="2800" b="0">
                <a:solidFill>
                  <a:srgbClr val="FFFFFF"/>
                </a:solidFill>
                <a:ea typeface="宋体" panose="02010600030101010101" pitchFamily="2" charset="-122"/>
              </a:endParaRPr>
            </a:p>
          </p:txBody>
        </p:sp>
        <p:sp>
          <p:nvSpPr>
            <p:cNvPr id="80918" name="Text Box 71"/>
            <p:cNvSpPr txBox="1">
              <a:spLocks noChangeArrowheads="1"/>
            </p:cNvSpPr>
            <p:nvPr/>
          </p:nvSpPr>
          <p:spPr bwMode="auto">
            <a:xfrm>
              <a:off x="2835" y="1162"/>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80919" name="Text Box 72"/>
            <p:cNvSpPr txBox="1">
              <a:spLocks noChangeArrowheads="1"/>
            </p:cNvSpPr>
            <p:nvPr/>
          </p:nvSpPr>
          <p:spPr bwMode="auto">
            <a:xfrm>
              <a:off x="2835" y="1752"/>
              <a:ext cx="2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0920" name="Text Box 73"/>
            <p:cNvSpPr txBox="1">
              <a:spLocks noChangeArrowheads="1"/>
            </p:cNvSpPr>
            <p:nvPr/>
          </p:nvSpPr>
          <p:spPr bwMode="auto">
            <a:xfrm>
              <a:off x="3787" y="116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i="1">
                  <a:solidFill>
                    <a:srgbClr val="FFFFFF"/>
                  </a:solidFill>
                  <a:ea typeface="宋体" panose="02010600030101010101" pitchFamily="2" charset="-122"/>
                  <a:sym typeface="Symbol" panose="05050102010706020507" pitchFamily="18" charset="2"/>
                </a:rPr>
                <a:t>u</a:t>
              </a:r>
              <a:endParaRPr kumimoji="1" lang="en-US" altLang="zh-CN" sz="2800" b="0" i="1">
                <a:solidFill>
                  <a:srgbClr val="FFFFFF"/>
                </a:solidFill>
                <a:ea typeface="宋体" panose="02010600030101010101" pitchFamily="2" charset="-122"/>
                <a:sym typeface="Symbol" panose="05050102010706020507" pitchFamily="18" charset="2"/>
              </a:endParaRPr>
            </a:p>
          </p:txBody>
        </p:sp>
        <p:sp>
          <p:nvSpPr>
            <p:cNvPr id="80921" name="Text Box 74"/>
            <p:cNvSpPr txBox="1">
              <a:spLocks noChangeArrowheads="1"/>
            </p:cNvSpPr>
            <p:nvPr/>
          </p:nvSpPr>
          <p:spPr bwMode="auto">
            <a:xfrm>
              <a:off x="3787" y="799"/>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0922" name="Text Box 75"/>
            <p:cNvSpPr txBox="1">
              <a:spLocks noChangeArrowheads="1"/>
            </p:cNvSpPr>
            <p:nvPr/>
          </p:nvSpPr>
          <p:spPr bwMode="auto">
            <a:xfrm>
              <a:off x="3742" y="16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endParaRPr kumimoji="1" lang="en-US" altLang="zh-CN" sz="2800" b="0">
                <a:solidFill>
                  <a:srgbClr val="FFFFFF"/>
                </a:solidFill>
                <a:latin typeface="宋体" panose="02010600030101010101" pitchFamily="2" charset="-122"/>
                <a:ea typeface="宋体" panose="02010600030101010101" pitchFamily="2" charset="-122"/>
              </a:endParaRPr>
            </a:p>
          </p:txBody>
        </p:sp>
        <p:sp>
          <p:nvSpPr>
            <p:cNvPr id="80923" name="Rectangle 76"/>
            <p:cNvSpPr>
              <a:spLocks noChangeArrowheads="1"/>
            </p:cNvSpPr>
            <p:nvPr/>
          </p:nvSpPr>
          <p:spPr bwMode="auto">
            <a:xfrm>
              <a:off x="3037" y="845"/>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0924" name="Oval 77"/>
            <p:cNvSpPr>
              <a:spLocks noChangeArrowheads="1"/>
            </p:cNvSpPr>
            <p:nvPr/>
          </p:nvSpPr>
          <p:spPr bwMode="auto">
            <a:xfrm>
              <a:off x="3832" y="1933"/>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0925" name="Oval 78"/>
            <p:cNvSpPr>
              <a:spLocks noChangeArrowheads="1"/>
            </p:cNvSpPr>
            <p:nvPr/>
          </p:nvSpPr>
          <p:spPr bwMode="auto">
            <a:xfrm>
              <a:off x="3832" y="709"/>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37" name="Text Box 4"/>
          <p:cNvSpPr txBox="1">
            <a:spLocks noChangeArrowheads="1"/>
          </p:cNvSpPr>
          <p:nvPr/>
        </p:nvSpPr>
        <p:spPr bwMode="auto">
          <a:xfrm>
            <a:off x="0" y="0"/>
            <a:ext cx="511810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复习：</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40" name="矩形 39"/>
          <p:cNvSpPr/>
          <p:nvPr/>
        </p:nvSpPr>
        <p:spPr>
          <a:xfrm>
            <a:off x="443548" y="3456594"/>
            <a:ext cx="8562339" cy="400110"/>
          </a:xfrm>
          <a:prstGeom prst="rect">
            <a:avLst/>
          </a:prstGeom>
        </p:spPr>
        <p:txBody>
          <a:bodyPr wrap="square">
            <a:spAutoFit/>
          </a:bodyPr>
          <a:lstStyle/>
          <a:p>
            <a:r>
              <a:rPr lang="zh-CN" altLang="en-US" sz="2000" b="1" dirty="0">
                <a:solidFill>
                  <a:srgbClr val="FFFF00"/>
                </a:solidFill>
                <a:latin typeface="Arial" panose="020B0604020202020204" pitchFamily="34" charset="0"/>
              </a:rPr>
              <a:t>线性电路（网络）</a:t>
            </a:r>
            <a:r>
              <a:rPr lang="zh-CN" altLang="en-US" sz="2000" dirty="0">
                <a:latin typeface="Arial" panose="020B0604020202020204" pitchFamily="34" charset="0"/>
              </a:rPr>
              <a:t>是指完全由</a:t>
            </a:r>
            <a:r>
              <a:rPr lang="zh-CN" altLang="en-US" sz="2000" dirty="0">
                <a:solidFill>
                  <a:srgbClr val="FFFF00"/>
                </a:solidFill>
                <a:latin typeface="Arial" panose="020B0604020202020204" pitchFamily="34" charset="0"/>
              </a:rPr>
              <a:t>线性元件</a:t>
            </a:r>
            <a:r>
              <a:rPr lang="zh-CN" altLang="en-US" sz="2000" dirty="0">
                <a:latin typeface="Arial" panose="020B0604020202020204" pitchFamily="34" charset="0"/>
              </a:rPr>
              <a:t>、</a:t>
            </a:r>
            <a:r>
              <a:rPr lang="zh-CN" altLang="en-US" sz="2000" dirty="0">
                <a:solidFill>
                  <a:srgbClr val="FFFF00"/>
                </a:solidFill>
                <a:latin typeface="Arial" panose="020B0604020202020204" pitchFamily="34" charset="0"/>
              </a:rPr>
              <a:t>独立源</a:t>
            </a:r>
            <a:r>
              <a:rPr lang="zh-CN" altLang="en-US" sz="2000" dirty="0">
                <a:latin typeface="Arial" panose="020B0604020202020204" pitchFamily="34" charset="0"/>
              </a:rPr>
              <a:t>或</a:t>
            </a:r>
            <a:r>
              <a:rPr lang="zh-CN" altLang="en-US" sz="2000" dirty="0">
                <a:solidFill>
                  <a:srgbClr val="FFFF00"/>
                </a:solidFill>
                <a:latin typeface="Arial" panose="020B0604020202020204" pitchFamily="34" charset="0"/>
              </a:rPr>
              <a:t>线性受控源</a:t>
            </a:r>
            <a:r>
              <a:rPr lang="zh-CN" altLang="en-US" sz="2000" dirty="0">
                <a:latin typeface="Arial" panose="020B0604020202020204" pitchFamily="34" charset="0"/>
              </a:rPr>
              <a:t>构成的电路。</a:t>
            </a:r>
            <a:endParaRPr lang="zh-CN" altLang="en-US" sz="20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473710" y="968560"/>
            <a:ext cx="3167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dirty="0">
                <a:solidFill>
                  <a:srgbClr val="FFFFFF"/>
                </a:solidFill>
                <a:latin typeface="楷体_GB2312" pitchFamily="49" charset="-122"/>
              </a:rPr>
              <a:t>2. </a:t>
            </a:r>
            <a:r>
              <a:rPr kumimoji="1" lang="zh-CN" altLang="en-US" sz="3200" dirty="0">
                <a:solidFill>
                  <a:srgbClr val="FFFFFF"/>
                </a:solidFill>
                <a:latin typeface="楷体_GB2312" pitchFamily="49" charset="-122"/>
              </a:rPr>
              <a:t>定理的应用</a:t>
            </a:r>
            <a:endParaRPr kumimoji="1" lang="zh-CN" altLang="en-US" sz="3200" dirty="0">
              <a:solidFill>
                <a:srgbClr val="FFFFFF"/>
              </a:solidFill>
              <a:latin typeface="楷体_GB2312" pitchFamily="49" charset="-122"/>
            </a:endParaRPr>
          </a:p>
        </p:txBody>
      </p:sp>
      <p:sp>
        <p:nvSpPr>
          <p:cNvPr id="39939" name="Text Box 3"/>
          <p:cNvSpPr txBox="1">
            <a:spLocks noChangeArrowheads="1"/>
          </p:cNvSpPr>
          <p:nvPr/>
        </p:nvSpPr>
        <p:spPr bwMode="auto">
          <a:xfrm>
            <a:off x="567055" y="1677353"/>
            <a:ext cx="467995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spcBef>
                <a:spcPct val="50000"/>
              </a:spcBef>
            </a:pPr>
            <a:r>
              <a:rPr kumimoji="1" lang="zh-CN" altLang="en-US" sz="2800" dirty="0">
                <a:solidFill>
                  <a:srgbClr val="FF9900"/>
                </a:solidFill>
                <a:latin typeface="楷体_GB2312" pitchFamily="49" charset="-122"/>
              </a:rPr>
              <a:t>（</a:t>
            </a:r>
            <a:r>
              <a:rPr kumimoji="1" lang="en-US" altLang="zh-CN" sz="2800" dirty="0">
                <a:solidFill>
                  <a:srgbClr val="FF9900"/>
                </a:solidFill>
                <a:latin typeface="楷体_GB2312" pitchFamily="49" charset="-122"/>
              </a:rPr>
              <a:t>1</a:t>
            </a:r>
            <a:r>
              <a:rPr kumimoji="1" lang="zh-CN" altLang="en-US" sz="2800" dirty="0">
                <a:solidFill>
                  <a:srgbClr val="FF9900"/>
                </a:solidFill>
                <a:latin typeface="楷体_GB2312" pitchFamily="49" charset="-122"/>
              </a:rPr>
              <a:t>）开路电压</a:t>
            </a:r>
            <a:r>
              <a:rPr kumimoji="1" lang="en-US" altLang="zh-CN" sz="2800" i="1" dirty="0" err="1">
                <a:solidFill>
                  <a:srgbClr val="FF9900"/>
                </a:solidFill>
              </a:rPr>
              <a:t>U</a:t>
            </a:r>
            <a:r>
              <a:rPr kumimoji="1" lang="en-US" altLang="zh-CN" sz="2800" baseline="-25000" dirty="0" err="1">
                <a:solidFill>
                  <a:srgbClr val="FF9900"/>
                </a:solidFill>
              </a:rPr>
              <a:t>oc</a:t>
            </a:r>
            <a:r>
              <a:rPr kumimoji="1" lang="en-US" altLang="zh-CN" sz="2800" baseline="-25000" dirty="0">
                <a:solidFill>
                  <a:srgbClr val="FF9900"/>
                </a:solidFill>
                <a:latin typeface="楷体_GB2312" pitchFamily="49" charset="-122"/>
              </a:rPr>
              <a:t> </a:t>
            </a:r>
            <a:endParaRPr kumimoji="1" lang="en-US" altLang="zh-CN" sz="2800" dirty="0">
              <a:solidFill>
                <a:srgbClr val="FF9900"/>
              </a:solidFill>
              <a:latin typeface="楷体_GB2312" pitchFamily="49" charset="-122"/>
            </a:endParaRPr>
          </a:p>
        </p:txBody>
      </p:sp>
      <p:sp>
        <p:nvSpPr>
          <p:cNvPr id="39940" name="Text Box 4"/>
          <p:cNvSpPr txBox="1">
            <a:spLocks noChangeArrowheads="1"/>
          </p:cNvSpPr>
          <p:nvPr/>
        </p:nvSpPr>
        <p:spPr bwMode="auto">
          <a:xfrm>
            <a:off x="1351914" y="4596481"/>
            <a:ext cx="6572886"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buAutoNum type="arabicPeriod"/>
            </a:pPr>
            <a:r>
              <a:rPr kumimoji="1" lang="zh-CN" altLang="en-US" dirty="0">
                <a:latin typeface="楷体_GB2312" pitchFamily="49" charset="-122"/>
              </a:rPr>
              <a:t>纯电阻电路计算：电阻变换</a:t>
            </a:r>
            <a:endParaRPr kumimoji="1" lang="en-US" altLang="zh-CN" dirty="0">
              <a:latin typeface="楷体_GB2312" pitchFamily="49" charset="-122"/>
            </a:endParaRPr>
          </a:p>
          <a:p>
            <a:pPr algn="just" eaLnBrk="1" hangingPunct="1">
              <a:lnSpc>
                <a:spcPct val="120000"/>
              </a:lnSpc>
              <a:buAutoNum type="arabicPeriod"/>
            </a:pPr>
            <a:r>
              <a:rPr kumimoji="1" lang="zh-CN" altLang="en-US" dirty="0">
                <a:latin typeface="楷体_GB2312" pitchFamily="49" charset="-122"/>
              </a:rPr>
              <a:t>外加电源法（内部独立电源全部</a:t>
            </a:r>
            <a:r>
              <a:rPr kumimoji="1" lang="zh-CN" altLang="en-US" dirty="0">
                <a:solidFill>
                  <a:schemeClr val="tx1"/>
                </a:solidFill>
                <a:latin typeface="楷体_GB2312" pitchFamily="49" charset="-122"/>
              </a:rPr>
              <a:t>置零</a:t>
            </a:r>
            <a:r>
              <a:rPr kumimoji="1" lang="zh-CN" altLang="en-US" dirty="0">
                <a:latin typeface="楷体_GB2312" pitchFamily="49" charset="-122"/>
              </a:rPr>
              <a:t>）</a:t>
            </a:r>
            <a:endParaRPr kumimoji="1" lang="en-US" altLang="zh-CN" dirty="0">
              <a:latin typeface="楷体_GB2312" pitchFamily="49" charset="-122"/>
            </a:endParaRPr>
          </a:p>
          <a:p>
            <a:pPr algn="just" eaLnBrk="1" hangingPunct="1">
              <a:lnSpc>
                <a:spcPct val="120000"/>
              </a:lnSpc>
              <a:buAutoNum type="arabicPeriod"/>
            </a:pPr>
            <a:r>
              <a:rPr kumimoji="1" lang="zh-CN" altLang="en-US" dirty="0">
                <a:latin typeface="楷体_GB2312" pitchFamily="49" charset="-122"/>
              </a:rPr>
              <a:t>开路电压短路电流法 （</a:t>
            </a:r>
            <a:r>
              <a:rPr kumimoji="1" lang="zh-CN" altLang="en-US" dirty="0">
                <a:solidFill>
                  <a:schemeClr val="tx1"/>
                </a:solidFill>
                <a:latin typeface="楷体_GB2312" pitchFamily="49" charset="-122"/>
              </a:rPr>
              <a:t>保留</a:t>
            </a:r>
            <a:r>
              <a:rPr kumimoji="1" lang="zh-CN" altLang="en-US" dirty="0">
                <a:latin typeface="楷体_GB2312" pitchFamily="49" charset="-122"/>
              </a:rPr>
              <a:t>内部独立电源）</a:t>
            </a:r>
            <a:endParaRPr kumimoji="1" lang="zh-CN" altLang="en-US" dirty="0">
              <a:latin typeface="楷体_GB2312" pitchFamily="49" charset="-122"/>
            </a:endParaRPr>
          </a:p>
        </p:txBody>
      </p:sp>
      <p:sp>
        <p:nvSpPr>
          <p:cNvPr id="39941" name="Text Box 5"/>
          <p:cNvSpPr txBox="1">
            <a:spLocks noChangeArrowheads="1"/>
          </p:cNvSpPr>
          <p:nvPr/>
        </p:nvSpPr>
        <p:spPr bwMode="auto">
          <a:xfrm>
            <a:off x="514985" y="4073261"/>
            <a:ext cx="61059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rgbClr val="FF9900"/>
                </a:solidFill>
                <a:latin typeface="楷体_GB2312" pitchFamily="49" charset="-122"/>
              </a:rPr>
              <a:t>（</a:t>
            </a:r>
            <a:r>
              <a:rPr kumimoji="1" lang="en-US" altLang="zh-CN" sz="2800" dirty="0">
                <a:solidFill>
                  <a:srgbClr val="FF9900"/>
                </a:solidFill>
                <a:latin typeface="楷体_GB2312" pitchFamily="49" charset="-122"/>
              </a:rPr>
              <a:t>2</a:t>
            </a:r>
            <a:r>
              <a:rPr kumimoji="1" lang="zh-CN" altLang="en-US" sz="2800" dirty="0">
                <a:solidFill>
                  <a:srgbClr val="FF9900"/>
                </a:solidFill>
                <a:latin typeface="楷体_GB2312" pitchFamily="49" charset="-122"/>
              </a:rPr>
              <a:t>）等效电阻（输入电阻）的计算</a:t>
            </a:r>
            <a:endParaRPr kumimoji="1" lang="zh-CN" altLang="en-US" sz="2800" dirty="0">
              <a:solidFill>
                <a:srgbClr val="FF9900"/>
              </a:solidFill>
              <a:latin typeface="楷体_GB2312" pitchFamily="49" charset="-122"/>
            </a:endParaRPr>
          </a:p>
        </p:txBody>
      </p:sp>
      <p:sp>
        <p:nvSpPr>
          <p:cNvPr id="39968" name="Text Box 32"/>
          <p:cNvSpPr txBox="1">
            <a:spLocks noChangeArrowheads="1"/>
          </p:cNvSpPr>
          <p:nvPr/>
        </p:nvSpPr>
        <p:spPr bwMode="auto">
          <a:xfrm>
            <a:off x="205105" y="2341807"/>
            <a:ext cx="8229600"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dirty="0">
                <a:latin typeface="楷体_GB2312" pitchFamily="49" charset="-122"/>
              </a:rPr>
              <a:t>       </a:t>
            </a:r>
            <a:r>
              <a:rPr kumimoji="1" lang="zh-CN" altLang="en-US" dirty="0">
                <a:latin typeface="楷体_GB2312" pitchFamily="49" charset="-122"/>
              </a:rPr>
              <a:t>戴维南等效电路中的电压源等于将外电路断开时的开路电压</a:t>
            </a:r>
            <a:r>
              <a:rPr kumimoji="1" lang="en-US" altLang="zh-CN" b="0" i="1" dirty="0" err="1"/>
              <a:t>U</a:t>
            </a:r>
            <a:r>
              <a:rPr kumimoji="1" lang="en-US" altLang="zh-CN" b="0" i="1" baseline="-25000" dirty="0" err="1"/>
              <a:t>oc</a:t>
            </a:r>
            <a:r>
              <a:rPr kumimoji="1" lang="zh-CN" altLang="en-US" b="0" i="1" dirty="0"/>
              <a:t>，</a:t>
            </a:r>
            <a:r>
              <a:rPr kumimoji="1" lang="en-US" altLang="zh-CN" b="0" i="1" dirty="0" err="1"/>
              <a:t>U</a:t>
            </a:r>
            <a:r>
              <a:rPr kumimoji="1" lang="en-US" altLang="zh-CN" b="0" baseline="-25000" dirty="0" err="1"/>
              <a:t>oc</a:t>
            </a:r>
            <a:r>
              <a:rPr kumimoji="1" lang="zh-CN" altLang="en-US" dirty="0">
                <a:latin typeface="楷体_GB2312" pitchFamily="49" charset="-122"/>
              </a:rPr>
              <a:t>的</a:t>
            </a:r>
            <a:r>
              <a:rPr kumimoji="1" lang="zh-CN" altLang="en-US" dirty="0">
                <a:latin typeface="Arial" panose="020B0604020202020204" pitchFamily="34" charset="0"/>
              </a:rPr>
              <a:t>计算可</a:t>
            </a:r>
            <a:r>
              <a:rPr kumimoji="1" lang="zh-CN" altLang="en-US" dirty="0">
                <a:latin typeface="楷体_GB2312" pitchFamily="49" charset="-122"/>
              </a:rPr>
              <a:t>选择前面学过的任意方法（系统化的分析方法或等效变换的方法）。</a:t>
            </a:r>
            <a:endParaRPr kumimoji="1" lang="zh-CN" altLang="en-US" dirty="0">
              <a:latin typeface="楷体_GB2312" pitchFamily="49" charset="-122"/>
            </a:endParaRPr>
          </a:p>
        </p:txBody>
      </p:sp>
      <p:sp>
        <p:nvSpPr>
          <p:cNvPr id="7" name="Text Box 4"/>
          <p:cNvSpPr txBox="1">
            <a:spLocks noChangeArrowheads="1"/>
          </p:cNvSpPr>
          <p:nvPr/>
        </p:nvSpPr>
        <p:spPr bwMode="auto">
          <a:xfrm>
            <a:off x="0" y="0"/>
            <a:ext cx="516255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复习：</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8" name="Rectangle 138"/>
          <p:cNvSpPr>
            <a:spLocks noChangeArrowheads="1"/>
          </p:cNvSpPr>
          <p:nvPr/>
        </p:nvSpPr>
        <p:spPr bwMode="auto">
          <a:xfrm>
            <a:off x="1749981" y="6323748"/>
            <a:ext cx="5644038" cy="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lnSpc>
                <a:spcPct val="120000"/>
              </a:lnSpc>
            </a:pPr>
            <a:r>
              <a:rPr lang="zh-CN" altLang="en-US" sz="1600" dirty="0">
                <a:solidFill>
                  <a:srgbClr val="FF0000"/>
                </a:solidFill>
                <a:latin typeface="Arial" panose="020B0604020202020204" pitchFamily="34" charset="0"/>
              </a:rPr>
              <a:t>究竟用哪种方法，具体问题具体分析，以计算简便为好</a:t>
            </a:r>
            <a:endParaRPr lang="zh-CN" altLang="en-US" sz="1600" dirty="0">
              <a:solidFill>
                <a:srgbClr val="FF0000"/>
              </a:solidFill>
              <a:latin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ext Box 4"/>
          <p:cNvSpPr txBox="1">
            <a:spLocks noChangeArrowheads="1"/>
          </p:cNvSpPr>
          <p:nvPr/>
        </p:nvSpPr>
        <p:spPr bwMode="auto">
          <a:xfrm>
            <a:off x="645477" y="1113838"/>
            <a:ext cx="7910513" cy="108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10000"/>
              </a:lnSpc>
            </a:pPr>
            <a:r>
              <a:rPr kumimoji="1" lang="zh-CN" altLang="en-US" sz="2000" dirty="0">
                <a:latin typeface="楷体_GB2312" pitchFamily="49" charset="-122"/>
              </a:rPr>
              <a:t>任何一个含源线性一端口电路，对外电路来说，可以用一个电流源和电阻的并联组合来等效置换；电流源的电流等于该一端口的</a:t>
            </a:r>
            <a:r>
              <a:rPr kumimoji="1" lang="zh-CN" altLang="en-US" sz="2000" dirty="0">
                <a:solidFill>
                  <a:schemeClr val="tx1"/>
                </a:solidFill>
                <a:latin typeface="楷体_GB2312" pitchFamily="49" charset="-122"/>
              </a:rPr>
              <a:t>短路电流</a:t>
            </a:r>
            <a:r>
              <a:rPr kumimoji="1" lang="zh-CN" altLang="en-US" sz="2000" dirty="0">
                <a:latin typeface="楷体_GB2312" pitchFamily="49" charset="-122"/>
              </a:rPr>
              <a:t>，电阻等于该一端口的</a:t>
            </a:r>
            <a:r>
              <a:rPr kumimoji="1" lang="zh-CN" altLang="en-US" sz="2000" dirty="0">
                <a:solidFill>
                  <a:schemeClr val="tx1"/>
                </a:solidFill>
                <a:latin typeface="楷体_GB2312" pitchFamily="49" charset="-122"/>
              </a:rPr>
              <a:t>输入电阻</a:t>
            </a:r>
            <a:r>
              <a:rPr kumimoji="1" lang="zh-CN" altLang="en-US" sz="2000" dirty="0">
                <a:latin typeface="楷体_GB2312" pitchFamily="49" charset="-122"/>
              </a:rPr>
              <a:t>（等效电阻）。</a:t>
            </a:r>
            <a:endParaRPr kumimoji="1" lang="zh-CN" altLang="en-US" sz="2000" dirty="0">
              <a:latin typeface="楷体_GB2312" pitchFamily="49" charset="-122"/>
            </a:endParaRPr>
          </a:p>
        </p:txBody>
      </p:sp>
      <p:sp>
        <p:nvSpPr>
          <p:cNvPr id="70663" name="AutoShape 7"/>
          <p:cNvSpPr>
            <a:spLocks noChangeArrowheads="1"/>
          </p:cNvSpPr>
          <p:nvPr/>
        </p:nvSpPr>
        <p:spPr bwMode="auto">
          <a:xfrm>
            <a:off x="4137620" y="3501577"/>
            <a:ext cx="719137" cy="215900"/>
          </a:xfrm>
          <a:prstGeom prst="rightArrow">
            <a:avLst>
              <a:gd name="adj1" fmla="val 50000"/>
              <a:gd name="adj2" fmla="val 83272"/>
            </a:avLst>
          </a:prstGeom>
          <a:solidFill>
            <a:srgbClr val="00CCFF"/>
          </a:solidFill>
          <a:ln w="952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4" name="Group 80"/>
          <p:cNvGrpSpPr/>
          <p:nvPr/>
        </p:nvGrpSpPr>
        <p:grpSpPr bwMode="auto">
          <a:xfrm>
            <a:off x="1689695" y="2744339"/>
            <a:ext cx="2447925" cy="1790700"/>
            <a:chOff x="1429" y="1910"/>
            <a:chExt cx="1542" cy="1128"/>
          </a:xfrm>
        </p:grpSpPr>
        <p:sp>
          <p:nvSpPr>
            <p:cNvPr id="92191" name="Freeform 49"/>
            <p:cNvSpPr/>
            <p:nvPr/>
          </p:nvSpPr>
          <p:spPr bwMode="auto">
            <a:xfrm>
              <a:off x="2109" y="2112"/>
              <a:ext cx="543" cy="1"/>
            </a:xfrm>
            <a:custGeom>
              <a:avLst/>
              <a:gdLst>
                <a:gd name="T0" fmla="*/ 0 w 528"/>
                <a:gd name="T1" fmla="*/ 1 h 1"/>
                <a:gd name="T2" fmla="*/ 698 w 528"/>
                <a:gd name="T3" fmla="*/ 0 h 1"/>
                <a:gd name="T4" fmla="*/ 0 60000 65536"/>
                <a:gd name="T5" fmla="*/ 0 60000 65536"/>
                <a:gd name="T6" fmla="*/ 0 w 528"/>
                <a:gd name="T7" fmla="*/ 0 h 1"/>
                <a:gd name="T8" fmla="*/ 528 w 528"/>
                <a:gd name="T9" fmla="*/ 1 h 1"/>
              </a:gdLst>
              <a:ahLst/>
              <a:cxnLst>
                <a:cxn ang="T4">
                  <a:pos x="T0" y="T1"/>
                </a:cxn>
                <a:cxn ang="T5">
                  <a:pos x="T2" y="T3"/>
                </a:cxn>
              </a:cxnLst>
              <a:rect l="T6" t="T7" r="T8" b="T9"/>
              <a:pathLst>
                <a:path w="528" h="1">
                  <a:moveTo>
                    <a:pt x="0" y="1"/>
                  </a:moveTo>
                  <a:lnTo>
                    <a:pt x="528"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92" name="Freeform 50"/>
            <p:cNvSpPr/>
            <p:nvPr/>
          </p:nvSpPr>
          <p:spPr bwMode="auto">
            <a:xfrm>
              <a:off x="2113" y="2887"/>
              <a:ext cx="530" cy="1"/>
            </a:xfrm>
            <a:custGeom>
              <a:avLst/>
              <a:gdLst>
                <a:gd name="T0" fmla="*/ 0 w 516"/>
                <a:gd name="T1" fmla="*/ 0 h 1"/>
                <a:gd name="T2" fmla="*/ 674 w 516"/>
                <a:gd name="T3" fmla="*/ 0 h 1"/>
                <a:gd name="T4" fmla="*/ 0 60000 65536"/>
                <a:gd name="T5" fmla="*/ 0 60000 65536"/>
                <a:gd name="T6" fmla="*/ 0 w 516"/>
                <a:gd name="T7" fmla="*/ 0 h 1"/>
                <a:gd name="T8" fmla="*/ 516 w 516"/>
                <a:gd name="T9" fmla="*/ 1 h 1"/>
              </a:gdLst>
              <a:ahLst/>
              <a:cxnLst>
                <a:cxn ang="T4">
                  <a:pos x="T0" y="T1"/>
                </a:cxn>
                <a:cxn ang="T5">
                  <a:pos x="T2" y="T3"/>
                </a:cxn>
              </a:cxnLst>
              <a:rect l="T6" t="T7" r="T8" b="T9"/>
              <a:pathLst>
                <a:path w="516" h="1">
                  <a:moveTo>
                    <a:pt x="0" y="0"/>
                  </a:moveTo>
                  <a:lnTo>
                    <a:pt x="516"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93" name="Line 51"/>
            <p:cNvSpPr>
              <a:spLocks noChangeShapeType="1"/>
            </p:cNvSpPr>
            <p:nvPr/>
          </p:nvSpPr>
          <p:spPr bwMode="auto">
            <a:xfrm>
              <a:off x="2200" y="2069"/>
              <a:ext cx="345"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4" name="Oval 52"/>
            <p:cNvSpPr>
              <a:spLocks noChangeArrowheads="1"/>
            </p:cNvSpPr>
            <p:nvPr/>
          </p:nvSpPr>
          <p:spPr bwMode="auto">
            <a:xfrm>
              <a:off x="2650" y="2073"/>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2195" name="Oval 53"/>
            <p:cNvSpPr>
              <a:spLocks noChangeArrowheads="1"/>
            </p:cNvSpPr>
            <p:nvPr/>
          </p:nvSpPr>
          <p:spPr bwMode="auto">
            <a:xfrm>
              <a:off x="2650" y="2851"/>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2196" name="Text Box 54"/>
            <p:cNvSpPr txBox="1">
              <a:spLocks noChangeArrowheads="1"/>
            </p:cNvSpPr>
            <p:nvPr/>
          </p:nvSpPr>
          <p:spPr bwMode="auto">
            <a:xfrm>
              <a:off x="2744" y="1910"/>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92197" name="Text Box 55"/>
            <p:cNvSpPr txBox="1">
              <a:spLocks noChangeArrowheads="1"/>
            </p:cNvSpPr>
            <p:nvPr/>
          </p:nvSpPr>
          <p:spPr bwMode="auto">
            <a:xfrm>
              <a:off x="2743" y="27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92198" name="Text Box 56"/>
            <p:cNvSpPr txBox="1">
              <a:spLocks noChangeArrowheads="1"/>
            </p:cNvSpPr>
            <p:nvPr/>
          </p:nvSpPr>
          <p:spPr bwMode="auto">
            <a:xfrm>
              <a:off x="2245" y="2069"/>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dirty="0" err="1">
                  <a:solidFill>
                    <a:srgbClr val="FFFFFF"/>
                  </a:solidFill>
                  <a:ea typeface="宋体" panose="02010600030101010101" pitchFamily="2" charset="-122"/>
                </a:rPr>
                <a:t>i</a:t>
              </a:r>
              <a:endParaRPr kumimoji="1" lang="en-US" altLang="zh-CN" sz="2800" b="0" dirty="0">
                <a:solidFill>
                  <a:srgbClr val="FFFFFF"/>
                </a:solidFill>
                <a:ea typeface="宋体" panose="02010600030101010101" pitchFamily="2" charset="-122"/>
              </a:endParaRPr>
            </a:p>
          </p:txBody>
        </p:sp>
        <p:sp>
          <p:nvSpPr>
            <p:cNvPr id="92199" name="Text Box 57"/>
            <p:cNvSpPr txBox="1">
              <a:spLocks noChangeArrowheads="1"/>
            </p:cNvSpPr>
            <p:nvPr/>
          </p:nvSpPr>
          <p:spPr bwMode="auto">
            <a:xfrm>
              <a:off x="2469" y="239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i="1">
                  <a:solidFill>
                    <a:srgbClr val="FFFFFF"/>
                  </a:solidFill>
                  <a:ea typeface="宋体" panose="02010600030101010101" pitchFamily="2" charset="-122"/>
                  <a:sym typeface="Symbol" panose="05050102010706020507" pitchFamily="18" charset="2"/>
                </a:rPr>
                <a:t>u</a:t>
              </a:r>
              <a:endParaRPr kumimoji="1" lang="en-US" altLang="zh-CN" sz="2800" b="0" i="1">
                <a:solidFill>
                  <a:srgbClr val="FFFFFF"/>
                </a:solidFill>
                <a:ea typeface="宋体" panose="02010600030101010101" pitchFamily="2" charset="-122"/>
                <a:sym typeface="Symbol" panose="05050102010706020507" pitchFamily="18" charset="2"/>
              </a:endParaRPr>
            </a:p>
          </p:txBody>
        </p:sp>
        <p:sp>
          <p:nvSpPr>
            <p:cNvPr id="92200" name="Text Box 58"/>
            <p:cNvSpPr txBox="1">
              <a:spLocks noChangeArrowheads="1"/>
            </p:cNvSpPr>
            <p:nvPr/>
          </p:nvSpPr>
          <p:spPr bwMode="auto">
            <a:xfrm>
              <a:off x="2517" y="2124"/>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2201" name="Text Box 59"/>
            <p:cNvSpPr txBox="1">
              <a:spLocks noChangeArrowheads="1"/>
            </p:cNvSpPr>
            <p:nvPr/>
          </p:nvSpPr>
          <p:spPr bwMode="auto">
            <a:xfrm>
              <a:off x="2472" y="257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endParaRPr kumimoji="1" lang="en-US" altLang="zh-CN" sz="2800" b="0">
                <a:solidFill>
                  <a:srgbClr val="FFFFFF"/>
                </a:solidFill>
                <a:latin typeface="宋体" panose="02010600030101010101" pitchFamily="2" charset="-122"/>
                <a:ea typeface="宋体" panose="02010600030101010101" pitchFamily="2" charset="-122"/>
              </a:endParaRPr>
            </a:p>
          </p:txBody>
        </p:sp>
        <p:sp>
          <p:nvSpPr>
            <p:cNvPr id="70716" name="Rectangle 60"/>
            <p:cNvSpPr>
              <a:spLocks noChangeArrowheads="1"/>
            </p:cNvSpPr>
            <p:nvPr/>
          </p:nvSpPr>
          <p:spPr bwMode="auto">
            <a:xfrm>
              <a:off x="1429" y="1988"/>
              <a:ext cx="680" cy="1030"/>
            </a:xfrm>
            <a:prstGeom prst="rect">
              <a:avLst/>
            </a:prstGeom>
            <a:gradFill rotWithShape="1">
              <a:gsLst>
                <a:gs pos="0">
                  <a:schemeClr val="hlink"/>
                </a:gs>
                <a:gs pos="100000">
                  <a:schemeClr val="hlink">
                    <a:gamma/>
                    <a:shade val="46275"/>
                    <a:invGamma/>
                  </a:schemeClr>
                </a:gs>
              </a:gsLst>
              <a:path path="shape">
                <a:fillToRect l="50000" t="50000" r="50000" b="50000"/>
              </a:path>
            </a:gradFill>
            <a:ln w="28575">
              <a:noFill/>
              <a:miter lim="800000"/>
            </a:ln>
            <a:effectLst/>
          </p:spPr>
          <p:txBody>
            <a:bodyPr wrap="none" anchor="ctr"/>
            <a:lstStyle>
              <a:lvl1pPr eaLnBrk="0" hangingPunct="0">
                <a:defRPr sz="2400" b="1">
                  <a:solidFill>
                    <a:srgbClr val="FFFF00"/>
                  </a:solidFill>
                  <a:latin typeface="Times New Roman" panose="02020603050405020304" pitchFamily="18" charset="0"/>
                  <a:ea typeface="楷体_GB2312" pitchFamily="49" charset="-122"/>
                </a:defRPr>
              </a:lvl1pPr>
              <a:lvl2pPr marL="742950" indent="-285750" eaLnBrk="0" hangingPunct="0">
                <a:defRPr sz="2400" b="1">
                  <a:solidFill>
                    <a:srgbClr val="FFFF00"/>
                  </a:solidFill>
                  <a:latin typeface="Times New Roman" panose="02020603050405020304" pitchFamily="18" charset="0"/>
                  <a:ea typeface="楷体_GB2312" pitchFamily="49" charset="-122"/>
                </a:defRPr>
              </a:lvl2pPr>
              <a:lvl3pPr marL="1143000" indent="-228600" eaLnBrk="0" hangingPunct="0">
                <a:defRPr sz="2400" b="1">
                  <a:solidFill>
                    <a:srgbClr val="FFFF00"/>
                  </a:solidFill>
                  <a:latin typeface="Times New Roman" panose="02020603050405020304" pitchFamily="18" charset="0"/>
                  <a:ea typeface="楷体_GB2312" pitchFamily="49" charset="-122"/>
                </a:defRPr>
              </a:lvl3pPr>
              <a:lvl4pPr marL="1600200" indent="-228600" eaLnBrk="0" hangingPunct="0">
                <a:defRPr sz="2400" b="1">
                  <a:solidFill>
                    <a:srgbClr val="FFFF00"/>
                  </a:solidFill>
                  <a:latin typeface="Times New Roman" panose="02020603050405020304" pitchFamily="18" charset="0"/>
                  <a:ea typeface="楷体_GB2312" pitchFamily="49" charset="-122"/>
                </a:defRPr>
              </a:lvl4pPr>
              <a:lvl5pPr marL="2057400" indent="-228600" eaLnBrk="0" hangingPunct="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defRPr/>
              </a:pPr>
              <a:r>
                <a:rPr lang="en-US" altLang="zh-CN" sz="4400" b="0">
                  <a:solidFill>
                    <a:srgbClr val="FFFFFF"/>
                  </a:solidFill>
                  <a:ea typeface="仿宋_GB2312" pitchFamily="49" charset="-122"/>
                </a:rPr>
                <a:t>A</a:t>
              </a:r>
              <a:endParaRPr lang="en-US" altLang="zh-CN" sz="4400" b="0">
                <a:solidFill>
                  <a:srgbClr val="FFFFFF"/>
                </a:solidFill>
                <a:ea typeface="仿宋_GB2312" pitchFamily="49" charset="-122"/>
              </a:endParaRPr>
            </a:p>
          </p:txBody>
        </p:sp>
      </p:grpSp>
      <p:grpSp>
        <p:nvGrpSpPr>
          <p:cNvPr id="5" name="Group 84"/>
          <p:cNvGrpSpPr/>
          <p:nvPr/>
        </p:nvGrpSpPr>
        <p:grpSpPr bwMode="auto">
          <a:xfrm>
            <a:off x="4929782" y="2709414"/>
            <a:ext cx="3040063" cy="1743075"/>
            <a:chOff x="3470" y="1888"/>
            <a:chExt cx="1915" cy="1098"/>
          </a:xfrm>
        </p:grpSpPr>
        <p:sp>
          <p:nvSpPr>
            <p:cNvPr id="92176" name="Line 69"/>
            <p:cNvSpPr>
              <a:spLocks noChangeShapeType="1"/>
            </p:cNvSpPr>
            <p:nvPr/>
          </p:nvSpPr>
          <p:spPr bwMode="auto">
            <a:xfrm>
              <a:off x="3787" y="2024"/>
              <a:ext cx="0" cy="8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77" name="Text Box 62"/>
            <p:cNvSpPr txBox="1">
              <a:spLocks noChangeArrowheads="1"/>
            </p:cNvSpPr>
            <p:nvPr/>
          </p:nvSpPr>
          <p:spPr bwMode="auto">
            <a:xfrm>
              <a:off x="4984" y="1888"/>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92178" name="Text Box 63"/>
            <p:cNvSpPr txBox="1">
              <a:spLocks noChangeArrowheads="1"/>
            </p:cNvSpPr>
            <p:nvPr/>
          </p:nvSpPr>
          <p:spPr bwMode="auto">
            <a:xfrm>
              <a:off x="4984" y="2659"/>
              <a:ext cx="2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92179" name="Text Box 64"/>
            <p:cNvSpPr txBox="1">
              <a:spLocks noChangeArrowheads="1"/>
            </p:cNvSpPr>
            <p:nvPr/>
          </p:nvSpPr>
          <p:spPr bwMode="auto">
            <a:xfrm>
              <a:off x="4348" y="2251"/>
              <a:ext cx="8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92180" name="Text Box 65"/>
            <p:cNvSpPr txBox="1">
              <a:spLocks noChangeArrowheads="1"/>
            </p:cNvSpPr>
            <p:nvPr/>
          </p:nvSpPr>
          <p:spPr bwMode="auto">
            <a:xfrm>
              <a:off x="3470" y="1969"/>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r>
                <a:rPr kumimoji="1" lang="en-US" altLang="zh-CN" sz="2800" b="0" baseline="-25000">
                  <a:solidFill>
                    <a:srgbClr val="FFFFFF"/>
                  </a:solidFill>
                  <a:ea typeface="宋体" panose="02010600030101010101" pitchFamily="2" charset="-122"/>
                </a:rPr>
                <a:t>sc</a:t>
              </a:r>
              <a:endParaRPr kumimoji="1" lang="en-US" altLang="zh-CN" sz="2800" b="0">
                <a:solidFill>
                  <a:srgbClr val="FFFFFF"/>
                </a:solidFill>
                <a:ea typeface="宋体" panose="02010600030101010101" pitchFamily="2" charset="-122"/>
              </a:endParaRPr>
            </a:p>
          </p:txBody>
        </p:sp>
        <p:sp>
          <p:nvSpPr>
            <p:cNvPr id="92181" name="Line 66"/>
            <p:cNvSpPr>
              <a:spLocks noChangeShapeType="1"/>
            </p:cNvSpPr>
            <p:nvPr/>
          </p:nvSpPr>
          <p:spPr bwMode="auto">
            <a:xfrm flipV="1">
              <a:off x="3787" y="2051"/>
              <a:ext cx="0" cy="29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82" name="Line 67"/>
            <p:cNvSpPr>
              <a:spLocks noChangeShapeType="1"/>
            </p:cNvSpPr>
            <p:nvPr/>
          </p:nvSpPr>
          <p:spPr bwMode="auto">
            <a:xfrm>
              <a:off x="3787" y="2024"/>
              <a:ext cx="110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83" name="Line 68"/>
            <p:cNvSpPr>
              <a:spLocks noChangeShapeType="1"/>
            </p:cNvSpPr>
            <p:nvPr/>
          </p:nvSpPr>
          <p:spPr bwMode="auto">
            <a:xfrm>
              <a:off x="4348" y="2024"/>
              <a:ext cx="0" cy="817"/>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84" name="Line 70"/>
            <p:cNvSpPr>
              <a:spLocks noChangeShapeType="1"/>
            </p:cNvSpPr>
            <p:nvPr/>
          </p:nvSpPr>
          <p:spPr bwMode="auto">
            <a:xfrm>
              <a:off x="3787" y="2840"/>
              <a:ext cx="1106"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2185" name="Group 71"/>
            <p:cNvGrpSpPr/>
            <p:nvPr/>
          </p:nvGrpSpPr>
          <p:grpSpPr bwMode="auto">
            <a:xfrm>
              <a:off x="3606" y="2341"/>
              <a:ext cx="363" cy="363"/>
              <a:chOff x="4785" y="709"/>
              <a:chExt cx="363" cy="363"/>
            </a:xfrm>
          </p:grpSpPr>
          <p:sp>
            <p:nvSpPr>
              <p:cNvPr id="92189" name="Oval 72"/>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2190" name="Line 73"/>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186" name="Rectangle 74"/>
            <p:cNvSpPr>
              <a:spLocks noChangeArrowheads="1"/>
            </p:cNvSpPr>
            <p:nvPr/>
          </p:nvSpPr>
          <p:spPr bwMode="auto">
            <a:xfrm>
              <a:off x="4294" y="225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2187" name="Oval 75"/>
            <p:cNvSpPr>
              <a:spLocks noChangeArrowheads="1"/>
            </p:cNvSpPr>
            <p:nvPr/>
          </p:nvSpPr>
          <p:spPr bwMode="auto">
            <a:xfrm>
              <a:off x="4893" y="2796"/>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2188" name="Oval 76"/>
            <p:cNvSpPr>
              <a:spLocks noChangeArrowheads="1"/>
            </p:cNvSpPr>
            <p:nvPr/>
          </p:nvSpPr>
          <p:spPr bwMode="auto">
            <a:xfrm>
              <a:off x="4893" y="1979"/>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38" name="Text Box 4"/>
          <p:cNvSpPr txBox="1">
            <a:spLocks noChangeArrowheads="1"/>
          </p:cNvSpPr>
          <p:nvPr/>
        </p:nvSpPr>
        <p:spPr bwMode="auto">
          <a:xfrm>
            <a:off x="-1" y="0"/>
            <a:ext cx="457200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复习：诺顿等效电路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 name="矩形 1"/>
          <p:cNvSpPr/>
          <p:nvPr/>
        </p:nvSpPr>
        <p:spPr>
          <a:xfrm>
            <a:off x="1183482" y="4946271"/>
            <a:ext cx="6777036" cy="707886"/>
          </a:xfrm>
          <a:prstGeom prst="rect">
            <a:avLst/>
          </a:prstGeom>
        </p:spPr>
        <p:txBody>
          <a:bodyPr wrap="square">
            <a:spAutoFit/>
          </a:bodyPr>
          <a:lstStyle/>
          <a:p>
            <a:r>
              <a:rPr lang="zh-CN" altLang="en-US" sz="2000" dirty="0">
                <a:solidFill>
                  <a:srgbClr val="FFFF00"/>
                </a:solidFill>
              </a:rPr>
              <a:t>一般情况下，戴维南等效电路和诺顿等效电路可互换，电路参数间的关系为</a:t>
            </a:r>
            <a:endParaRPr lang="en-US" altLang="zh-CN" sz="2000" dirty="0">
              <a:solidFill>
                <a:srgbClr val="FFFF00"/>
              </a:solidFill>
            </a:endParaRPr>
          </a:p>
        </p:txBody>
      </p:sp>
      <mc:AlternateContent xmlns:mc="http://schemas.openxmlformats.org/markup-compatibility/2006">
        <mc:Choice xmlns:a14="http://schemas.microsoft.com/office/drawing/2010/main" Requires="a14">
          <p:sp>
            <p:nvSpPr>
              <p:cNvPr id="43" name="Object 160"/>
              <p:cNvSpPr txBox="1"/>
              <p:nvPr/>
            </p:nvSpPr>
            <p:spPr bwMode="auto">
              <a:xfrm>
                <a:off x="3520441" y="5764611"/>
                <a:ext cx="1749425" cy="501650"/>
              </a:xfrm>
              <a:prstGeom prst="rect">
                <a:avLst/>
              </a:prstGeom>
              <a:noFill/>
              <a:ln>
                <a:noFill/>
              </a:ln>
              <a:effectLst/>
            </p:spPr>
            <p:txBody>
              <a:bodyPr>
                <a:normAutofit/>
              </a:bodyPr>
              <a:lstStyle/>
              <a:p>
                <a14:m>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𝑈</m:t>
                        </m:r>
                      </m:e>
                      <m:sub>
                        <m:r>
                          <m:rPr>
                            <m:nor/>
                          </m:rPr>
                          <a:rPr lang="zh-CN" altLang="en-US" sz="2000" i="0">
                            <a:solidFill>
                              <a:schemeClr val="tx1"/>
                            </a:solidFill>
                            <a:latin typeface="Cambria Math" panose="02040503050406030204" pitchFamily="18" charset="0"/>
                          </a:rPr>
                          <m:t>oc</m:t>
                        </m:r>
                      </m:sub>
                    </m:sSub>
                    <m:r>
                      <a:rPr lang="zh-CN" altLang="en-US" sz="2000" i="1">
                        <a:solidFill>
                          <a:schemeClr val="tx1"/>
                        </a:solidFill>
                        <a:latin typeface="Cambria Math" panose="02040503050406030204" pitchFamily="18" charset="0"/>
                      </a:rPr>
                      <m:t>=</m:t>
                    </m:r>
                  </m:oMath>
                </a14:m>
                <a:r>
                  <a:rPr lang="zh-CN" altLang="en-US" sz="2000" dirty="0">
                    <a:solidFill>
                      <a:schemeClr val="tx1"/>
                    </a:solidFill>
                  </a:rPr>
                  <a:t> </a:t>
                </a:r>
                <a14:m>
                  <m:oMath xmlns:m="http://schemas.openxmlformats.org/officeDocument/2006/math">
                    <m:sSub>
                      <m:sSubPr>
                        <m:ctrlPr>
                          <a:rPr lang="zh-CN" altLang="en-US" sz="2000" i="1">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𝑅</m:t>
                        </m:r>
                      </m:e>
                      <m:sub>
                        <m:r>
                          <m:rPr>
                            <m:sty m:val="p"/>
                          </m:rPr>
                          <a:rPr lang="en-US" altLang="zh-CN" sz="2000" i="1">
                            <a:solidFill>
                              <a:schemeClr val="tx1"/>
                            </a:solidFill>
                            <a:latin typeface="Cambria Math" panose="02040503050406030204" pitchFamily="18" charset="0"/>
                          </a:rPr>
                          <m:t>eq</m:t>
                        </m:r>
                      </m:sub>
                    </m:sSub>
                  </m:oMath>
                </a14:m>
                <a:r>
                  <a:rPr lang="zh-CN" altLang="en-US" sz="2000" dirty="0">
                    <a:solidFill>
                      <a:schemeClr val="tx1"/>
                    </a:solidFill>
                  </a:rPr>
                  <a:t> </a:t>
                </a:r>
                <a14:m>
                  <m:oMath xmlns:m="http://schemas.openxmlformats.org/officeDocument/2006/math">
                    <m:sSub>
                      <m:sSubPr>
                        <m:ctrlPr>
                          <a:rPr lang="zh-CN" altLang="en-US" sz="2000" i="1">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𝑖</m:t>
                        </m:r>
                      </m:e>
                      <m:sub>
                        <m:r>
                          <a:rPr lang="en-US" altLang="zh-CN" sz="2000" b="0" i="1" smtClean="0">
                            <a:solidFill>
                              <a:schemeClr val="tx1"/>
                            </a:solidFill>
                            <a:latin typeface="Cambria Math" panose="02040503050406030204" pitchFamily="18" charset="0"/>
                          </a:rPr>
                          <m:t>𝑆𝐶</m:t>
                        </m:r>
                      </m:sub>
                    </m:sSub>
                  </m:oMath>
                </a14:m>
                <a:endParaRPr lang="zh-CN" altLang="en-US" sz="2000" dirty="0">
                  <a:solidFill>
                    <a:schemeClr val="tx1"/>
                  </a:solidFill>
                </a:endParaRPr>
              </a:p>
            </p:txBody>
          </p:sp>
        </mc:Choice>
        <mc:Fallback>
          <p:sp>
            <p:nvSpPr>
              <p:cNvPr id="43" name="Object 160"/>
              <p:cNvSpPr txBox="1">
                <a:spLocks noRot="1" noChangeAspect="1" noMove="1" noResize="1" noEditPoints="1" noAdjustHandles="1" noChangeArrowheads="1" noChangeShapeType="1" noTextEdit="1"/>
              </p:cNvSpPr>
              <p:nvPr/>
            </p:nvSpPr>
            <p:spPr bwMode="auto">
              <a:xfrm>
                <a:off x="3520441" y="5764611"/>
                <a:ext cx="1749425" cy="501650"/>
              </a:xfrm>
              <a:prstGeom prst="rect">
                <a:avLst/>
              </a:prstGeom>
              <a:blipFill rotWithShape="1">
                <a:blip r:embed="rId1"/>
                <a:stretch>
                  <a:fillRect t="-16" b="16"/>
                </a:stretch>
              </a:blipFill>
              <a:ln>
                <a:noFill/>
              </a:ln>
              <a:effectLst/>
            </p:spPr>
            <p:txBody>
              <a:bodyPr/>
              <a:lstStyle/>
              <a:p>
                <a:r>
                  <a:rPr lang="zh-CN" altLang="en-US">
                    <a:noFill/>
                  </a:rPr>
                  <a:t> </a:t>
                </a:r>
              </a:p>
            </p:txBody>
          </p:sp>
        </mc:Fallback>
      </mc:AlternateContent>
      <p:sp>
        <p:nvSpPr>
          <p:cNvPr id="8" name="矩形 7"/>
          <p:cNvSpPr/>
          <p:nvPr/>
        </p:nvSpPr>
        <p:spPr>
          <a:xfrm>
            <a:off x="2018943" y="6313210"/>
            <a:ext cx="4801314" cy="369332"/>
          </a:xfrm>
          <a:prstGeom prst="rect">
            <a:avLst/>
          </a:prstGeom>
        </p:spPr>
        <p:txBody>
          <a:bodyPr wrap="none">
            <a:spAutoFit/>
          </a:bodyPr>
          <a:lstStyle/>
          <a:p>
            <a:r>
              <a:rPr lang="zh-CN" altLang="en-US" dirty="0"/>
              <a:t>诺顿等效电路与戴维南定理一样可严格证明。</a:t>
            </a:r>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726017" y="1237247"/>
            <a:ext cx="7910513" cy="11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zh-CN" altLang="en-US" sz="2000" dirty="0">
                <a:latin typeface="楷体_GB2312" pitchFamily="49" charset="-122"/>
              </a:rPr>
              <a:t>一个含源线性一端口电路，当所接负载不同时，一端口电路传输给负载的功率就不同。讨论</a:t>
            </a:r>
            <a:r>
              <a:rPr kumimoji="1" lang="zh-CN" altLang="en-US" sz="2000" dirty="0">
                <a:solidFill>
                  <a:schemeClr val="tx1"/>
                </a:solidFill>
                <a:latin typeface="楷体_GB2312" pitchFamily="49" charset="-122"/>
              </a:rPr>
              <a:t>负载为何值时能从该</a:t>
            </a:r>
            <a:r>
              <a:rPr kumimoji="1" lang="zh-CN" altLang="en-US" sz="2000" dirty="0">
                <a:solidFill>
                  <a:schemeClr val="tx1"/>
                </a:solidFill>
                <a:latin typeface="Arial" panose="020B0604020202020204" pitchFamily="34" charset="0"/>
              </a:rPr>
              <a:t>一端口</a:t>
            </a:r>
            <a:r>
              <a:rPr kumimoji="1" lang="zh-CN" altLang="en-US" sz="2000" dirty="0">
                <a:solidFill>
                  <a:schemeClr val="tx1"/>
                </a:solidFill>
                <a:latin typeface="楷体_GB2312" pitchFamily="49" charset="-122"/>
              </a:rPr>
              <a:t>电路获取最大功率</a:t>
            </a:r>
            <a:r>
              <a:rPr kumimoji="1" lang="zh-CN" altLang="en-US" sz="2000" dirty="0">
                <a:latin typeface="楷体_GB2312" pitchFamily="49" charset="-122"/>
              </a:rPr>
              <a:t>，以及最大功率是多少的问题是有工程意义的。</a:t>
            </a:r>
            <a:endParaRPr kumimoji="1" lang="zh-CN" altLang="en-US" sz="2000" dirty="0">
              <a:latin typeface="楷体_GB2312" pitchFamily="49" charset="-122"/>
            </a:endParaRPr>
          </a:p>
        </p:txBody>
      </p:sp>
      <p:grpSp>
        <p:nvGrpSpPr>
          <p:cNvPr id="4" name="Group 85"/>
          <p:cNvGrpSpPr/>
          <p:nvPr/>
        </p:nvGrpSpPr>
        <p:grpSpPr bwMode="auto">
          <a:xfrm>
            <a:off x="772584" y="3208866"/>
            <a:ext cx="3168650" cy="1635125"/>
            <a:chOff x="476" y="2296"/>
            <a:chExt cx="1996" cy="1030"/>
          </a:xfrm>
        </p:grpSpPr>
        <p:sp>
          <p:nvSpPr>
            <p:cNvPr id="97306" name="Freeform 74"/>
            <p:cNvSpPr/>
            <p:nvPr/>
          </p:nvSpPr>
          <p:spPr bwMode="auto">
            <a:xfrm flipV="1">
              <a:off x="1020" y="2399"/>
              <a:ext cx="904" cy="44"/>
            </a:xfrm>
            <a:custGeom>
              <a:avLst/>
              <a:gdLst>
                <a:gd name="T0" fmla="*/ 0 w 516"/>
                <a:gd name="T1" fmla="*/ 0 h 1"/>
                <a:gd name="T2" fmla="*/ 140583 w 516"/>
                <a:gd name="T3" fmla="*/ 0 h 1"/>
                <a:gd name="T4" fmla="*/ 0 60000 65536"/>
                <a:gd name="T5" fmla="*/ 0 60000 65536"/>
                <a:gd name="T6" fmla="*/ 0 w 516"/>
                <a:gd name="T7" fmla="*/ 0 h 1"/>
                <a:gd name="T8" fmla="*/ 516 w 516"/>
                <a:gd name="T9" fmla="*/ 1 h 1"/>
              </a:gdLst>
              <a:ahLst/>
              <a:cxnLst>
                <a:cxn ang="T4">
                  <a:pos x="T0" y="T1"/>
                </a:cxn>
                <a:cxn ang="T5">
                  <a:pos x="T2" y="T3"/>
                </a:cxn>
              </a:cxnLst>
              <a:rect l="T6" t="T7" r="T8" b="T9"/>
              <a:pathLst>
                <a:path w="516" h="1">
                  <a:moveTo>
                    <a:pt x="0" y="0"/>
                  </a:moveTo>
                  <a:lnTo>
                    <a:pt x="516"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7307" name="Line 75"/>
            <p:cNvSpPr>
              <a:spLocks noChangeShapeType="1"/>
            </p:cNvSpPr>
            <p:nvPr/>
          </p:nvSpPr>
          <p:spPr bwMode="auto">
            <a:xfrm>
              <a:off x="1201" y="2354"/>
              <a:ext cx="408"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8" name="Text Box 76"/>
            <p:cNvSpPr txBox="1">
              <a:spLocks noChangeArrowheads="1"/>
            </p:cNvSpPr>
            <p:nvPr/>
          </p:nvSpPr>
          <p:spPr bwMode="auto">
            <a:xfrm>
              <a:off x="1247" y="239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97309" name="Text Box 77"/>
            <p:cNvSpPr txBox="1">
              <a:spLocks noChangeArrowheads="1"/>
            </p:cNvSpPr>
            <p:nvPr/>
          </p:nvSpPr>
          <p:spPr bwMode="auto">
            <a:xfrm>
              <a:off x="1610" y="2445"/>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7310" name="Text Box 78"/>
            <p:cNvSpPr txBox="1">
              <a:spLocks noChangeArrowheads="1"/>
            </p:cNvSpPr>
            <p:nvPr/>
          </p:nvSpPr>
          <p:spPr bwMode="auto">
            <a:xfrm>
              <a:off x="1610" y="2853"/>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7311" name="Text Box 79"/>
            <p:cNvSpPr txBox="1">
              <a:spLocks noChangeArrowheads="1"/>
            </p:cNvSpPr>
            <p:nvPr/>
          </p:nvSpPr>
          <p:spPr bwMode="auto">
            <a:xfrm>
              <a:off x="1610" y="262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u</a:t>
              </a:r>
              <a:endParaRPr kumimoji="1" lang="en-US" altLang="zh-CN" sz="2800" b="0">
                <a:solidFill>
                  <a:srgbClr val="FFFFFF"/>
                </a:solidFill>
                <a:ea typeface="宋体" panose="02010600030101010101" pitchFamily="2" charset="-122"/>
              </a:endParaRPr>
            </a:p>
          </p:txBody>
        </p:sp>
        <p:sp>
          <p:nvSpPr>
            <p:cNvPr id="97312" name="Freeform 81"/>
            <p:cNvSpPr/>
            <p:nvPr/>
          </p:nvSpPr>
          <p:spPr bwMode="auto">
            <a:xfrm flipV="1">
              <a:off x="975" y="3125"/>
              <a:ext cx="952" cy="45"/>
            </a:xfrm>
            <a:custGeom>
              <a:avLst/>
              <a:gdLst>
                <a:gd name="T0" fmla="*/ 0 w 516"/>
                <a:gd name="T1" fmla="*/ 0 h 1"/>
                <a:gd name="T2" fmla="*/ 235760 w 516"/>
                <a:gd name="T3" fmla="*/ 0 h 1"/>
                <a:gd name="T4" fmla="*/ 0 60000 65536"/>
                <a:gd name="T5" fmla="*/ 0 60000 65536"/>
                <a:gd name="T6" fmla="*/ 0 w 516"/>
                <a:gd name="T7" fmla="*/ 0 h 1"/>
                <a:gd name="T8" fmla="*/ 516 w 516"/>
                <a:gd name="T9" fmla="*/ 1 h 1"/>
              </a:gdLst>
              <a:ahLst/>
              <a:cxnLst>
                <a:cxn ang="T4">
                  <a:pos x="T0" y="T1"/>
                </a:cxn>
                <a:cxn ang="T5">
                  <a:pos x="T2" y="T3"/>
                </a:cxn>
              </a:cxnLst>
              <a:rect l="T6" t="T7" r="T8" b="T9"/>
              <a:pathLst>
                <a:path w="516" h="1">
                  <a:moveTo>
                    <a:pt x="0" y="0"/>
                  </a:moveTo>
                  <a:lnTo>
                    <a:pt x="516"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7313" name="Oval 82"/>
            <p:cNvSpPr>
              <a:spLocks noChangeArrowheads="1"/>
            </p:cNvSpPr>
            <p:nvPr/>
          </p:nvSpPr>
          <p:spPr bwMode="auto">
            <a:xfrm>
              <a:off x="1473" y="2414"/>
              <a:ext cx="69" cy="76"/>
            </a:xfrm>
            <a:prstGeom prst="ellipse">
              <a:avLst/>
            </a:prstGeom>
            <a:solidFill>
              <a:srgbClr val="000066"/>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7314" name="Oval 83"/>
            <p:cNvSpPr>
              <a:spLocks noChangeArrowheads="1"/>
            </p:cNvSpPr>
            <p:nvPr/>
          </p:nvSpPr>
          <p:spPr bwMode="auto">
            <a:xfrm>
              <a:off x="1473" y="3125"/>
              <a:ext cx="69" cy="76"/>
            </a:xfrm>
            <a:prstGeom prst="ellipse">
              <a:avLst/>
            </a:prstGeom>
            <a:solidFill>
              <a:srgbClr val="000066"/>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30804" name="Rectangle 84"/>
            <p:cNvSpPr>
              <a:spLocks noChangeArrowheads="1"/>
            </p:cNvSpPr>
            <p:nvPr/>
          </p:nvSpPr>
          <p:spPr bwMode="auto">
            <a:xfrm>
              <a:off x="476" y="2296"/>
              <a:ext cx="634" cy="1030"/>
            </a:xfrm>
            <a:prstGeom prst="rect">
              <a:avLst/>
            </a:prstGeom>
            <a:gradFill rotWithShape="1">
              <a:gsLst>
                <a:gs pos="0">
                  <a:schemeClr val="hlink"/>
                </a:gs>
                <a:gs pos="100000">
                  <a:schemeClr val="hlink">
                    <a:gamma/>
                    <a:shade val="46275"/>
                    <a:invGamma/>
                  </a:schemeClr>
                </a:gs>
              </a:gsLst>
              <a:path path="shape">
                <a:fillToRect l="50000" t="50000" r="50000" b="50000"/>
              </a:path>
            </a:gradFill>
            <a:ln w="28575">
              <a:noFill/>
              <a:miter lim="800000"/>
            </a:ln>
            <a:effectLst/>
          </p:spPr>
          <p:txBody>
            <a:bodyPr wrap="none" anchor="ctr"/>
            <a:lstStyle>
              <a:lvl1pPr eaLnBrk="0" hangingPunct="0">
                <a:defRPr sz="2400" b="1">
                  <a:solidFill>
                    <a:srgbClr val="FFFF00"/>
                  </a:solidFill>
                  <a:latin typeface="Times New Roman" panose="02020603050405020304" pitchFamily="18" charset="0"/>
                  <a:ea typeface="楷体_GB2312" pitchFamily="49" charset="-122"/>
                </a:defRPr>
              </a:lvl1pPr>
              <a:lvl2pPr marL="742950" indent="-285750" eaLnBrk="0" hangingPunct="0">
                <a:defRPr sz="2400" b="1">
                  <a:solidFill>
                    <a:srgbClr val="FFFF00"/>
                  </a:solidFill>
                  <a:latin typeface="Times New Roman" panose="02020603050405020304" pitchFamily="18" charset="0"/>
                  <a:ea typeface="楷体_GB2312" pitchFamily="49" charset="-122"/>
                </a:defRPr>
              </a:lvl2pPr>
              <a:lvl3pPr marL="1143000" indent="-228600" eaLnBrk="0" hangingPunct="0">
                <a:defRPr sz="2400" b="1">
                  <a:solidFill>
                    <a:srgbClr val="FFFF00"/>
                  </a:solidFill>
                  <a:latin typeface="Times New Roman" panose="02020603050405020304" pitchFamily="18" charset="0"/>
                  <a:ea typeface="楷体_GB2312" pitchFamily="49" charset="-122"/>
                </a:defRPr>
              </a:lvl3pPr>
              <a:lvl4pPr marL="1600200" indent="-228600" eaLnBrk="0" hangingPunct="0">
                <a:defRPr sz="2400" b="1">
                  <a:solidFill>
                    <a:srgbClr val="FFFF00"/>
                  </a:solidFill>
                  <a:latin typeface="Times New Roman" panose="02020603050405020304" pitchFamily="18" charset="0"/>
                  <a:ea typeface="楷体_GB2312" pitchFamily="49" charset="-122"/>
                </a:defRPr>
              </a:lvl4pPr>
              <a:lvl5pPr marL="2057400" indent="-228600" eaLnBrk="0" hangingPunct="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defRPr/>
              </a:pPr>
              <a:r>
                <a:rPr lang="en-US" altLang="zh-CN" sz="4400" b="0">
                  <a:solidFill>
                    <a:srgbClr val="FFFFFF"/>
                  </a:solidFill>
                  <a:ea typeface="仿宋_GB2312" pitchFamily="49" charset="-122"/>
                </a:rPr>
                <a:t>A</a:t>
              </a:r>
              <a:endParaRPr lang="en-US" altLang="zh-CN" sz="4400" b="0">
                <a:solidFill>
                  <a:srgbClr val="FFFFFF"/>
                </a:solidFill>
                <a:ea typeface="仿宋_GB2312" pitchFamily="49" charset="-122"/>
              </a:endParaRPr>
            </a:p>
          </p:txBody>
        </p:sp>
        <p:sp>
          <p:nvSpPr>
            <p:cNvPr id="97316" name="Rectangle 80"/>
            <p:cNvSpPr>
              <a:spLocks noChangeArrowheads="1"/>
            </p:cNvSpPr>
            <p:nvPr/>
          </p:nvSpPr>
          <p:spPr bwMode="auto">
            <a:xfrm>
              <a:off x="1882" y="2354"/>
              <a:ext cx="590" cy="953"/>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3200">
                  <a:solidFill>
                    <a:srgbClr val="FFFFFF"/>
                  </a:solidFill>
                  <a:latin typeface="Arial" panose="020B0604020202020204" pitchFamily="34" charset="0"/>
                </a:rPr>
                <a:t>负</a:t>
              </a:r>
              <a:endParaRPr lang="zh-CN" altLang="en-US" sz="3200">
                <a:solidFill>
                  <a:srgbClr val="FFFFFF"/>
                </a:solidFill>
                <a:latin typeface="Arial" panose="020B0604020202020204" pitchFamily="34" charset="0"/>
              </a:endParaRPr>
            </a:p>
            <a:p>
              <a:pPr algn="ctr" eaLnBrk="1" hangingPunct="1"/>
              <a:r>
                <a:rPr lang="zh-CN" altLang="en-US" sz="3200">
                  <a:solidFill>
                    <a:srgbClr val="FFFFFF"/>
                  </a:solidFill>
                  <a:latin typeface="Arial" panose="020B0604020202020204" pitchFamily="34" charset="0"/>
                </a:rPr>
                <a:t>载</a:t>
              </a:r>
              <a:endParaRPr lang="zh-CN" altLang="en-US" sz="3200">
                <a:solidFill>
                  <a:srgbClr val="FFFFFF"/>
                </a:solidFill>
                <a:latin typeface="Arial" panose="020B0604020202020204" pitchFamily="34" charset="0"/>
              </a:endParaRPr>
            </a:p>
          </p:txBody>
        </p:sp>
      </p:grpSp>
      <p:grpSp>
        <p:nvGrpSpPr>
          <p:cNvPr id="6" name="Group 88"/>
          <p:cNvGrpSpPr/>
          <p:nvPr/>
        </p:nvGrpSpPr>
        <p:grpSpPr bwMode="auto">
          <a:xfrm>
            <a:off x="5511272" y="2705629"/>
            <a:ext cx="2894012" cy="2160587"/>
            <a:chOff x="1202" y="1888"/>
            <a:chExt cx="1823" cy="1361"/>
          </a:xfrm>
        </p:grpSpPr>
        <p:sp>
          <p:nvSpPr>
            <p:cNvPr id="97292" name="Oval 89"/>
            <p:cNvSpPr>
              <a:spLocks noChangeArrowheads="1"/>
            </p:cNvSpPr>
            <p:nvPr/>
          </p:nvSpPr>
          <p:spPr bwMode="auto">
            <a:xfrm>
              <a:off x="1202" y="252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97293" name="Text Box 90"/>
            <p:cNvSpPr txBox="1">
              <a:spLocks noChangeArrowheads="1"/>
            </p:cNvSpPr>
            <p:nvPr/>
          </p:nvSpPr>
          <p:spPr bwMode="auto">
            <a:xfrm>
              <a:off x="2154" y="1888"/>
              <a:ext cx="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97294" name="Text Box 91"/>
            <p:cNvSpPr txBox="1">
              <a:spLocks noChangeArrowheads="1"/>
            </p:cNvSpPr>
            <p:nvPr/>
          </p:nvSpPr>
          <p:spPr bwMode="auto">
            <a:xfrm>
              <a:off x="1565" y="2568"/>
              <a:ext cx="5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U</a:t>
              </a:r>
              <a:r>
                <a:rPr kumimoji="1" lang="en-US" altLang="zh-CN" sz="2800" b="0" baseline="-25000">
                  <a:solidFill>
                    <a:srgbClr val="FFFFFF"/>
                  </a:solidFill>
                  <a:ea typeface="宋体" panose="02010600030101010101" pitchFamily="2" charset="-122"/>
                </a:rPr>
                <a:t>oc</a:t>
              </a:r>
              <a:endParaRPr kumimoji="1" lang="en-US" altLang="zh-CN" sz="2800" b="0">
                <a:solidFill>
                  <a:srgbClr val="FFFFFF"/>
                </a:solidFill>
                <a:ea typeface="宋体" panose="02010600030101010101" pitchFamily="2" charset="-122"/>
              </a:endParaRPr>
            </a:p>
          </p:txBody>
        </p:sp>
        <p:sp>
          <p:nvSpPr>
            <p:cNvPr id="97295" name="Line 92"/>
            <p:cNvSpPr>
              <a:spLocks noChangeShapeType="1"/>
            </p:cNvSpPr>
            <p:nvPr/>
          </p:nvSpPr>
          <p:spPr bwMode="auto">
            <a:xfrm>
              <a:off x="2109" y="2296"/>
              <a:ext cx="416"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96" name="Text Box 93"/>
            <p:cNvSpPr txBox="1">
              <a:spLocks noChangeArrowheads="1"/>
            </p:cNvSpPr>
            <p:nvPr/>
          </p:nvSpPr>
          <p:spPr bwMode="auto">
            <a:xfrm>
              <a:off x="1519" y="2296"/>
              <a:ext cx="2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7297" name="Text Box 94"/>
            <p:cNvSpPr txBox="1">
              <a:spLocks noChangeArrowheads="1"/>
            </p:cNvSpPr>
            <p:nvPr/>
          </p:nvSpPr>
          <p:spPr bwMode="auto">
            <a:xfrm>
              <a:off x="1519" y="2840"/>
              <a:ext cx="2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97298" name="Text Box 95"/>
            <p:cNvSpPr txBox="1">
              <a:spLocks noChangeArrowheads="1"/>
            </p:cNvSpPr>
            <p:nvPr/>
          </p:nvSpPr>
          <p:spPr bwMode="auto">
            <a:xfrm>
              <a:off x="1655" y="1888"/>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97299" name="Text Box 96"/>
            <p:cNvSpPr txBox="1">
              <a:spLocks noChangeArrowheads="1"/>
            </p:cNvSpPr>
            <p:nvPr/>
          </p:nvSpPr>
          <p:spPr bwMode="auto">
            <a:xfrm>
              <a:off x="2608" y="2523"/>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L</a:t>
              </a:r>
              <a:endParaRPr kumimoji="1" lang="en-US" altLang="zh-CN" sz="2800" b="0">
                <a:solidFill>
                  <a:srgbClr val="FFFFFF"/>
                </a:solidFill>
                <a:ea typeface="宋体" panose="02010600030101010101" pitchFamily="2" charset="-122"/>
              </a:endParaRPr>
            </a:p>
          </p:txBody>
        </p:sp>
        <p:sp>
          <p:nvSpPr>
            <p:cNvPr id="97300" name="Rectangle 97"/>
            <p:cNvSpPr>
              <a:spLocks noChangeArrowheads="1"/>
            </p:cNvSpPr>
            <p:nvPr/>
          </p:nvSpPr>
          <p:spPr bwMode="auto">
            <a:xfrm>
              <a:off x="1383" y="2251"/>
              <a:ext cx="1179" cy="99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7301" name="Rectangle 98"/>
            <p:cNvSpPr>
              <a:spLocks noChangeArrowheads="1"/>
            </p:cNvSpPr>
            <p:nvPr/>
          </p:nvSpPr>
          <p:spPr bwMode="auto">
            <a:xfrm>
              <a:off x="1655" y="220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7302" name="Rectangle 99"/>
            <p:cNvSpPr>
              <a:spLocks noChangeArrowheads="1"/>
            </p:cNvSpPr>
            <p:nvPr/>
          </p:nvSpPr>
          <p:spPr bwMode="auto">
            <a:xfrm>
              <a:off x="2481" y="252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97303" name="Line 100"/>
            <p:cNvSpPr>
              <a:spLocks noChangeShapeType="1"/>
            </p:cNvSpPr>
            <p:nvPr/>
          </p:nvSpPr>
          <p:spPr bwMode="auto">
            <a:xfrm flipV="1">
              <a:off x="2335" y="2499"/>
              <a:ext cx="454" cy="272"/>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Text Box 4"/>
          <p:cNvSpPr txBox="1">
            <a:spLocks noChangeArrowheads="1"/>
          </p:cNvSpPr>
          <p:nvPr/>
        </p:nvSpPr>
        <p:spPr bwMode="auto">
          <a:xfrm>
            <a:off x="0" y="0"/>
            <a:ext cx="608753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复习：</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最大功率传输（定理）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2" name="图片 1"/>
          <p:cNvPicPr>
            <a:picLocks noChangeAspect="1"/>
          </p:cNvPicPr>
          <p:nvPr/>
        </p:nvPicPr>
        <p:blipFill>
          <a:blip r:embed="rId1"/>
          <a:stretch>
            <a:fillRect/>
          </a:stretch>
        </p:blipFill>
        <p:spPr>
          <a:xfrm>
            <a:off x="3217599" y="5298016"/>
            <a:ext cx="3042444" cy="1392403"/>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185421" y="803825"/>
            <a:ext cx="28082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333399"/>
              </a:buClr>
              <a:buSzPct val="75000"/>
              <a:buFont typeface="Monotype Sorts" pitchFamily="2" charset="2"/>
              <a:buNone/>
            </a:pPr>
            <a:r>
              <a:rPr lang="en-US" altLang="zh-CN" sz="3200" dirty="0">
                <a:solidFill>
                  <a:srgbClr val="FFFFFF"/>
                </a:solidFill>
                <a:latin typeface="楷体_GB2312" pitchFamily="49" charset="-122"/>
              </a:rPr>
              <a:t>1</a:t>
            </a:r>
            <a:r>
              <a:rPr lang="en-US" altLang="zh-CN" sz="3200" i="1" dirty="0">
                <a:solidFill>
                  <a:srgbClr val="FFFFFF"/>
                </a:solidFill>
                <a:latin typeface="楷体_GB2312" pitchFamily="49" charset="-122"/>
              </a:rPr>
              <a:t>. </a:t>
            </a:r>
            <a:r>
              <a:rPr lang="zh-CN" altLang="en-US" sz="3200" dirty="0">
                <a:solidFill>
                  <a:srgbClr val="FFFFFF"/>
                </a:solidFill>
                <a:latin typeface="楷体_GB2312" pitchFamily="49" charset="-122"/>
              </a:rPr>
              <a:t>叠加原理</a:t>
            </a:r>
            <a:endParaRPr lang="zh-CN" altLang="en-US" sz="3200" dirty="0">
              <a:solidFill>
                <a:srgbClr val="FFFFFF"/>
              </a:solidFill>
              <a:latin typeface="楷体_GB2312" pitchFamily="49" charset="-122"/>
            </a:endParaRPr>
          </a:p>
        </p:txBody>
      </p:sp>
      <p:sp>
        <p:nvSpPr>
          <p:cNvPr id="62467" name="Text Box 3"/>
          <p:cNvSpPr txBox="1">
            <a:spLocks noChangeArrowheads="1"/>
          </p:cNvSpPr>
          <p:nvPr/>
        </p:nvSpPr>
        <p:spPr bwMode="auto">
          <a:xfrm>
            <a:off x="612220" y="1475903"/>
            <a:ext cx="7395130" cy="138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92075" tIns="46038" rIns="92075" bIns="46038" anchor="ct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buClr>
                <a:srgbClr val="333399"/>
              </a:buClr>
              <a:buSzPct val="75000"/>
              <a:buFont typeface="Monotype Sorts" pitchFamily="2" charset="2"/>
              <a:buNone/>
            </a:pPr>
            <a:r>
              <a:rPr lang="zh-CN" altLang="en-US" dirty="0">
                <a:latin typeface="楷体_GB2312" pitchFamily="49" charset="-122"/>
              </a:rPr>
              <a:t>在线性电路中，任一支路的电流</a:t>
            </a:r>
            <a:r>
              <a:rPr lang="en-US" altLang="zh-CN" dirty="0">
                <a:latin typeface="楷体_GB2312" pitchFamily="49" charset="-122"/>
              </a:rPr>
              <a:t>(</a:t>
            </a:r>
            <a:r>
              <a:rPr lang="zh-CN" altLang="en-US" dirty="0">
                <a:latin typeface="楷体_GB2312" pitchFamily="49" charset="-122"/>
              </a:rPr>
              <a:t>或电压</a:t>
            </a:r>
            <a:r>
              <a:rPr lang="en-US" altLang="zh-CN" dirty="0">
                <a:latin typeface="楷体_GB2312" pitchFamily="49" charset="-122"/>
              </a:rPr>
              <a:t>)</a:t>
            </a:r>
            <a:r>
              <a:rPr lang="zh-CN" altLang="en-US" dirty="0">
                <a:latin typeface="楷体_GB2312" pitchFamily="49" charset="-122"/>
              </a:rPr>
              <a:t>可以看成是</a:t>
            </a:r>
            <a:r>
              <a:rPr lang="zh-CN" altLang="en-US" dirty="0">
                <a:solidFill>
                  <a:schemeClr val="tx1"/>
                </a:solidFill>
                <a:latin typeface="楷体_GB2312" pitchFamily="49" charset="-122"/>
              </a:rPr>
              <a:t>电路中每一个独立电源单独作用于电路</a:t>
            </a:r>
            <a:r>
              <a:rPr lang="zh-CN" altLang="en-US" dirty="0">
                <a:latin typeface="楷体_GB2312" pitchFamily="49" charset="-122"/>
              </a:rPr>
              <a:t>时，在该支路产生的电流</a:t>
            </a:r>
            <a:r>
              <a:rPr lang="en-US" altLang="zh-CN" dirty="0">
                <a:latin typeface="楷体_GB2312" pitchFamily="49" charset="-122"/>
              </a:rPr>
              <a:t>(</a:t>
            </a:r>
            <a:r>
              <a:rPr lang="zh-CN" altLang="en-US" dirty="0">
                <a:latin typeface="楷体_GB2312" pitchFamily="49" charset="-122"/>
              </a:rPr>
              <a:t>或电压</a:t>
            </a:r>
            <a:r>
              <a:rPr lang="en-US" altLang="zh-CN" dirty="0">
                <a:latin typeface="楷体_GB2312" pitchFamily="49" charset="-122"/>
              </a:rPr>
              <a:t>)</a:t>
            </a:r>
            <a:r>
              <a:rPr lang="zh-CN" altLang="en-US" dirty="0">
                <a:latin typeface="楷体_GB2312" pitchFamily="49" charset="-122"/>
              </a:rPr>
              <a:t>的代数和。</a:t>
            </a:r>
            <a:endParaRPr lang="zh-CN" altLang="en-US" dirty="0">
              <a:latin typeface="楷体_GB2312" pitchFamily="49" charset="-122"/>
            </a:endParaRPr>
          </a:p>
        </p:txBody>
      </p:sp>
      <p:grpSp>
        <p:nvGrpSpPr>
          <p:cNvPr id="5" name="Group 107"/>
          <p:cNvGrpSpPr/>
          <p:nvPr/>
        </p:nvGrpSpPr>
        <p:grpSpPr bwMode="auto">
          <a:xfrm>
            <a:off x="2593314" y="3499858"/>
            <a:ext cx="4067941" cy="2542271"/>
            <a:chOff x="2880" y="1773"/>
            <a:chExt cx="2653" cy="1658"/>
          </a:xfrm>
        </p:grpSpPr>
        <p:sp>
          <p:nvSpPr>
            <p:cNvPr id="102413" name="Oval 50"/>
            <p:cNvSpPr>
              <a:spLocks noChangeArrowheads="1"/>
            </p:cNvSpPr>
            <p:nvPr/>
          </p:nvSpPr>
          <p:spPr bwMode="auto">
            <a:xfrm>
              <a:off x="4785" y="274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2414" name="Oval 51"/>
            <p:cNvSpPr>
              <a:spLocks noChangeArrowheads="1"/>
            </p:cNvSpPr>
            <p:nvPr/>
          </p:nvSpPr>
          <p:spPr bwMode="auto">
            <a:xfrm>
              <a:off x="3833" y="275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2415" name="Rectangle 52"/>
            <p:cNvSpPr>
              <a:spLocks noChangeArrowheads="1"/>
            </p:cNvSpPr>
            <p:nvPr/>
          </p:nvSpPr>
          <p:spPr bwMode="auto">
            <a:xfrm>
              <a:off x="3062" y="2023"/>
              <a:ext cx="1905" cy="1226"/>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2416" name="Line 53"/>
            <p:cNvSpPr>
              <a:spLocks noChangeShapeType="1"/>
            </p:cNvSpPr>
            <p:nvPr/>
          </p:nvSpPr>
          <p:spPr bwMode="auto">
            <a:xfrm>
              <a:off x="4014" y="2023"/>
              <a:ext cx="0" cy="122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2417" name="Text Box 54"/>
            <p:cNvSpPr txBox="1">
              <a:spLocks noChangeArrowheads="1"/>
            </p:cNvSpPr>
            <p:nvPr/>
          </p:nvSpPr>
          <p:spPr bwMode="auto">
            <a:xfrm>
              <a:off x="3016" y="2115"/>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18" name="Text Box 55"/>
            <p:cNvSpPr txBox="1">
              <a:spLocks noChangeArrowheads="1"/>
            </p:cNvSpPr>
            <p:nvPr/>
          </p:nvSpPr>
          <p:spPr bwMode="auto">
            <a:xfrm>
              <a:off x="3152" y="2432"/>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s1</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19" name="Text Box 56"/>
            <p:cNvSpPr txBox="1">
              <a:spLocks noChangeArrowheads="1"/>
            </p:cNvSpPr>
            <p:nvPr/>
          </p:nvSpPr>
          <p:spPr bwMode="auto">
            <a:xfrm>
              <a:off x="4014" y="2114"/>
              <a:ext cx="3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2</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20" name="Text Box 57"/>
            <p:cNvSpPr txBox="1">
              <a:spLocks noChangeArrowheads="1"/>
            </p:cNvSpPr>
            <p:nvPr/>
          </p:nvSpPr>
          <p:spPr bwMode="auto">
            <a:xfrm>
              <a:off x="4196" y="2704"/>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dirty="0">
                  <a:solidFill>
                    <a:srgbClr val="FFFFFF"/>
                  </a:solidFill>
                </a:rPr>
                <a:t>u</a:t>
              </a:r>
              <a:r>
                <a:rPr lang="en-US" altLang="zh-CN" sz="2800" b="0" baseline="-25000" dirty="0">
                  <a:solidFill>
                    <a:srgbClr val="FFFFFF"/>
                  </a:solidFill>
                </a:rPr>
                <a:t>s2</a:t>
              </a:r>
              <a:endParaRPr lang="en-US" altLang="zh-CN" sz="2800" b="0" dirty="0">
                <a:solidFill>
                  <a:srgbClr val="000000"/>
                </a:solidFill>
                <a:latin typeface="Arial" panose="020B0604020202020204" pitchFamily="34" charset="0"/>
                <a:ea typeface="宋体" panose="02010600030101010101" pitchFamily="2" charset="-122"/>
              </a:endParaRPr>
            </a:p>
          </p:txBody>
        </p:sp>
        <p:sp>
          <p:nvSpPr>
            <p:cNvPr id="102421" name="Text Box 58"/>
            <p:cNvSpPr txBox="1">
              <a:spLocks noChangeArrowheads="1"/>
            </p:cNvSpPr>
            <p:nvPr/>
          </p:nvSpPr>
          <p:spPr bwMode="auto">
            <a:xfrm>
              <a:off x="4967" y="2114"/>
              <a:ext cx="4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G</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22" name="Text Box 59"/>
            <p:cNvSpPr txBox="1">
              <a:spLocks noChangeArrowheads="1"/>
            </p:cNvSpPr>
            <p:nvPr/>
          </p:nvSpPr>
          <p:spPr bwMode="auto">
            <a:xfrm>
              <a:off x="5103" y="2705"/>
              <a:ext cx="4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u</a:t>
              </a:r>
              <a:r>
                <a:rPr lang="en-US" altLang="zh-CN" sz="2800" b="0" baseline="-25000">
                  <a:solidFill>
                    <a:srgbClr val="FFFFFF"/>
                  </a:solidFill>
                </a:rPr>
                <a:t>s3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23" name="Line 61"/>
            <p:cNvSpPr>
              <a:spLocks noChangeShapeType="1"/>
            </p:cNvSpPr>
            <p:nvPr/>
          </p:nvSpPr>
          <p:spPr bwMode="auto">
            <a:xfrm>
              <a:off x="3878" y="2114"/>
              <a:ext cx="0" cy="238"/>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2424" name="Text Box 62"/>
            <p:cNvSpPr txBox="1">
              <a:spLocks noChangeArrowheads="1"/>
            </p:cNvSpPr>
            <p:nvPr/>
          </p:nvSpPr>
          <p:spPr bwMode="auto">
            <a:xfrm>
              <a:off x="3606" y="2114"/>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dirty="0">
                  <a:solidFill>
                    <a:srgbClr val="FFFFFF"/>
                  </a:solidFill>
                </a:rPr>
                <a:t>i</a:t>
              </a:r>
              <a:r>
                <a:rPr lang="en-US" altLang="zh-CN" sz="2800" b="0" baseline="-25000" dirty="0">
                  <a:solidFill>
                    <a:srgbClr val="FFFFFF"/>
                  </a:solidFill>
                </a:rPr>
                <a:t>2</a:t>
              </a:r>
              <a:endParaRPr lang="en-US" altLang="zh-CN" sz="2800" b="0" dirty="0">
                <a:solidFill>
                  <a:srgbClr val="000000"/>
                </a:solidFill>
                <a:latin typeface="Arial" panose="020B0604020202020204" pitchFamily="34" charset="0"/>
                <a:ea typeface="宋体" panose="02010600030101010101" pitchFamily="2" charset="-122"/>
              </a:endParaRPr>
            </a:p>
          </p:txBody>
        </p:sp>
        <p:sp>
          <p:nvSpPr>
            <p:cNvPr id="102425" name="Line 63"/>
            <p:cNvSpPr>
              <a:spLocks noChangeShapeType="1"/>
            </p:cNvSpPr>
            <p:nvPr/>
          </p:nvSpPr>
          <p:spPr bwMode="auto">
            <a:xfrm>
              <a:off x="4423" y="2069"/>
              <a:ext cx="32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102426" name="Text Box 64"/>
            <p:cNvSpPr txBox="1">
              <a:spLocks noChangeArrowheads="1"/>
            </p:cNvSpPr>
            <p:nvPr/>
          </p:nvSpPr>
          <p:spPr bwMode="auto">
            <a:xfrm>
              <a:off x="4468" y="2023"/>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a:solidFill>
                    <a:srgbClr val="FFFFFF"/>
                  </a:solidFill>
                </a:rPr>
                <a:t>i</a:t>
              </a:r>
              <a:r>
                <a:rPr lang="en-US" altLang="zh-CN" sz="2800" b="0" baseline="-25000">
                  <a:solidFill>
                    <a:srgbClr val="FFFFFF"/>
                  </a:solidFill>
                </a:rPr>
                <a:t>3</a:t>
              </a:r>
              <a:endParaRPr lang="en-US" altLang="zh-CN" sz="2800" b="0">
                <a:solidFill>
                  <a:srgbClr val="000000"/>
                </a:solidFill>
                <a:latin typeface="Arial" panose="020B0604020202020204" pitchFamily="34" charset="0"/>
                <a:ea typeface="宋体" panose="02010600030101010101" pitchFamily="2" charset="-122"/>
              </a:endParaRPr>
            </a:p>
          </p:txBody>
        </p:sp>
        <p:sp>
          <p:nvSpPr>
            <p:cNvPr id="102427" name="Text Box 65"/>
            <p:cNvSpPr txBox="1">
              <a:spLocks noChangeArrowheads="1"/>
            </p:cNvSpPr>
            <p:nvPr/>
          </p:nvSpPr>
          <p:spPr bwMode="auto">
            <a:xfrm>
              <a:off x="4105" y="2478"/>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2428" name="Text Box 66"/>
            <p:cNvSpPr txBox="1">
              <a:spLocks noChangeArrowheads="1"/>
            </p:cNvSpPr>
            <p:nvPr/>
          </p:nvSpPr>
          <p:spPr bwMode="auto">
            <a:xfrm>
              <a:off x="4105" y="297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2429" name="Text Box 67"/>
            <p:cNvSpPr txBox="1">
              <a:spLocks noChangeArrowheads="1"/>
            </p:cNvSpPr>
            <p:nvPr/>
          </p:nvSpPr>
          <p:spPr bwMode="auto">
            <a:xfrm>
              <a:off x="5058" y="2478"/>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2430" name="Text Box 68"/>
            <p:cNvSpPr txBox="1">
              <a:spLocks noChangeArrowheads="1"/>
            </p:cNvSpPr>
            <p:nvPr/>
          </p:nvSpPr>
          <p:spPr bwMode="auto">
            <a:xfrm>
              <a:off x="5058" y="297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a:solidFill>
                    <a:srgbClr val="FFFFFF"/>
                  </a:solidFill>
                </a:rPr>
                <a:t>–</a:t>
              </a:r>
              <a:endParaRPr lang="en-US" altLang="zh-CN" sz="2800">
                <a:solidFill>
                  <a:srgbClr val="000000"/>
                </a:solidFill>
                <a:latin typeface="Arial" panose="020B0604020202020204" pitchFamily="34" charset="0"/>
                <a:ea typeface="宋体" panose="02010600030101010101" pitchFamily="2" charset="-122"/>
              </a:endParaRPr>
            </a:p>
          </p:txBody>
        </p:sp>
        <p:sp>
          <p:nvSpPr>
            <p:cNvPr id="102431" name="Line 69"/>
            <p:cNvSpPr>
              <a:spLocks noChangeShapeType="1"/>
            </p:cNvSpPr>
            <p:nvPr/>
          </p:nvSpPr>
          <p:spPr bwMode="auto">
            <a:xfrm>
              <a:off x="4014" y="3249"/>
              <a:ext cx="1" cy="17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432" name="Line 70"/>
            <p:cNvSpPr>
              <a:spLocks noChangeShapeType="1"/>
            </p:cNvSpPr>
            <p:nvPr/>
          </p:nvSpPr>
          <p:spPr bwMode="auto">
            <a:xfrm>
              <a:off x="3833" y="3431"/>
              <a:ext cx="31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433" name="Oval 71"/>
            <p:cNvSpPr>
              <a:spLocks noChangeArrowheads="1"/>
            </p:cNvSpPr>
            <p:nvPr/>
          </p:nvSpPr>
          <p:spPr bwMode="auto">
            <a:xfrm>
              <a:off x="3918" y="1773"/>
              <a:ext cx="181" cy="182"/>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rgbClr val="66FF33"/>
                  </a:solidFill>
                  <a:latin typeface="Arial" panose="020B0604020202020204" pitchFamily="34" charset="0"/>
                  <a:ea typeface="宋体" panose="02010600030101010101" pitchFamily="2" charset="-122"/>
                </a:rPr>
                <a:t>1</a:t>
              </a:r>
              <a:endParaRPr lang="en-US" altLang="zh-CN" sz="2800" b="0">
                <a:solidFill>
                  <a:srgbClr val="66FF33"/>
                </a:solidFill>
                <a:latin typeface="Arial" panose="020B0604020202020204" pitchFamily="34" charset="0"/>
                <a:ea typeface="宋体" panose="02010600030101010101" pitchFamily="2" charset="-122"/>
              </a:endParaRPr>
            </a:p>
          </p:txBody>
        </p:sp>
        <p:sp>
          <p:nvSpPr>
            <p:cNvPr id="102434" name="Rectangle 72"/>
            <p:cNvSpPr>
              <a:spLocks noChangeArrowheads="1"/>
            </p:cNvSpPr>
            <p:nvPr/>
          </p:nvSpPr>
          <p:spPr bwMode="auto">
            <a:xfrm>
              <a:off x="4903" y="216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2435" name="Rectangle 73"/>
            <p:cNvSpPr>
              <a:spLocks noChangeArrowheads="1"/>
            </p:cNvSpPr>
            <p:nvPr/>
          </p:nvSpPr>
          <p:spPr bwMode="auto">
            <a:xfrm>
              <a:off x="3948" y="216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102436" name="Rectangle 74"/>
            <p:cNvSpPr>
              <a:spLocks noChangeArrowheads="1"/>
            </p:cNvSpPr>
            <p:nvPr/>
          </p:nvSpPr>
          <p:spPr bwMode="auto">
            <a:xfrm>
              <a:off x="2998" y="216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102437" name="Group 87"/>
            <p:cNvGrpSpPr/>
            <p:nvPr/>
          </p:nvGrpSpPr>
          <p:grpSpPr bwMode="auto">
            <a:xfrm>
              <a:off x="2880" y="2523"/>
              <a:ext cx="363" cy="590"/>
              <a:chOff x="2336" y="2568"/>
              <a:chExt cx="363" cy="590"/>
            </a:xfrm>
          </p:grpSpPr>
          <p:grpSp>
            <p:nvGrpSpPr>
              <p:cNvPr id="102438" name="Group 88"/>
              <p:cNvGrpSpPr/>
              <p:nvPr/>
            </p:nvGrpSpPr>
            <p:grpSpPr bwMode="auto">
              <a:xfrm>
                <a:off x="2336" y="2795"/>
                <a:ext cx="363" cy="363"/>
                <a:chOff x="4785" y="709"/>
                <a:chExt cx="363" cy="363"/>
              </a:xfrm>
            </p:grpSpPr>
            <p:sp>
              <p:nvSpPr>
                <p:cNvPr id="102440" name="Oval 89"/>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102441" name="Line 90"/>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439" name="Line 91"/>
              <p:cNvSpPr>
                <a:spLocks noChangeShapeType="1"/>
              </p:cNvSpPr>
              <p:nvPr/>
            </p:nvSpPr>
            <p:spPr bwMode="auto">
              <a:xfrm flipV="1">
                <a:off x="2517" y="2568"/>
                <a:ext cx="0" cy="227"/>
              </a:xfrm>
              <a:prstGeom prst="line">
                <a:avLst/>
              </a:prstGeom>
              <a:noFill/>
              <a:ln w="28575">
                <a:solidFill>
                  <a:srgbClr val="00FFFF"/>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sp>
        <p:nvSpPr>
          <p:cNvPr id="39" name="Text Box 4"/>
          <p:cNvSpPr txBox="1">
            <a:spLocks noChangeArrowheads="1"/>
          </p:cNvSpPr>
          <p:nvPr/>
        </p:nvSpPr>
        <p:spPr bwMode="auto">
          <a:xfrm>
            <a:off x="0" y="0"/>
            <a:ext cx="385445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复习：</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Text Box 5"/>
          <p:cNvSpPr txBox="1">
            <a:spLocks noChangeArrowheads="1"/>
          </p:cNvSpPr>
          <p:nvPr/>
        </p:nvSpPr>
        <p:spPr bwMode="auto">
          <a:xfrm>
            <a:off x="1055053" y="1784350"/>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FFFF00"/>
              </a:buClr>
              <a:buFont typeface="Monotype Sorts" pitchFamily="2" charset="2"/>
              <a:buAutoNum type="circleNumDbPlain"/>
            </a:pPr>
            <a:r>
              <a:rPr lang="zh-CN" altLang="en-US" sz="2800" dirty="0">
                <a:latin typeface="楷体_GB2312" pitchFamily="49" charset="-122"/>
              </a:rPr>
              <a:t>叠加原理只适用于线性电路。</a:t>
            </a:r>
            <a:endParaRPr lang="zh-CN" altLang="en-US" sz="2800" dirty="0">
              <a:latin typeface="楷体_GB2312" pitchFamily="49" charset="-122"/>
            </a:endParaRPr>
          </a:p>
        </p:txBody>
      </p:sp>
      <p:sp>
        <p:nvSpPr>
          <p:cNvPr id="125958" name="Text Box 6"/>
          <p:cNvSpPr txBox="1">
            <a:spLocks noChangeArrowheads="1"/>
          </p:cNvSpPr>
          <p:nvPr/>
        </p:nvSpPr>
        <p:spPr bwMode="auto">
          <a:xfrm>
            <a:off x="1055053" y="257651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2075" tIns="46038" rIns="92075" bIns="46038"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buClr>
                <a:srgbClr val="FFFF00"/>
              </a:buClr>
              <a:buFont typeface="Monotype Sorts" pitchFamily="2" charset="2"/>
              <a:buAutoNum type="circleNumDbPlain" startAt="2"/>
            </a:pPr>
            <a:r>
              <a:rPr lang="zh-CN" altLang="en-US" sz="2800">
                <a:latin typeface="楷体_GB2312" pitchFamily="49" charset="-122"/>
              </a:rPr>
              <a:t>一个电源作用，其余电源为零</a:t>
            </a:r>
            <a:endParaRPr lang="zh-CN" altLang="en-US" sz="2800">
              <a:latin typeface="楷体_GB2312" pitchFamily="49" charset="-122"/>
            </a:endParaRPr>
          </a:p>
        </p:txBody>
      </p:sp>
      <p:sp>
        <p:nvSpPr>
          <p:cNvPr id="125959" name="Text Box 7"/>
          <p:cNvSpPr txBox="1">
            <a:spLocks noChangeArrowheads="1"/>
          </p:cNvSpPr>
          <p:nvPr/>
        </p:nvSpPr>
        <p:spPr bwMode="auto">
          <a:xfrm>
            <a:off x="550228" y="849313"/>
            <a:ext cx="2736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Clr>
                <a:srgbClr val="333399"/>
              </a:buClr>
              <a:buSzPct val="75000"/>
              <a:buFont typeface="Monotype Sorts" pitchFamily="2" charset="2"/>
              <a:buNone/>
            </a:pPr>
            <a:r>
              <a:rPr lang="en-US" altLang="zh-CN" sz="3200">
                <a:solidFill>
                  <a:srgbClr val="FFFFFF"/>
                </a:solidFill>
                <a:latin typeface="楷体_GB2312" pitchFamily="49" charset="-122"/>
              </a:rPr>
              <a:t>3. </a:t>
            </a:r>
            <a:r>
              <a:rPr lang="zh-CN" altLang="en-US" sz="3200">
                <a:solidFill>
                  <a:srgbClr val="FFFFFF"/>
                </a:solidFill>
                <a:latin typeface="楷体_GB2312" pitchFamily="49" charset="-122"/>
              </a:rPr>
              <a:t>几点说明</a:t>
            </a:r>
            <a:endParaRPr lang="zh-CN" altLang="en-US" sz="3200">
              <a:solidFill>
                <a:srgbClr val="FFFFFF"/>
              </a:solidFill>
              <a:latin typeface="楷体_GB2312" pitchFamily="49" charset="-122"/>
            </a:endParaRPr>
          </a:p>
        </p:txBody>
      </p:sp>
      <p:sp>
        <p:nvSpPr>
          <p:cNvPr id="125960" name="Text Box 8"/>
          <p:cNvSpPr txBox="1">
            <a:spLocks noChangeArrowheads="1"/>
          </p:cNvSpPr>
          <p:nvPr/>
        </p:nvSpPr>
        <p:spPr bwMode="auto">
          <a:xfrm>
            <a:off x="1415415" y="3393017"/>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Clr>
                <a:srgbClr val="333399"/>
              </a:buClr>
              <a:buSzPct val="75000"/>
              <a:buFont typeface="Monotype Sorts" pitchFamily="2" charset="2"/>
              <a:buNone/>
            </a:pPr>
            <a:r>
              <a:rPr lang="zh-CN" altLang="en-US" sz="2800">
                <a:latin typeface="楷体_GB2312" pitchFamily="49" charset="-122"/>
              </a:rPr>
              <a:t>电压源为零 </a:t>
            </a:r>
            <a:r>
              <a:rPr lang="en-US" altLang="zh-CN" sz="2800"/>
              <a:t>—</a:t>
            </a:r>
            <a:r>
              <a:rPr lang="en-US" altLang="zh-CN" sz="2800">
                <a:latin typeface="楷体_GB2312" pitchFamily="49" charset="-122"/>
              </a:rPr>
              <a:t> </a:t>
            </a:r>
            <a:r>
              <a:rPr lang="zh-CN" altLang="en-US" sz="2800">
                <a:latin typeface="楷体_GB2312" pitchFamily="49" charset="-122"/>
              </a:rPr>
              <a:t>短路。</a:t>
            </a:r>
            <a:endParaRPr lang="zh-CN" altLang="en-US" sz="2800">
              <a:latin typeface="楷体_GB2312" pitchFamily="49" charset="-122"/>
            </a:endParaRPr>
          </a:p>
        </p:txBody>
      </p:sp>
      <p:sp>
        <p:nvSpPr>
          <p:cNvPr id="125961" name="Text Box 9"/>
          <p:cNvSpPr txBox="1">
            <a:spLocks noChangeArrowheads="1"/>
          </p:cNvSpPr>
          <p:nvPr/>
        </p:nvSpPr>
        <p:spPr bwMode="auto">
          <a:xfrm>
            <a:off x="1415415" y="4035426"/>
            <a:ext cx="4319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Clr>
                <a:srgbClr val="333399"/>
              </a:buClr>
              <a:buSzPct val="75000"/>
              <a:buFont typeface="Monotype Sorts" pitchFamily="2" charset="2"/>
              <a:buNone/>
            </a:pPr>
            <a:r>
              <a:rPr lang="zh-CN" altLang="en-US" sz="2800" dirty="0">
                <a:latin typeface="楷体_GB2312" pitchFamily="49" charset="-122"/>
              </a:rPr>
              <a:t>电流源为零 </a:t>
            </a:r>
            <a:r>
              <a:rPr lang="en-US" altLang="zh-CN" sz="2800" dirty="0"/>
              <a:t>—</a:t>
            </a:r>
            <a:r>
              <a:rPr lang="en-US" altLang="zh-CN" sz="2800" dirty="0">
                <a:latin typeface="楷体_GB2312" pitchFamily="49" charset="-122"/>
              </a:rPr>
              <a:t> </a:t>
            </a:r>
            <a:r>
              <a:rPr lang="zh-CN" altLang="en-US" sz="2800" dirty="0">
                <a:latin typeface="楷体_GB2312" pitchFamily="49" charset="-122"/>
              </a:rPr>
              <a:t>开路。</a:t>
            </a:r>
            <a:endParaRPr lang="zh-CN" altLang="en-US" sz="2800" dirty="0">
              <a:latin typeface="楷体_GB2312" pitchFamily="49" charset="-122"/>
            </a:endParaRPr>
          </a:p>
        </p:txBody>
      </p:sp>
      <p:sp>
        <p:nvSpPr>
          <p:cNvPr id="125963" name="Text Box 11"/>
          <p:cNvSpPr txBox="1">
            <a:spLocks noChangeArrowheads="1"/>
          </p:cNvSpPr>
          <p:nvPr/>
        </p:nvSpPr>
        <p:spPr bwMode="auto">
          <a:xfrm>
            <a:off x="982028" y="4554538"/>
            <a:ext cx="7704137"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ct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buFontTx/>
              <a:buAutoNum type="circleNumDbPlain" startAt="3"/>
            </a:pPr>
            <a:r>
              <a:rPr lang="zh-CN" altLang="en-US" sz="2800" dirty="0">
                <a:latin typeface="楷体_GB2312" pitchFamily="49" charset="-122"/>
              </a:rPr>
              <a:t>功率不能叠加 </a:t>
            </a:r>
            <a:r>
              <a:rPr lang="en-US" altLang="zh-CN" sz="2800" dirty="0">
                <a:latin typeface="楷体_GB2312" pitchFamily="49" charset="-122"/>
              </a:rPr>
              <a:t>(</a:t>
            </a:r>
            <a:r>
              <a:rPr lang="zh-CN" altLang="en-US" sz="2800" dirty="0">
                <a:latin typeface="楷体_GB2312" pitchFamily="49" charset="-122"/>
              </a:rPr>
              <a:t>功率为电压和电流的乘积，为电源的二次函数</a:t>
            </a:r>
            <a:r>
              <a:rPr lang="en-US" altLang="zh-CN" sz="2800" dirty="0">
                <a:latin typeface="楷体_GB2312" pitchFamily="49" charset="-122"/>
              </a:rPr>
              <a:t>)</a:t>
            </a:r>
            <a:r>
              <a:rPr lang="zh-CN" altLang="en-US" sz="2800" dirty="0">
                <a:latin typeface="楷体_GB2312" pitchFamily="49" charset="-122"/>
              </a:rPr>
              <a:t>。</a:t>
            </a:r>
            <a:endParaRPr lang="zh-CN" altLang="en-US" sz="2800" dirty="0">
              <a:latin typeface="楷体_GB2312" pitchFamily="49" charset="-122"/>
            </a:endParaRPr>
          </a:p>
        </p:txBody>
      </p:sp>
      <mc:AlternateContent xmlns:mc="http://schemas.openxmlformats.org/markup-compatibility/2006">
        <mc:Choice xmlns:a14="http://schemas.microsoft.com/office/drawing/2010/main" Requires="a14">
          <p:sp>
            <p:nvSpPr>
              <p:cNvPr id="106504" name="Object 8"/>
              <p:cNvSpPr txBox="1"/>
              <p:nvPr/>
            </p:nvSpPr>
            <p:spPr bwMode="auto">
              <a:xfrm>
                <a:off x="902018" y="5839618"/>
                <a:ext cx="7784147" cy="865187"/>
              </a:xfrm>
              <a:prstGeom prst="rect">
                <a:avLst/>
              </a:prstGeom>
              <a:solidFill>
                <a:schemeClr val="tx1"/>
              </a:solidFill>
              <a:ln>
                <a:noFill/>
              </a:ln>
              <a:effectLst/>
            </p:spPr>
            <p:txBody>
              <a:bodyPr>
                <a:noAutofit/>
              </a:bodyPr>
              <a:lstStyle/>
              <a:p>
                <a14:m>
                  <m:oMathPara xmlns:m="http://schemas.openxmlformats.org/officeDocument/2006/math">
                    <m:oMathParaPr>
                      <m:jc m:val="left"/>
                    </m:oMathParaPr>
                    <m:oMath xmlns:m="http://schemas.openxmlformats.org/officeDocument/2006/math">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m:rPr>
                              <m:sty m:val="p"/>
                            </m:rPr>
                            <a:rPr lang="zh-CN" altLang="en-US" sz="3600" i="0">
                              <a:solidFill>
                                <a:srgbClr val="000000"/>
                              </a:solidFill>
                              <a:latin typeface="Cambria Math" panose="02040503050406030204" pitchFamily="18" charset="0"/>
                            </a:rPr>
                            <m:t>I</m:t>
                          </m:r>
                        </m:e>
                        <m:sub>
                          <m:r>
                            <a:rPr lang="zh-CN" altLang="en-US" sz="3600" i="1">
                              <a:solidFill>
                                <a:srgbClr val="000000"/>
                              </a:solidFill>
                              <a:latin typeface="Cambria Math" panose="02040503050406030204" pitchFamily="18" charset="0"/>
                            </a:rPr>
                            <m:t>1</m:t>
                          </m:r>
                        </m:sub>
                      </m:sSub>
                      <m:r>
                        <m:rPr>
                          <m:nor/>
                        </m:rPr>
                        <a:rPr lang="zh-CN" altLang="en-US" sz="3600" i="0">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m:rPr>
                              <m:nor/>
                            </m:rPr>
                            <a:rPr lang="zh-CN" altLang="en-US" sz="3600" i="0">
                              <a:solidFill>
                                <a:srgbClr val="000000"/>
                              </a:solidFill>
                              <a:latin typeface="Cambria Math" panose="02040503050406030204" pitchFamily="18" charset="0"/>
                            </a:rPr>
                            <m:t>I</m:t>
                          </m:r>
                        </m:e>
                        <m:sub>
                          <m:r>
                            <a:rPr lang="zh-CN" altLang="en-US" sz="3600" i="1">
                              <a:solidFill>
                                <a:srgbClr val="000000"/>
                              </a:solidFill>
                              <a:latin typeface="Cambria Math" panose="02040503050406030204" pitchFamily="18" charset="0"/>
                            </a:rPr>
                            <m:t>2</m:t>
                          </m:r>
                        </m:sub>
                      </m:sSub>
                      <m:sSup>
                        <m:sSupPr>
                          <m:ctrlPr>
                            <a:rPr lang="zh-CN" altLang="en-US" sz="3600" i="1">
                              <a:solidFill>
                                <a:srgbClr val="000000"/>
                              </a:solidFill>
                              <a:latin typeface="Cambria Math" panose="02040503050406030204" pitchFamily="18" charset="0"/>
                            </a:rPr>
                          </m:ctrlPr>
                        </m:sSupPr>
                        <m:e>
                          <m:r>
                            <a:rPr lang="zh-CN" altLang="en-US" sz="3600" i="1">
                              <a:solidFill>
                                <a:srgbClr val="000000"/>
                              </a:solidFill>
                              <a:latin typeface="Cambria Math" panose="02040503050406030204" pitchFamily="18" charset="0"/>
                            </a:rPr>
                            <m:t>）</m:t>
                          </m:r>
                        </m:e>
                        <m:sup>
                          <m:r>
                            <a:rPr lang="zh-CN" altLang="en-US" sz="3600" i="1">
                              <a:solidFill>
                                <a:srgbClr val="000000"/>
                              </a:solidFill>
                              <a:latin typeface="Cambria Math" panose="02040503050406030204" pitchFamily="18" charset="0"/>
                            </a:rPr>
                            <m:t>2</m:t>
                          </m:r>
                        </m:sup>
                      </m:sSup>
                      <m:r>
                        <m:rPr>
                          <m:nor/>
                        </m:rPr>
                        <a:rPr lang="zh-CN" altLang="en-US" sz="3600" i="0">
                          <a:solidFill>
                            <a:srgbClr val="000000"/>
                          </a:solidFill>
                          <a:latin typeface="Cambria Math" panose="02040503050406030204" pitchFamily="18" charset="0"/>
                        </a:rPr>
                        <m:t>=</m:t>
                      </m:r>
                      <m:sSubSup>
                        <m:sSubSupPr>
                          <m:ctrlPr>
                            <a:rPr lang="zh-CN" altLang="en-US" sz="3600" i="1">
                              <a:solidFill>
                                <a:srgbClr val="000000"/>
                              </a:solidFill>
                              <a:latin typeface="Cambria Math" panose="02040503050406030204" pitchFamily="18" charset="0"/>
                            </a:rPr>
                          </m:ctrlPr>
                        </m:sSubSupPr>
                        <m:e>
                          <m:r>
                            <m:rPr>
                              <m:nor/>
                            </m:rPr>
                            <a:rPr lang="zh-CN" altLang="en-US" sz="3600" i="0">
                              <a:solidFill>
                                <a:srgbClr val="000000"/>
                              </a:solidFill>
                              <a:latin typeface="Cambria Math" panose="02040503050406030204" pitchFamily="18" charset="0"/>
                            </a:rPr>
                            <m:t>I</m:t>
                          </m:r>
                        </m:e>
                        <m:sub>
                          <m:r>
                            <a:rPr lang="zh-CN" altLang="en-US" sz="3600" i="0">
                              <a:solidFill>
                                <a:srgbClr val="000000"/>
                              </a:solidFill>
                              <a:latin typeface="Cambria Math" panose="02040503050406030204" pitchFamily="18" charset="0"/>
                            </a:rPr>
                            <m:t>1</m:t>
                          </m:r>
                        </m:sub>
                        <m:sup>
                          <m:r>
                            <a:rPr lang="zh-CN" altLang="en-US" sz="3600" i="1">
                              <a:solidFill>
                                <a:srgbClr val="000000"/>
                              </a:solidFill>
                              <a:latin typeface="Cambria Math" panose="02040503050406030204" pitchFamily="18" charset="0"/>
                            </a:rPr>
                            <m:t>2</m:t>
                          </m:r>
                        </m:sup>
                      </m:sSubSup>
                      <m:r>
                        <a:rPr lang="zh-CN" altLang="en-US" sz="3600" i="1">
                          <a:solidFill>
                            <a:srgbClr val="000000"/>
                          </a:solidFill>
                          <a:latin typeface="Cambria Math" panose="02040503050406030204" pitchFamily="18" charset="0"/>
                        </a:rPr>
                        <m:t>+</m:t>
                      </m:r>
                      <m:r>
                        <a:rPr lang="zh-CN" altLang="en-US" sz="3600" i="1">
                          <a:solidFill>
                            <a:srgbClr val="000000"/>
                          </a:solidFill>
                          <a:latin typeface="Cambria Math" panose="02040503050406030204" pitchFamily="18" charset="0"/>
                        </a:rPr>
                        <m:t>2</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𝐼</m:t>
                          </m:r>
                        </m:e>
                        <m:sub>
                          <m:r>
                            <a:rPr lang="zh-CN" altLang="en-US" sz="3600" i="1">
                              <a:solidFill>
                                <a:srgbClr val="000000"/>
                              </a:solidFill>
                              <a:latin typeface="Cambria Math" panose="02040503050406030204" pitchFamily="18" charset="0"/>
                            </a:rPr>
                            <m:t>1</m:t>
                          </m:r>
                        </m:sub>
                      </m:sSub>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𝐼</m:t>
                          </m:r>
                        </m:e>
                        <m:sub>
                          <m:r>
                            <a:rPr lang="zh-CN" altLang="en-US" sz="3600" i="1">
                              <a:solidFill>
                                <a:srgbClr val="000000"/>
                              </a:solidFill>
                              <a:latin typeface="Cambria Math" panose="02040503050406030204" pitchFamily="18" charset="0"/>
                            </a:rPr>
                            <m:t>2</m:t>
                          </m:r>
                        </m:sub>
                      </m:sSub>
                      <m:r>
                        <a:rPr lang="zh-CN" altLang="en-US" sz="3600" i="1">
                          <a:solidFill>
                            <a:srgbClr val="000000"/>
                          </a:solidFill>
                          <a:latin typeface="Cambria Math" panose="02040503050406030204" pitchFamily="18" charset="0"/>
                        </a:rPr>
                        <m:t>+</m:t>
                      </m:r>
                      <m:sSubSup>
                        <m:sSubSupPr>
                          <m:ctrlPr>
                            <a:rPr lang="zh-CN" altLang="en-US" sz="3600" i="1">
                              <a:solidFill>
                                <a:srgbClr val="000000"/>
                              </a:solidFill>
                              <a:latin typeface="Cambria Math" panose="02040503050406030204" pitchFamily="18" charset="0"/>
                            </a:rPr>
                          </m:ctrlPr>
                        </m:sSubSupPr>
                        <m:e>
                          <m:r>
                            <a:rPr lang="zh-CN" altLang="en-US" sz="3600" i="1">
                              <a:solidFill>
                                <a:srgbClr val="000000"/>
                              </a:solidFill>
                              <a:latin typeface="Cambria Math" panose="02040503050406030204" pitchFamily="18" charset="0"/>
                            </a:rPr>
                            <m:t>𝐼</m:t>
                          </m:r>
                        </m:e>
                        <m:sub>
                          <m:r>
                            <a:rPr lang="zh-CN" altLang="en-US" sz="3600" i="1">
                              <a:solidFill>
                                <a:srgbClr val="000000"/>
                              </a:solidFill>
                              <a:latin typeface="Cambria Math" panose="02040503050406030204" pitchFamily="18" charset="0"/>
                            </a:rPr>
                            <m:t>2</m:t>
                          </m:r>
                        </m:sub>
                        <m:sup>
                          <m:r>
                            <a:rPr lang="zh-CN" altLang="en-US" sz="3600" i="1">
                              <a:solidFill>
                                <a:srgbClr val="000000"/>
                              </a:solidFill>
                              <a:latin typeface="Cambria Math" panose="02040503050406030204" pitchFamily="18" charset="0"/>
                            </a:rPr>
                            <m:t>2</m:t>
                          </m:r>
                        </m:sup>
                      </m:sSubSup>
                      <m:r>
                        <a:rPr lang="zh-CN" altLang="en-US" sz="3600" i="1">
                          <a:solidFill>
                            <a:srgbClr val="000000"/>
                          </a:solidFill>
                          <a:latin typeface="Cambria Math" panose="02040503050406030204" pitchFamily="18" charset="0"/>
                        </a:rPr>
                        <m:t>≠</m:t>
                      </m:r>
                      <m:sSubSup>
                        <m:sSubSupPr>
                          <m:ctrlPr>
                            <a:rPr lang="zh-CN" altLang="en-US" sz="3600" i="1">
                              <a:solidFill>
                                <a:srgbClr val="000000"/>
                              </a:solidFill>
                              <a:latin typeface="Cambria Math" panose="02040503050406030204" pitchFamily="18" charset="0"/>
                            </a:rPr>
                          </m:ctrlPr>
                        </m:sSubSupPr>
                        <m:e>
                          <m:r>
                            <m:rPr>
                              <m:sty m:val="p"/>
                            </m:rPr>
                            <a:rPr lang="zh-CN" altLang="en-US" sz="3600" i="0">
                              <a:solidFill>
                                <a:srgbClr val="000000"/>
                              </a:solidFill>
                              <a:latin typeface="Cambria Math" panose="02040503050406030204" pitchFamily="18" charset="0"/>
                            </a:rPr>
                            <m:t>I</m:t>
                          </m:r>
                        </m:e>
                        <m:sub>
                          <m:r>
                            <a:rPr lang="zh-CN" altLang="en-US" sz="3600" i="0">
                              <a:solidFill>
                                <a:srgbClr val="000000"/>
                              </a:solidFill>
                              <a:latin typeface="Cambria Math" panose="02040503050406030204" pitchFamily="18" charset="0"/>
                            </a:rPr>
                            <m:t>1</m:t>
                          </m:r>
                        </m:sub>
                        <m:sup>
                          <m:r>
                            <a:rPr lang="zh-CN" altLang="en-US" sz="3600" i="1">
                              <a:solidFill>
                                <a:srgbClr val="000000"/>
                              </a:solidFill>
                              <a:latin typeface="Cambria Math" panose="02040503050406030204" pitchFamily="18" charset="0"/>
                            </a:rPr>
                            <m:t>2</m:t>
                          </m:r>
                        </m:sup>
                      </m:sSubSup>
                      <m:r>
                        <a:rPr lang="zh-CN" altLang="en-US" sz="3600" i="1">
                          <a:solidFill>
                            <a:srgbClr val="000000"/>
                          </a:solidFill>
                          <a:latin typeface="Cambria Math" panose="02040503050406030204" pitchFamily="18" charset="0"/>
                        </a:rPr>
                        <m:t>+</m:t>
                      </m:r>
                      <m:sSubSup>
                        <m:sSubSupPr>
                          <m:ctrlPr>
                            <a:rPr lang="zh-CN" altLang="en-US" sz="3600" i="1">
                              <a:solidFill>
                                <a:srgbClr val="000000"/>
                              </a:solidFill>
                              <a:latin typeface="Cambria Math" panose="02040503050406030204" pitchFamily="18" charset="0"/>
                            </a:rPr>
                          </m:ctrlPr>
                        </m:sSubSupPr>
                        <m:e>
                          <m:r>
                            <a:rPr lang="zh-CN" altLang="en-US" sz="3600" i="1">
                              <a:solidFill>
                                <a:srgbClr val="000000"/>
                              </a:solidFill>
                              <a:latin typeface="Cambria Math" panose="02040503050406030204" pitchFamily="18" charset="0"/>
                            </a:rPr>
                            <m:t>𝐼</m:t>
                          </m:r>
                        </m:e>
                        <m:sub>
                          <m:r>
                            <a:rPr lang="zh-CN" altLang="en-US" sz="3600" i="1">
                              <a:solidFill>
                                <a:srgbClr val="000000"/>
                              </a:solidFill>
                              <a:latin typeface="Cambria Math" panose="02040503050406030204" pitchFamily="18" charset="0"/>
                            </a:rPr>
                            <m:t>2</m:t>
                          </m:r>
                        </m:sub>
                        <m:sup>
                          <m:r>
                            <a:rPr lang="zh-CN" altLang="en-US" sz="3600" i="1">
                              <a:solidFill>
                                <a:srgbClr val="000000"/>
                              </a:solidFill>
                              <a:latin typeface="Cambria Math" panose="02040503050406030204" pitchFamily="18" charset="0"/>
                            </a:rPr>
                            <m:t>2</m:t>
                          </m:r>
                        </m:sup>
                      </m:sSubSup>
                    </m:oMath>
                  </m:oMathPara>
                </a14:m>
                <a:endParaRPr lang="zh-CN" altLang="en-US" sz="3600" dirty="0"/>
              </a:p>
            </p:txBody>
          </p:sp>
        </mc:Choice>
        <mc:Fallback>
          <p:sp>
            <p:nvSpPr>
              <p:cNvPr id="106504" name="Object 8"/>
              <p:cNvSpPr txBox="1">
                <a:spLocks noRot="1" noChangeAspect="1" noMove="1" noResize="1" noEditPoints="1" noAdjustHandles="1" noChangeArrowheads="1" noChangeShapeType="1" noTextEdit="1"/>
              </p:cNvSpPr>
              <p:nvPr/>
            </p:nvSpPr>
            <p:spPr bwMode="auto">
              <a:xfrm>
                <a:off x="902018" y="5839618"/>
                <a:ext cx="7784147" cy="865187"/>
              </a:xfrm>
              <a:prstGeom prst="rect">
                <a:avLst/>
              </a:prstGeom>
              <a:blipFill rotWithShape="1">
                <a:blip r:embed="rId1"/>
                <a:stretch>
                  <a:fillRect l="-4" t="-18" b="55"/>
                </a:stretch>
              </a:blipFill>
              <a:ln>
                <a:noFill/>
              </a:ln>
              <a:effectLst/>
            </p:spPr>
            <p:txBody>
              <a:bodyPr/>
              <a:lstStyle/>
              <a:p>
                <a:r>
                  <a:rPr lang="zh-CN" altLang="en-US">
                    <a:noFill/>
                  </a:rPr>
                  <a:t> </a:t>
                </a:r>
              </a:p>
            </p:txBody>
          </p:sp>
        </mc:Fallback>
      </mc:AlternateContent>
      <p:sp>
        <p:nvSpPr>
          <p:cNvPr id="9" name="Text Box 4"/>
          <p:cNvSpPr txBox="1">
            <a:spLocks noChangeArrowheads="1"/>
          </p:cNvSpPr>
          <p:nvPr/>
        </p:nvSpPr>
        <p:spPr bwMode="auto">
          <a:xfrm>
            <a:off x="0" y="0"/>
            <a:ext cx="374650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复习：</a:t>
            </a: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叠加原理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10" name="矩形 9"/>
          <p:cNvSpPr/>
          <p:nvPr/>
        </p:nvSpPr>
        <p:spPr>
          <a:xfrm>
            <a:off x="4160416" y="585996"/>
            <a:ext cx="4860818" cy="707886"/>
          </a:xfrm>
          <a:prstGeom prst="rect">
            <a:avLst/>
          </a:prstGeom>
        </p:spPr>
        <p:txBody>
          <a:bodyPr wrap="square">
            <a:spAutoFit/>
          </a:bodyPr>
          <a:lstStyle/>
          <a:p>
            <a:r>
              <a:rPr lang="zh-CN" altLang="en-US" sz="2000" b="1" dirty="0">
                <a:solidFill>
                  <a:srgbClr val="FFFF00"/>
                </a:solidFill>
                <a:latin typeface="Arial" panose="020B0604020202020204" pitchFamily="34" charset="0"/>
              </a:rPr>
              <a:t>线性电路：</a:t>
            </a:r>
            <a:r>
              <a:rPr lang="zh-CN" altLang="en-US" sz="2000" dirty="0">
                <a:latin typeface="Arial" panose="020B0604020202020204" pitchFamily="34" charset="0"/>
              </a:rPr>
              <a:t>是指完全由</a:t>
            </a:r>
            <a:r>
              <a:rPr lang="zh-CN" altLang="en-US" sz="2000" dirty="0">
                <a:solidFill>
                  <a:srgbClr val="FFFF00"/>
                </a:solidFill>
                <a:latin typeface="Arial" panose="020B0604020202020204" pitchFamily="34" charset="0"/>
              </a:rPr>
              <a:t>线性元件</a:t>
            </a:r>
            <a:r>
              <a:rPr lang="zh-CN" altLang="en-US" sz="2000" dirty="0">
                <a:latin typeface="Arial" panose="020B0604020202020204" pitchFamily="34" charset="0"/>
              </a:rPr>
              <a:t>、</a:t>
            </a:r>
            <a:r>
              <a:rPr lang="zh-CN" altLang="en-US" sz="2000" dirty="0">
                <a:solidFill>
                  <a:srgbClr val="FFFF00"/>
                </a:solidFill>
                <a:latin typeface="Arial" panose="020B0604020202020204" pitchFamily="34" charset="0"/>
              </a:rPr>
              <a:t>独立源</a:t>
            </a:r>
            <a:r>
              <a:rPr lang="zh-CN" altLang="en-US" sz="2000" dirty="0">
                <a:latin typeface="Arial" panose="020B0604020202020204" pitchFamily="34" charset="0"/>
              </a:rPr>
              <a:t>或</a:t>
            </a:r>
            <a:r>
              <a:rPr lang="zh-CN" altLang="en-US" sz="2000" dirty="0">
                <a:solidFill>
                  <a:srgbClr val="FFFF00"/>
                </a:solidFill>
                <a:latin typeface="Arial" panose="020B0604020202020204" pitchFamily="34" charset="0"/>
              </a:rPr>
              <a:t>线性受控源</a:t>
            </a:r>
            <a:r>
              <a:rPr lang="zh-CN" altLang="en-US" sz="2000" dirty="0">
                <a:latin typeface="Arial" panose="020B0604020202020204" pitchFamily="34" charset="0"/>
              </a:rPr>
              <a:t>构成的电路。</a:t>
            </a:r>
            <a:endParaRPr lang="zh-CN" alt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65" name="Text Box 61"/>
          <p:cNvSpPr txBox="1">
            <a:spLocks noChangeArrowheads="1"/>
          </p:cNvSpPr>
          <p:nvPr/>
        </p:nvSpPr>
        <p:spPr bwMode="auto">
          <a:xfrm>
            <a:off x="395288" y="1270000"/>
            <a:ext cx="2952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dirty="0">
                <a:solidFill>
                  <a:schemeClr val="tx1"/>
                </a:solidFill>
                <a:latin typeface="楷体_GB2312" pitchFamily="49" charset="-122"/>
              </a:rPr>
              <a:t>1</a:t>
            </a:r>
            <a:r>
              <a:rPr kumimoji="1" lang="en-US" altLang="zh-CN" sz="3200" dirty="0">
                <a:solidFill>
                  <a:schemeClr val="tx1"/>
                </a:solidFill>
                <a:latin typeface="Arial" panose="020B0604020202020204" pitchFamily="34" charset="0"/>
              </a:rPr>
              <a:t>. </a:t>
            </a:r>
            <a:r>
              <a:rPr kumimoji="1" lang="zh-CN" altLang="en-US" sz="3200" dirty="0">
                <a:solidFill>
                  <a:schemeClr val="tx1"/>
                </a:solidFill>
                <a:latin typeface="Arial" panose="020B0604020202020204" pitchFamily="34" charset="0"/>
              </a:rPr>
              <a:t>支路电流法</a:t>
            </a:r>
            <a:endParaRPr kumimoji="1" lang="zh-CN" altLang="en-US" sz="3200" dirty="0">
              <a:solidFill>
                <a:schemeClr val="tx1"/>
              </a:solidFill>
              <a:latin typeface="Arial" panose="020B0604020202020204" pitchFamily="34" charset="0"/>
            </a:endParaRPr>
          </a:p>
        </p:txBody>
      </p:sp>
      <p:sp>
        <p:nvSpPr>
          <p:cNvPr id="47166" name="AutoShape 62"/>
          <p:cNvSpPr>
            <a:spLocks noChangeArrowheads="1"/>
          </p:cNvSpPr>
          <p:nvPr/>
        </p:nvSpPr>
        <p:spPr bwMode="auto">
          <a:xfrm>
            <a:off x="3203575" y="1484313"/>
            <a:ext cx="576263" cy="144462"/>
          </a:xfrm>
          <a:prstGeom prst="rightArrow">
            <a:avLst>
              <a:gd name="adj1" fmla="val 50000"/>
              <a:gd name="adj2" fmla="val 99726"/>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7167" name="Text Box 63"/>
          <p:cNvSpPr txBox="1">
            <a:spLocks noChangeArrowheads="1"/>
          </p:cNvSpPr>
          <p:nvPr/>
        </p:nvSpPr>
        <p:spPr bwMode="auto">
          <a:xfrm>
            <a:off x="395288" y="2649487"/>
            <a:ext cx="3816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dirty="0">
                <a:solidFill>
                  <a:schemeClr val="tx1"/>
                </a:solidFill>
                <a:latin typeface="楷体_GB2312" pitchFamily="49" charset="-122"/>
              </a:rPr>
              <a:t>2</a:t>
            </a:r>
            <a:r>
              <a:rPr kumimoji="1" lang="en-US" altLang="zh-CN" sz="3200" dirty="0">
                <a:solidFill>
                  <a:schemeClr val="tx1"/>
                </a:solidFill>
                <a:latin typeface="Arial" panose="020B0604020202020204" pitchFamily="34" charset="0"/>
              </a:rPr>
              <a:t>. </a:t>
            </a:r>
            <a:r>
              <a:rPr kumimoji="1" lang="zh-CN" altLang="en-US" sz="3200" dirty="0">
                <a:solidFill>
                  <a:schemeClr val="tx1"/>
                </a:solidFill>
                <a:latin typeface="Arial" panose="020B0604020202020204" pitchFamily="34" charset="0"/>
              </a:rPr>
              <a:t>电路方程的列写</a:t>
            </a:r>
            <a:endParaRPr kumimoji="1" lang="zh-CN" altLang="en-US" sz="3200" dirty="0">
              <a:solidFill>
                <a:schemeClr val="tx1"/>
              </a:solidFill>
              <a:latin typeface="Arial" panose="020B0604020202020204" pitchFamily="34" charset="0"/>
            </a:endParaRPr>
          </a:p>
        </p:txBody>
      </p:sp>
      <p:sp>
        <p:nvSpPr>
          <p:cNvPr id="47183" name="Rectangle 79"/>
          <p:cNvSpPr>
            <a:spLocks noChangeArrowheads="1"/>
          </p:cNvSpPr>
          <p:nvPr/>
        </p:nvSpPr>
        <p:spPr bwMode="auto">
          <a:xfrm>
            <a:off x="3851275" y="1196975"/>
            <a:ext cx="464502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zh-CN" altLang="en-US" sz="2800" dirty="0">
                <a:latin typeface="Arial" panose="020B0604020202020204" pitchFamily="34" charset="0"/>
              </a:rPr>
              <a:t>以各支路电流为待求量列写电路方程分析电路的方法。</a:t>
            </a:r>
            <a:endParaRPr kumimoji="1" lang="zh-CN" altLang="en-US" sz="2800" dirty="0">
              <a:latin typeface="Arial" panose="020B0604020202020204" pitchFamily="34" charset="0"/>
            </a:endParaRPr>
          </a:p>
        </p:txBody>
      </p:sp>
      <p:sp>
        <p:nvSpPr>
          <p:cNvPr id="47184" name="Rectangle 80"/>
          <p:cNvSpPr>
            <a:spLocks noChangeArrowheads="1"/>
          </p:cNvSpPr>
          <p:nvPr/>
        </p:nvSpPr>
        <p:spPr bwMode="auto">
          <a:xfrm>
            <a:off x="615421" y="3851249"/>
            <a:ext cx="7993062"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algn="ctr" eaLnBrk="1" hangingPunct="1">
              <a:lnSpc>
                <a:spcPct val="120000"/>
              </a:lnSpc>
            </a:pPr>
            <a:r>
              <a:rPr kumimoji="1" lang="zh-CN" altLang="en-US" dirty="0">
                <a:latin typeface="楷体_GB2312" pitchFamily="49" charset="-122"/>
              </a:rPr>
              <a:t>对于有</a:t>
            </a:r>
            <a:r>
              <a:rPr kumimoji="1" lang="en-US" altLang="zh-CN" dirty="0">
                <a:latin typeface="楷体_GB2312" pitchFamily="49" charset="-122"/>
              </a:rPr>
              <a:t>n</a:t>
            </a:r>
            <a:r>
              <a:rPr kumimoji="1" lang="zh-CN" altLang="en-US" dirty="0">
                <a:latin typeface="楷体_GB2312" pitchFamily="49" charset="-122"/>
              </a:rPr>
              <a:t>个节点、</a:t>
            </a:r>
            <a:r>
              <a:rPr kumimoji="1" lang="en-US" altLang="zh-CN" dirty="0">
                <a:latin typeface="楷体_GB2312" pitchFamily="49" charset="-122"/>
              </a:rPr>
              <a:t>b</a:t>
            </a:r>
            <a:r>
              <a:rPr kumimoji="1" lang="zh-CN" altLang="en-US" dirty="0">
                <a:latin typeface="楷体_GB2312" pitchFamily="49" charset="-122"/>
              </a:rPr>
              <a:t>条支路的电流，要求解支路电流，未知量共有</a:t>
            </a:r>
            <a:r>
              <a:rPr kumimoji="1" lang="en-US" altLang="zh-CN" dirty="0">
                <a:latin typeface="楷体_GB2312" pitchFamily="49" charset="-122"/>
              </a:rPr>
              <a:t>b</a:t>
            </a:r>
            <a:r>
              <a:rPr kumimoji="1" lang="zh-CN" altLang="en-US" dirty="0">
                <a:latin typeface="楷体_GB2312" pitchFamily="49" charset="-122"/>
              </a:rPr>
              <a:t>个。只要列出</a:t>
            </a:r>
            <a:r>
              <a:rPr kumimoji="1" lang="en-US" altLang="zh-CN" dirty="0">
                <a:latin typeface="楷体_GB2312" pitchFamily="49" charset="-122"/>
              </a:rPr>
              <a:t>b</a:t>
            </a:r>
            <a:r>
              <a:rPr kumimoji="1" lang="zh-CN" altLang="en-US" dirty="0">
                <a:latin typeface="楷体_GB2312" pitchFamily="49" charset="-122"/>
              </a:rPr>
              <a:t>个独立的电路方程，</a:t>
            </a:r>
            <a:endParaRPr kumimoji="1" lang="en-US" altLang="zh-CN" dirty="0">
              <a:latin typeface="楷体_GB2312" pitchFamily="49" charset="-122"/>
            </a:endParaRPr>
          </a:p>
          <a:p>
            <a:pPr marL="0" indent="0" algn="ctr" eaLnBrk="1" hangingPunct="1">
              <a:lnSpc>
                <a:spcPct val="120000"/>
              </a:lnSpc>
            </a:pPr>
            <a:r>
              <a:rPr kumimoji="1" lang="zh-CN" altLang="en-US" dirty="0">
                <a:latin typeface="楷体_GB2312" pitchFamily="49" charset="-122"/>
              </a:rPr>
              <a:t>便可以求解出这</a:t>
            </a:r>
            <a:r>
              <a:rPr kumimoji="1" lang="en-US" altLang="zh-CN" dirty="0">
                <a:latin typeface="楷体_GB2312" pitchFamily="49" charset="-122"/>
              </a:rPr>
              <a:t>b</a:t>
            </a:r>
            <a:r>
              <a:rPr kumimoji="1" lang="zh-CN" altLang="en-US" dirty="0">
                <a:latin typeface="楷体_GB2312" pitchFamily="49" charset="-122"/>
              </a:rPr>
              <a:t>个变量。</a:t>
            </a:r>
            <a:endParaRPr kumimoji="1" lang="zh-CN" altLang="en-US" dirty="0">
              <a:latin typeface="楷体_GB2312" pitchFamily="49" charset="-122"/>
            </a:endParaRPr>
          </a:p>
        </p:txBody>
      </p:sp>
      <p:sp>
        <p:nvSpPr>
          <p:cNvPr id="9"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支路电流法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3"/>
          <p:cNvSpPr txBox="1">
            <a:spLocks noChangeArrowheads="1"/>
          </p:cNvSpPr>
          <p:nvPr/>
        </p:nvSpPr>
        <p:spPr bwMode="auto">
          <a:xfrm>
            <a:off x="755650" y="2722034"/>
            <a:ext cx="7632700" cy="2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dirty="0">
                <a:latin typeface="楷体_GB2312" pitchFamily="49" charset="-122"/>
              </a:rPr>
              <a:t> </a:t>
            </a:r>
            <a:r>
              <a:rPr kumimoji="1" lang="zh-CN" altLang="en-US" dirty="0">
                <a:latin typeface="楷体_GB2312" pitchFamily="49" charset="-122"/>
              </a:rPr>
              <a:t>对于给定的任意一个电路，若某一支路电压为</a:t>
            </a:r>
            <a:r>
              <a:rPr kumimoji="1" lang="en-US" altLang="zh-CN" b="0" i="1" dirty="0" err="1">
                <a:solidFill>
                  <a:schemeClr val="tx1"/>
                </a:solidFill>
              </a:rPr>
              <a:t>u</a:t>
            </a:r>
            <a:r>
              <a:rPr kumimoji="1" lang="en-US" altLang="zh-CN" b="0" i="1" baseline="-25000" dirty="0" err="1">
                <a:solidFill>
                  <a:schemeClr val="tx1"/>
                </a:solidFill>
              </a:rPr>
              <a:t>k</a:t>
            </a:r>
            <a:r>
              <a:rPr kumimoji="1" lang="zh-CN" altLang="en-US" dirty="0">
                <a:latin typeface="楷体_GB2312" pitchFamily="49" charset="-122"/>
              </a:rPr>
              <a:t>、电流为</a:t>
            </a:r>
            <a:r>
              <a:rPr kumimoji="1" lang="en-US" altLang="zh-CN" b="0" i="1" dirty="0" err="1">
                <a:solidFill>
                  <a:schemeClr val="tx1"/>
                </a:solidFill>
              </a:rPr>
              <a:t>i</a:t>
            </a:r>
            <a:r>
              <a:rPr kumimoji="1" lang="en-US" altLang="zh-CN" b="0" i="1" baseline="-25000" dirty="0" err="1">
                <a:solidFill>
                  <a:schemeClr val="tx1"/>
                </a:solidFill>
              </a:rPr>
              <a:t>k</a:t>
            </a:r>
            <a:r>
              <a:rPr kumimoji="1" lang="zh-CN" altLang="en-US" dirty="0">
                <a:latin typeface="楷体_GB2312" pitchFamily="49" charset="-122"/>
              </a:rPr>
              <a:t>，那么这条支路就可以用一个电压等于</a:t>
            </a:r>
            <a:r>
              <a:rPr kumimoji="1" lang="en-US" altLang="zh-CN" b="0" i="1" dirty="0" err="1">
                <a:solidFill>
                  <a:schemeClr val="tx1"/>
                </a:solidFill>
              </a:rPr>
              <a:t>u</a:t>
            </a:r>
            <a:r>
              <a:rPr kumimoji="1" lang="en-US" altLang="zh-CN" b="0" i="1" baseline="-25000" dirty="0" err="1">
                <a:solidFill>
                  <a:schemeClr val="tx1"/>
                </a:solidFill>
              </a:rPr>
              <a:t>k</a:t>
            </a:r>
            <a:r>
              <a:rPr kumimoji="1" lang="zh-CN" altLang="en-US" dirty="0">
                <a:solidFill>
                  <a:schemeClr val="tx1"/>
                </a:solidFill>
                <a:latin typeface="楷体_GB2312" pitchFamily="49" charset="-122"/>
              </a:rPr>
              <a:t>的独立电压源</a:t>
            </a:r>
            <a:r>
              <a:rPr kumimoji="1" lang="zh-CN" altLang="en-US" dirty="0">
                <a:latin typeface="楷体_GB2312" pitchFamily="49" charset="-122"/>
              </a:rPr>
              <a:t>，或者用一个电流等于</a:t>
            </a:r>
            <a:r>
              <a:rPr kumimoji="1" lang="en-US" altLang="zh-CN" b="0" i="1" dirty="0" err="1">
                <a:solidFill>
                  <a:schemeClr val="tx1"/>
                </a:solidFill>
              </a:rPr>
              <a:t>i</a:t>
            </a:r>
            <a:r>
              <a:rPr kumimoji="1" lang="en-US" altLang="zh-CN" b="0" i="1" baseline="-25000" dirty="0" err="1">
                <a:solidFill>
                  <a:schemeClr val="tx1"/>
                </a:solidFill>
              </a:rPr>
              <a:t>k</a:t>
            </a:r>
            <a:r>
              <a:rPr kumimoji="1" lang="zh-CN" altLang="en-US" dirty="0">
                <a:solidFill>
                  <a:schemeClr val="tx1"/>
                </a:solidFill>
                <a:latin typeface="楷体_GB2312" pitchFamily="49" charset="-122"/>
              </a:rPr>
              <a:t>的独立电流源</a:t>
            </a:r>
            <a:r>
              <a:rPr kumimoji="1" lang="zh-CN" altLang="en-US" dirty="0">
                <a:latin typeface="楷体_GB2312" pitchFamily="49" charset="-122"/>
              </a:rPr>
              <a:t>，或用</a:t>
            </a:r>
            <a:r>
              <a:rPr kumimoji="1" lang="en-US" altLang="zh-CN" b="0" i="1" dirty="0">
                <a:solidFill>
                  <a:schemeClr val="tx1"/>
                </a:solidFill>
              </a:rPr>
              <a:t>R=</a:t>
            </a:r>
            <a:r>
              <a:rPr kumimoji="1" lang="en-US" altLang="zh-CN" b="0" i="1" dirty="0" err="1">
                <a:solidFill>
                  <a:schemeClr val="tx1"/>
                </a:solidFill>
              </a:rPr>
              <a:t>u</a:t>
            </a:r>
            <a:r>
              <a:rPr kumimoji="1" lang="en-US" altLang="zh-CN" b="0" i="1" baseline="-25000" dirty="0" err="1">
                <a:solidFill>
                  <a:schemeClr val="tx1"/>
                </a:solidFill>
              </a:rPr>
              <a:t>k</a:t>
            </a:r>
            <a:r>
              <a:rPr kumimoji="1" lang="en-US" altLang="zh-CN" b="0" i="1" dirty="0">
                <a:solidFill>
                  <a:schemeClr val="tx1"/>
                </a:solidFill>
              </a:rPr>
              <a:t>/</a:t>
            </a:r>
            <a:r>
              <a:rPr kumimoji="1" lang="en-US" altLang="zh-CN" b="0" i="1" dirty="0" err="1">
                <a:solidFill>
                  <a:schemeClr val="tx1"/>
                </a:solidFill>
              </a:rPr>
              <a:t>i</a:t>
            </a:r>
            <a:r>
              <a:rPr kumimoji="1" lang="en-US" altLang="zh-CN" b="0" i="1" baseline="-25000" dirty="0" err="1">
                <a:solidFill>
                  <a:schemeClr val="tx1"/>
                </a:solidFill>
              </a:rPr>
              <a:t>k</a:t>
            </a:r>
            <a:r>
              <a:rPr kumimoji="1" lang="en-US" altLang="zh-CN" b="0" i="1" baseline="-25000" dirty="0">
                <a:solidFill>
                  <a:schemeClr val="tx1"/>
                </a:solidFill>
              </a:rPr>
              <a:t>  </a:t>
            </a:r>
            <a:r>
              <a:rPr kumimoji="1" lang="zh-CN" altLang="en-US" dirty="0">
                <a:solidFill>
                  <a:schemeClr val="tx1"/>
                </a:solidFill>
                <a:latin typeface="楷体_GB2312" pitchFamily="49" charset="-122"/>
              </a:rPr>
              <a:t>的电阻</a:t>
            </a:r>
            <a:r>
              <a:rPr kumimoji="1" lang="zh-CN" altLang="en-US" dirty="0">
                <a:latin typeface="楷体_GB2312" pitchFamily="49" charset="-122"/>
              </a:rPr>
              <a:t>来替代，</a:t>
            </a:r>
            <a:r>
              <a:rPr kumimoji="1" lang="zh-CN" altLang="en-US" dirty="0">
                <a:solidFill>
                  <a:srgbClr val="FF0000"/>
                </a:solidFill>
                <a:latin typeface="楷体_GB2312" pitchFamily="49" charset="-122"/>
              </a:rPr>
              <a:t>替代后电路中全部电压和电流均保持原有值</a:t>
            </a:r>
            <a:r>
              <a:rPr kumimoji="1" lang="en-US" altLang="zh-CN" dirty="0">
                <a:solidFill>
                  <a:srgbClr val="FF0000"/>
                </a:solidFill>
                <a:latin typeface="楷体_GB2312" pitchFamily="49" charset="-122"/>
              </a:rPr>
              <a:t>(</a:t>
            </a:r>
            <a:r>
              <a:rPr kumimoji="1" lang="zh-CN" altLang="en-US" dirty="0">
                <a:solidFill>
                  <a:srgbClr val="FF0000"/>
                </a:solidFill>
                <a:latin typeface="楷体_GB2312" pitchFamily="49" charset="-122"/>
              </a:rPr>
              <a:t>解答唯一</a:t>
            </a:r>
            <a:r>
              <a:rPr kumimoji="1" lang="en-US" altLang="zh-CN" dirty="0">
                <a:solidFill>
                  <a:srgbClr val="FF0000"/>
                </a:solidFill>
                <a:latin typeface="楷体_GB2312" pitchFamily="49" charset="-122"/>
              </a:rPr>
              <a:t>)</a:t>
            </a:r>
            <a:r>
              <a:rPr kumimoji="1" lang="zh-CN" altLang="en-US" dirty="0">
                <a:latin typeface="楷体_GB2312" pitchFamily="49" charset="-122"/>
              </a:rPr>
              <a:t>。</a:t>
            </a:r>
            <a:endParaRPr kumimoji="1" lang="zh-CN" altLang="en-US" dirty="0">
              <a:latin typeface="楷体_GB2312" pitchFamily="49" charset="-122"/>
            </a:endParaRPr>
          </a:p>
        </p:txBody>
      </p:sp>
      <p:sp>
        <p:nvSpPr>
          <p:cNvPr id="52247" name="Text Box 23"/>
          <p:cNvSpPr txBox="1">
            <a:spLocks noChangeArrowheads="1"/>
          </p:cNvSpPr>
          <p:nvPr/>
        </p:nvSpPr>
        <p:spPr bwMode="auto">
          <a:xfrm>
            <a:off x="551922" y="1570038"/>
            <a:ext cx="2736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200" dirty="0">
                <a:solidFill>
                  <a:schemeClr val="tx1"/>
                </a:solidFill>
                <a:latin typeface="楷体_GB2312" pitchFamily="49" charset="-122"/>
              </a:rPr>
              <a:t> 1.</a:t>
            </a:r>
            <a:r>
              <a:rPr kumimoji="1" lang="zh-CN" altLang="en-US" sz="3200" dirty="0">
                <a:solidFill>
                  <a:schemeClr val="tx1"/>
                </a:solidFill>
                <a:latin typeface="楷体_GB2312" pitchFamily="49" charset="-122"/>
              </a:rPr>
              <a:t>替代定理</a:t>
            </a:r>
            <a:endParaRPr kumimoji="1" lang="zh-CN" altLang="en-US" sz="3200" dirty="0">
              <a:solidFill>
                <a:schemeClr val="tx1"/>
              </a:solidFill>
              <a:latin typeface="楷体_GB2312" pitchFamily="49" charset="-122"/>
            </a:endParaRPr>
          </a:p>
        </p:txBody>
      </p:sp>
      <p:sp>
        <p:nvSpPr>
          <p:cNvPr id="5" name="Text Box 4"/>
          <p:cNvSpPr txBox="1">
            <a:spLocks noChangeArrowheads="1"/>
          </p:cNvSpPr>
          <p:nvPr/>
        </p:nvSpPr>
        <p:spPr bwMode="auto">
          <a:xfrm>
            <a:off x="-1" y="0"/>
            <a:ext cx="346710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复习：替代定理</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60764" y="1337117"/>
            <a:ext cx="6673272" cy="1477328"/>
          </a:xfrm>
          <a:prstGeom prst="rect">
            <a:avLst/>
          </a:prstGeom>
        </p:spPr>
        <p:txBody>
          <a:bodyPr wrap="square">
            <a:spAutoFit/>
          </a:bodyPr>
          <a:lstStyle/>
          <a:p>
            <a:r>
              <a:rPr lang="zh-CN" altLang="en-US" sz="2400" dirty="0"/>
              <a:t>作业：教材第</a:t>
            </a:r>
            <a:r>
              <a:rPr lang="en-US" altLang="zh-CN" sz="2400" dirty="0"/>
              <a:t>4</a:t>
            </a:r>
            <a:r>
              <a:rPr lang="zh-CN" altLang="en-US" sz="2400" dirty="0"/>
              <a:t>章习题 </a:t>
            </a:r>
            <a:r>
              <a:rPr lang="en-US" altLang="zh-CN" sz="2400" dirty="0"/>
              <a:t>2</a:t>
            </a:r>
            <a:r>
              <a:rPr lang="zh-CN" altLang="en-US" sz="2400" dirty="0"/>
              <a:t>，</a:t>
            </a:r>
            <a:r>
              <a:rPr lang="en-US" altLang="zh-CN" sz="2400" dirty="0"/>
              <a:t>3</a:t>
            </a:r>
            <a:r>
              <a:rPr lang="zh-CN" altLang="en-US" sz="2400" dirty="0"/>
              <a:t>，</a:t>
            </a:r>
            <a:r>
              <a:rPr lang="en-US" altLang="zh-CN" sz="2400" dirty="0"/>
              <a:t>5</a:t>
            </a:r>
            <a:r>
              <a:rPr lang="zh-CN" altLang="en-US" sz="2400" dirty="0"/>
              <a:t>，</a:t>
            </a:r>
            <a:r>
              <a:rPr lang="en-US" altLang="zh-CN" sz="2400" dirty="0"/>
              <a:t>6</a:t>
            </a:r>
            <a:r>
              <a:rPr lang="zh-CN" altLang="en-US" sz="2400" dirty="0"/>
              <a:t>，</a:t>
            </a:r>
            <a:r>
              <a:rPr lang="en-US" altLang="zh-CN" sz="2400" dirty="0"/>
              <a:t>12</a:t>
            </a:r>
            <a:r>
              <a:rPr lang="zh-CN" altLang="en-US" sz="2400" dirty="0"/>
              <a:t>，</a:t>
            </a:r>
            <a:r>
              <a:rPr lang="en-US" altLang="zh-CN" sz="2400" dirty="0"/>
              <a:t>15</a:t>
            </a:r>
            <a:r>
              <a:rPr lang="zh-CN" altLang="en-US" sz="2400" dirty="0"/>
              <a:t>，</a:t>
            </a:r>
            <a:r>
              <a:rPr lang="en-US" altLang="zh-CN" sz="2400" dirty="0"/>
              <a:t>16</a:t>
            </a:r>
            <a:r>
              <a:rPr lang="zh-CN" altLang="en-US" sz="2400" dirty="0"/>
              <a:t>，</a:t>
            </a:r>
            <a:r>
              <a:rPr lang="en-US" altLang="zh-CN" sz="2400" dirty="0"/>
              <a:t>20</a:t>
            </a:r>
            <a:r>
              <a:rPr lang="zh-CN" altLang="en-US" sz="2400" dirty="0"/>
              <a:t>，</a:t>
            </a:r>
            <a:r>
              <a:rPr lang="en-US" altLang="zh-CN" sz="2400" dirty="0"/>
              <a:t>21</a:t>
            </a:r>
            <a:r>
              <a:rPr lang="zh-CN" altLang="en-US" sz="2400" dirty="0"/>
              <a:t>，</a:t>
            </a:r>
            <a:r>
              <a:rPr lang="en-US" altLang="zh-CN" sz="2400" dirty="0"/>
              <a:t>22</a:t>
            </a:r>
            <a:r>
              <a:rPr lang="zh-CN" altLang="en-US" sz="2400" dirty="0"/>
              <a:t>，</a:t>
            </a:r>
            <a:r>
              <a:rPr lang="en-US" altLang="zh-CN" sz="2400" dirty="0"/>
              <a:t>29</a:t>
            </a:r>
            <a:r>
              <a:rPr lang="zh-CN" altLang="en-US" sz="2400" dirty="0"/>
              <a:t>，</a:t>
            </a:r>
            <a:r>
              <a:rPr lang="en-US" altLang="zh-CN" sz="2400" dirty="0"/>
              <a:t>31</a:t>
            </a:r>
            <a:r>
              <a:rPr lang="zh-CN" altLang="en-US" sz="2400" dirty="0"/>
              <a:t>，</a:t>
            </a:r>
            <a:r>
              <a:rPr lang="en-US" altLang="zh-CN" sz="2400" dirty="0"/>
              <a:t>34</a:t>
            </a:r>
            <a:r>
              <a:rPr lang="zh-CN" altLang="en-US" sz="2400" dirty="0"/>
              <a:t>，</a:t>
            </a:r>
            <a:r>
              <a:rPr lang="en-US" altLang="zh-CN" sz="2400" dirty="0"/>
              <a:t>40</a:t>
            </a:r>
            <a:r>
              <a:rPr lang="zh-CN" altLang="en-US" sz="2400" dirty="0"/>
              <a:t>，</a:t>
            </a:r>
            <a:r>
              <a:rPr lang="en-US" altLang="zh-CN" sz="2400" dirty="0"/>
              <a:t>41</a:t>
            </a:r>
            <a:r>
              <a:rPr lang="zh-CN" altLang="en-US" sz="2400" dirty="0"/>
              <a:t>，</a:t>
            </a:r>
            <a:r>
              <a:rPr lang="en-US" altLang="zh-CN" sz="2400" dirty="0"/>
              <a:t>43</a:t>
            </a:r>
            <a:r>
              <a:rPr lang="zh-CN" altLang="en-US" sz="2400" dirty="0"/>
              <a:t>，</a:t>
            </a:r>
            <a:r>
              <a:rPr lang="en-US" altLang="zh-CN" sz="2400" dirty="0"/>
              <a:t>49</a:t>
            </a:r>
            <a:r>
              <a:rPr lang="zh-CN" altLang="en-US" sz="2400" dirty="0"/>
              <a:t>，</a:t>
            </a:r>
            <a:r>
              <a:rPr lang="en-US" altLang="zh-CN" sz="2400" dirty="0"/>
              <a:t>53</a:t>
            </a:r>
            <a:r>
              <a:rPr lang="zh-CN" altLang="en-US" sz="2400" dirty="0"/>
              <a:t>，</a:t>
            </a:r>
            <a:r>
              <a:rPr lang="en-US" altLang="zh-CN" sz="2400" dirty="0"/>
              <a:t>55</a:t>
            </a:r>
            <a:r>
              <a:rPr lang="zh-CN" altLang="en-US" sz="2400" dirty="0"/>
              <a:t>，</a:t>
            </a:r>
            <a:r>
              <a:rPr lang="en-US" altLang="zh-CN" sz="2400" dirty="0"/>
              <a:t>56</a:t>
            </a:r>
            <a:r>
              <a:rPr lang="zh-CN" altLang="en-US" sz="2400" dirty="0"/>
              <a:t>，</a:t>
            </a:r>
            <a:r>
              <a:rPr lang="en-US" altLang="zh-CN" sz="2400" dirty="0"/>
              <a:t>57</a:t>
            </a:r>
            <a:r>
              <a:rPr lang="zh-CN" altLang="en-US" sz="2400" dirty="0"/>
              <a:t>。</a:t>
            </a:r>
            <a:endParaRPr lang="zh-CN" altLang="en-US" sz="2400" dirty="0"/>
          </a:p>
          <a:p>
            <a:endParaRPr lang="zh-CN" altLang="en-US" dirty="0"/>
          </a:p>
        </p:txBody>
      </p:sp>
      <p:sp>
        <p:nvSpPr>
          <p:cNvPr id="3" name="矩形 2"/>
          <p:cNvSpPr/>
          <p:nvPr/>
        </p:nvSpPr>
        <p:spPr>
          <a:xfrm>
            <a:off x="1297897" y="3231907"/>
            <a:ext cx="6673272" cy="1200329"/>
          </a:xfrm>
          <a:prstGeom prst="rect">
            <a:avLst/>
          </a:prstGeom>
        </p:spPr>
        <p:txBody>
          <a:bodyPr wrap="square">
            <a:spAutoFit/>
          </a:bodyPr>
          <a:lstStyle/>
          <a:p>
            <a:r>
              <a:rPr lang="zh-CN" altLang="en-US" sz="2400" dirty="0"/>
              <a:t>作业，教材第</a:t>
            </a:r>
            <a:r>
              <a:rPr lang="en-US" altLang="zh-CN" sz="2400" dirty="0"/>
              <a:t>4</a:t>
            </a:r>
            <a:r>
              <a:rPr lang="zh-CN" altLang="en-US" sz="2400" dirty="0"/>
              <a:t>章习题 </a:t>
            </a:r>
            <a:r>
              <a:rPr lang="en-US" altLang="zh-CN" sz="2400" dirty="0"/>
              <a:t>60</a:t>
            </a:r>
            <a:r>
              <a:rPr lang="zh-CN" altLang="en-US" sz="2400" dirty="0"/>
              <a:t>， </a:t>
            </a:r>
            <a:r>
              <a:rPr lang="en-US" altLang="zh-CN" sz="2400" dirty="0"/>
              <a:t>62</a:t>
            </a:r>
            <a:r>
              <a:rPr lang="zh-CN" altLang="en-US" sz="2400" dirty="0"/>
              <a:t>，</a:t>
            </a:r>
            <a:r>
              <a:rPr lang="en-US" altLang="zh-CN" sz="2400" dirty="0"/>
              <a:t>63</a:t>
            </a:r>
            <a:r>
              <a:rPr lang="zh-CN" altLang="en-US" sz="2400" dirty="0"/>
              <a:t>，</a:t>
            </a:r>
            <a:r>
              <a:rPr lang="en-US" altLang="zh-CN" sz="2400" dirty="0"/>
              <a:t>64</a:t>
            </a:r>
            <a:r>
              <a:rPr lang="zh-CN" altLang="en-US" sz="2400" dirty="0"/>
              <a:t>，</a:t>
            </a:r>
            <a:r>
              <a:rPr lang="en-US" altLang="zh-CN" sz="2400" dirty="0"/>
              <a:t>66</a:t>
            </a:r>
            <a:r>
              <a:rPr lang="zh-CN" altLang="en-US" sz="2400" dirty="0"/>
              <a:t>，</a:t>
            </a:r>
            <a:r>
              <a:rPr lang="en-US" altLang="zh-CN" sz="2400" dirty="0"/>
              <a:t>67</a:t>
            </a:r>
            <a:r>
              <a:rPr lang="zh-CN" altLang="en-US" sz="2400" dirty="0"/>
              <a:t>，</a:t>
            </a:r>
            <a:r>
              <a:rPr lang="en-US" altLang="zh-CN" sz="2400" dirty="0"/>
              <a:t>68</a:t>
            </a:r>
            <a:r>
              <a:rPr lang="zh-CN" altLang="en-US" sz="2400" dirty="0"/>
              <a:t>，</a:t>
            </a:r>
            <a:r>
              <a:rPr lang="en-US" altLang="zh-CN" sz="2400" dirty="0"/>
              <a:t>69</a:t>
            </a:r>
            <a:r>
              <a:rPr lang="zh-CN" altLang="en-US" sz="2400" dirty="0"/>
              <a:t>，</a:t>
            </a:r>
            <a:r>
              <a:rPr lang="en-US" altLang="zh-CN" sz="2400" dirty="0"/>
              <a:t>71</a:t>
            </a:r>
            <a:r>
              <a:rPr lang="zh-CN" altLang="en-US" sz="2400" dirty="0"/>
              <a:t>， </a:t>
            </a:r>
            <a:r>
              <a:rPr lang="en-US" altLang="zh-CN" sz="2400" dirty="0"/>
              <a:t>73</a:t>
            </a:r>
            <a:r>
              <a:rPr lang="zh-CN" altLang="en-US" sz="2400" dirty="0"/>
              <a:t>，</a:t>
            </a:r>
            <a:r>
              <a:rPr lang="en-US" altLang="zh-CN" sz="2400" dirty="0"/>
              <a:t>74</a:t>
            </a:r>
            <a:r>
              <a:rPr lang="zh-CN" altLang="en-US" sz="2400" dirty="0"/>
              <a:t>，</a:t>
            </a:r>
            <a:r>
              <a:rPr lang="en-US" altLang="zh-CN" sz="2400" dirty="0"/>
              <a:t>76</a:t>
            </a:r>
            <a:r>
              <a:rPr lang="zh-CN" altLang="en-US" sz="2400" dirty="0"/>
              <a:t>，</a:t>
            </a:r>
            <a:r>
              <a:rPr lang="en-US" altLang="zh-CN" sz="2400" dirty="0"/>
              <a:t>78</a:t>
            </a:r>
            <a:r>
              <a:rPr lang="zh-CN" altLang="en-US" sz="2400" dirty="0"/>
              <a:t>，</a:t>
            </a:r>
            <a:r>
              <a:rPr lang="en-US" altLang="zh-CN" sz="2400" dirty="0"/>
              <a:t>82</a:t>
            </a:r>
            <a:r>
              <a:rPr lang="zh-CN" altLang="en-US" sz="2400" dirty="0"/>
              <a:t>，</a:t>
            </a:r>
            <a:r>
              <a:rPr lang="en-US" altLang="zh-CN" sz="2400" dirty="0"/>
              <a:t>83</a:t>
            </a:r>
            <a:r>
              <a:rPr lang="zh-CN" altLang="en-US" sz="2400" dirty="0"/>
              <a:t>，</a:t>
            </a:r>
            <a:r>
              <a:rPr lang="en-US" altLang="zh-CN" sz="2400" dirty="0"/>
              <a:t>87</a:t>
            </a:r>
            <a:r>
              <a:rPr lang="zh-CN" altLang="en-US" sz="2400" dirty="0"/>
              <a:t>，</a:t>
            </a:r>
            <a:r>
              <a:rPr lang="en-US" altLang="zh-CN" sz="2400" dirty="0"/>
              <a:t>92</a:t>
            </a:r>
            <a:r>
              <a:rPr lang="zh-CN" altLang="en-US" sz="2400" dirty="0"/>
              <a:t>，</a:t>
            </a:r>
            <a:r>
              <a:rPr lang="en-US" altLang="zh-CN" sz="2400" dirty="0"/>
              <a:t>93</a:t>
            </a:r>
            <a:r>
              <a:rPr lang="zh-CN" altLang="en-US" sz="2400" dirty="0"/>
              <a:t>，</a:t>
            </a:r>
            <a:r>
              <a:rPr lang="en-US" altLang="zh-CN" sz="2400" dirty="0"/>
              <a:t>96</a:t>
            </a:r>
            <a:r>
              <a:rPr lang="zh-CN" altLang="en-US" sz="2400" dirty="0"/>
              <a:t>，</a:t>
            </a:r>
            <a:r>
              <a:rPr lang="en-US" altLang="zh-CN" sz="2400" dirty="0"/>
              <a:t>98</a:t>
            </a:r>
            <a:r>
              <a:rPr lang="zh-CN" altLang="en-US" sz="2400" dirty="0"/>
              <a:t>，</a:t>
            </a:r>
            <a:r>
              <a:rPr lang="en-US" altLang="zh-CN" sz="2400" dirty="0"/>
              <a:t>99</a:t>
            </a:r>
            <a:r>
              <a:rPr lang="zh-CN" altLang="en-US" sz="2400" dirty="0"/>
              <a:t>， </a:t>
            </a:r>
            <a:r>
              <a:rPr lang="en-US" altLang="zh-CN" sz="2400" dirty="0"/>
              <a:t>102</a:t>
            </a:r>
            <a:r>
              <a:rPr lang="zh-CN" altLang="en-US" sz="2400" dirty="0"/>
              <a:t>， </a:t>
            </a:r>
            <a:r>
              <a:rPr lang="en-US" altLang="zh-CN" sz="2400" dirty="0"/>
              <a:t>103</a:t>
            </a:r>
            <a:r>
              <a:rPr lang="zh-CN" altLang="en-US" sz="2400" dirty="0"/>
              <a:t>。</a:t>
            </a:r>
            <a:endParaRPr lang="zh-CN" altLang="en-US" sz="24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http://www.sdu.edu.cn/images/nybanner/2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95" y="4814891"/>
            <a:ext cx="9152695" cy="20431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8"/>
          <p:cNvSpPr txBox="1">
            <a:spLocks noChangeArrowheads="1"/>
          </p:cNvSpPr>
          <p:nvPr/>
        </p:nvSpPr>
        <p:spPr bwMode="auto">
          <a:xfrm>
            <a:off x="3265470" y="1707248"/>
            <a:ext cx="386684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zh-CN" altLang="en-US" sz="9600" dirty="0">
                <a:latin typeface="华文琥珀" panose="02010800040101010101" pitchFamily="2" charset="-122"/>
                <a:ea typeface="华文琥珀" panose="02010800040101010101" pitchFamily="2" charset="-122"/>
              </a:rPr>
              <a:t>谢谢！</a:t>
            </a:r>
            <a:endParaRPr lang="zh-CN" altLang="en-US" sz="9600" dirty="0">
              <a:latin typeface="华文琥珀" panose="02010800040101010101" pitchFamily="2" charset="-122"/>
              <a:ea typeface="华文琥珀"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65" name="Text Box 61"/>
          <p:cNvSpPr txBox="1">
            <a:spLocks noChangeArrowheads="1"/>
          </p:cNvSpPr>
          <p:nvPr/>
        </p:nvSpPr>
        <p:spPr bwMode="auto">
          <a:xfrm>
            <a:off x="395288" y="1270000"/>
            <a:ext cx="2952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dirty="0">
                <a:solidFill>
                  <a:schemeClr val="tx1"/>
                </a:solidFill>
                <a:latin typeface="楷体_GB2312" pitchFamily="49" charset="-122"/>
              </a:rPr>
              <a:t>1</a:t>
            </a:r>
            <a:r>
              <a:rPr kumimoji="1" lang="en-US" altLang="zh-CN" sz="3200" dirty="0">
                <a:solidFill>
                  <a:schemeClr val="tx1"/>
                </a:solidFill>
                <a:latin typeface="Arial" panose="020B0604020202020204" pitchFamily="34" charset="0"/>
              </a:rPr>
              <a:t>. </a:t>
            </a:r>
            <a:r>
              <a:rPr kumimoji="1" lang="zh-CN" altLang="en-US" sz="3200" dirty="0">
                <a:solidFill>
                  <a:schemeClr val="tx1"/>
                </a:solidFill>
                <a:latin typeface="Arial" panose="020B0604020202020204" pitchFamily="34" charset="0"/>
              </a:rPr>
              <a:t>支路电流法</a:t>
            </a:r>
            <a:endParaRPr kumimoji="1" lang="zh-CN" altLang="en-US" sz="3200" dirty="0">
              <a:solidFill>
                <a:schemeClr val="tx1"/>
              </a:solidFill>
              <a:latin typeface="Arial" panose="020B0604020202020204" pitchFamily="34" charset="0"/>
            </a:endParaRPr>
          </a:p>
        </p:txBody>
      </p:sp>
      <p:sp>
        <p:nvSpPr>
          <p:cNvPr id="47166" name="AutoShape 62"/>
          <p:cNvSpPr>
            <a:spLocks noChangeArrowheads="1"/>
          </p:cNvSpPr>
          <p:nvPr/>
        </p:nvSpPr>
        <p:spPr bwMode="auto">
          <a:xfrm>
            <a:off x="3203575" y="1484313"/>
            <a:ext cx="576263" cy="144462"/>
          </a:xfrm>
          <a:prstGeom prst="rightArrow">
            <a:avLst>
              <a:gd name="adj1" fmla="val 50000"/>
              <a:gd name="adj2" fmla="val 99726"/>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7167" name="Text Box 63"/>
          <p:cNvSpPr txBox="1">
            <a:spLocks noChangeArrowheads="1"/>
          </p:cNvSpPr>
          <p:nvPr/>
        </p:nvSpPr>
        <p:spPr bwMode="auto">
          <a:xfrm>
            <a:off x="395288" y="2636832"/>
            <a:ext cx="3816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dirty="0">
                <a:solidFill>
                  <a:schemeClr val="tx1"/>
                </a:solidFill>
                <a:latin typeface="楷体_GB2312" pitchFamily="49" charset="-122"/>
              </a:rPr>
              <a:t>2</a:t>
            </a:r>
            <a:r>
              <a:rPr kumimoji="1" lang="en-US" altLang="zh-CN" sz="3200" dirty="0">
                <a:solidFill>
                  <a:schemeClr val="tx1"/>
                </a:solidFill>
                <a:latin typeface="Arial" panose="020B0604020202020204" pitchFamily="34" charset="0"/>
              </a:rPr>
              <a:t>. </a:t>
            </a:r>
            <a:r>
              <a:rPr kumimoji="1" lang="zh-CN" altLang="en-US" sz="3200" dirty="0">
                <a:solidFill>
                  <a:schemeClr val="tx1"/>
                </a:solidFill>
                <a:latin typeface="Arial" panose="020B0604020202020204" pitchFamily="34" charset="0"/>
              </a:rPr>
              <a:t>独立方程的列写</a:t>
            </a:r>
            <a:endParaRPr kumimoji="1" lang="zh-CN" altLang="en-US" sz="3200" dirty="0">
              <a:solidFill>
                <a:schemeClr val="tx1"/>
              </a:solidFill>
              <a:latin typeface="Arial" panose="020B0604020202020204" pitchFamily="34" charset="0"/>
            </a:endParaRPr>
          </a:p>
        </p:txBody>
      </p:sp>
      <p:sp>
        <p:nvSpPr>
          <p:cNvPr id="47183" name="Rectangle 79"/>
          <p:cNvSpPr>
            <a:spLocks noChangeArrowheads="1"/>
          </p:cNvSpPr>
          <p:nvPr/>
        </p:nvSpPr>
        <p:spPr bwMode="auto">
          <a:xfrm>
            <a:off x="3851275" y="1196975"/>
            <a:ext cx="464502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zh-CN" altLang="en-US" sz="2800" dirty="0">
                <a:latin typeface="Arial" panose="020B0604020202020204" pitchFamily="34" charset="0"/>
              </a:rPr>
              <a:t>以各支路电流为待求量列写电路方程分析电路的方法。</a:t>
            </a:r>
            <a:endParaRPr kumimoji="1" lang="zh-CN" altLang="en-US" sz="2800" dirty="0">
              <a:latin typeface="Arial" panose="020B0604020202020204" pitchFamily="34" charset="0"/>
            </a:endParaRPr>
          </a:p>
        </p:txBody>
      </p:sp>
      <p:sp>
        <p:nvSpPr>
          <p:cNvPr id="47184" name="Rectangle 80"/>
          <p:cNvSpPr>
            <a:spLocks noChangeArrowheads="1"/>
          </p:cNvSpPr>
          <p:nvPr/>
        </p:nvSpPr>
        <p:spPr bwMode="auto">
          <a:xfrm>
            <a:off x="611188" y="3428994"/>
            <a:ext cx="7993062"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buFontTx/>
              <a:buAutoNum type="circleNumDbPlain"/>
            </a:pPr>
            <a:r>
              <a:rPr kumimoji="1" lang="zh-CN" altLang="en-US" dirty="0">
                <a:latin typeface="楷体_GB2312" pitchFamily="49" charset="-122"/>
              </a:rPr>
              <a:t> 从电路的</a:t>
            </a:r>
            <a:r>
              <a:rPr kumimoji="1" lang="en-US" altLang="zh-CN" b="0" dirty="0">
                <a:solidFill>
                  <a:schemeClr val="tx1"/>
                </a:solidFill>
              </a:rPr>
              <a:t>n</a:t>
            </a:r>
            <a:r>
              <a:rPr kumimoji="1" lang="zh-CN" altLang="en-US" dirty="0">
                <a:latin typeface="楷体_GB2312" pitchFamily="49" charset="-122"/>
              </a:rPr>
              <a:t>个节点中任意选择</a:t>
            </a:r>
            <a:r>
              <a:rPr kumimoji="1" lang="en-US" altLang="zh-CN" b="0" dirty="0">
                <a:solidFill>
                  <a:schemeClr val="tx1"/>
                </a:solidFill>
              </a:rPr>
              <a:t>n</a:t>
            </a:r>
            <a:r>
              <a:rPr kumimoji="1" lang="en-US" altLang="zh-CN" b="0" dirty="0">
                <a:solidFill>
                  <a:schemeClr val="tx1"/>
                </a:solidFill>
                <a:latin typeface="宋体" panose="02010600030101010101" pitchFamily="2" charset="-122"/>
                <a:ea typeface="宋体" panose="02010600030101010101" pitchFamily="2" charset="-122"/>
              </a:rPr>
              <a:t>-</a:t>
            </a:r>
            <a:r>
              <a:rPr kumimoji="1" lang="en-US" altLang="zh-CN" b="0" dirty="0">
                <a:solidFill>
                  <a:schemeClr val="tx1"/>
                </a:solidFill>
              </a:rPr>
              <a:t>1</a:t>
            </a:r>
            <a:r>
              <a:rPr kumimoji="1" lang="zh-CN" altLang="en-US" dirty="0">
                <a:latin typeface="楷体_GB2312" pitchFamily="49" charset="-122"/>
              </a:rPr>
              <a:t>个节点列写</a:t>
            </a:r>
            <a:r>
              <a:rPr kumimoji="1" lang="en-US" altLang="zh-CN" b="0" dirty="0"/>
              <a:t>KCL</a:t>
            </a:r>
            <a:r>
              <a:rPr kumimoji="1" lang="zh-CN" altLang="en-US" dirty="0">
                <a:latin typeface="楷体_GB2312" pitchFamily="49" charset="-122"/>
              </a:rPr>
              <a:t>方程。</a:t>
            </a:r>
            <a:endParaRPr kumimoji="1" lang="zh-CN" altLang="en-US" dirty="0">
              <a:latin typeface="楷体_GB2312" pitchFamily="49" charset="-122"/>
            </a:endParaRPr>
          </a:p>
        </p:txBody>
      </p:sp>
      <p:sp>
        <p:nvSpPr>
          <p:cNvPr id="47185" name="Rectangle 81"/>
          <p:cNvSpPr>
            <a:spLocks noChangeArrowheads="1"/>
          </p:cNvSpPr>
          <p:nvPr/>
        </p:nvSpPr>
        <p:spPr bwMode="auto">
          <a:xfrm>
            <a:off x="611188" y="3967013"/>
            <a:ext cx="60195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2"/>
            </a:pPr>
            <a:r>
              <a:rPr kumimoji="1" lang="zh-CN" altLang="en-US" dirty="0">
                <a:latin typeface="楷体_GB2312" pitchFamily="49" charset="-122"/>
              </a:rPr>
              <a:t> 选择基本回路列写</a:t>
            </a:r>
            <a:r>
              <a:rPr kumimoji="1" lang="en-US" altLang="zh-CN" dirty="0">
                <a:solidFill>
                  <a:schemeClr val="tx1"/>
                </a:solidFill>
                <a:latin typeface="楷体_GB2312" pitchFamily="49" charset="-122"/>
              </a:rPr>
              <a:t>b-(n-1)</a:t>
            </a:r>
            <a:r>
              <a:rPr kumimoji="1" lang="zh-CN" altLang="en-US" dirty="0">
                <a:latin typeface="楷体_GB2312" pitchFamily="49" charset="-122"/>
              </a:rPr>
              <a:t>个</a:t>
            </a:r>
            <a:r>
              <a:rPr kumimoji="1" lang="en-US" altLang="zh-CN" dirty="0">
                <a:latin typeface="楷体_GB2312" pitchFamily="49" charset="-122"/>
              </a:rPr>
              <a:t>KVL</a:t>
            </a:r>
            <a:r>
              <a:rPr kumimoji="1" lang="zh-CN" altLang="en-US" dirty="0">
                <a:latin typeface="楷体_GB2312" pitchFamily="49" charset="-122"/>
              </a:rPr>
              <a:t>方程。</a:t>
            </a:r>
            <a:endParaRPr kumimoji="1" lang="en-US" altLang="zh-CN" dirty="0">
              <a:latin typeface="楷体_GB2312" pitchFamily="49" charset="-122"/>
            </a:endParaRPr>
          </a:p>
        </p:txBody>
      </p:sp>
      <p:sp>
        <p:nvSpPr>
          <p:cNvPr id="9"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支路电流法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 name="矩形 1"/>
          <p:cNvSpPr/>
          <p:nvPr/>
        </p:nvSpPr>
        <p:spPr>
          <a:xfrm>
            <a:off x="611188" y="4472716"/>
            <a:ext cx="7993062" cy="830997"/>
          </a:xfrm>
          <a:prstGeom prst="rect">
            <a:avLst/>
          </a:prstGeom>
        </p:spPr>
        <p:txBody>
          <a:bodyPr wrap="square">
            <a:spAutoFit/>
          </a:bodyPr>
          <a:lstStyle/>
          <a:p>
            <a:pPr marL="514350" indent="-514350">
              <a:buFont typeface="+mj-ea"/>
              <a:buAutoNum type="circleNumDbPlain" startAt="3"/>
            </a:pPr>
            <a:r>
              <a:rPr kumimoji="1" lang="en-US" altLang="zh-CN" sz="2400" b="1" dirty="0">
                <a:solidFill>
                  <a:srgbClr val="FFFF00"/>
                </a:solidFill>
                <a:ea typeface="楷体_GB2312" pitchFamily="49" charset="-122"/>
              </a:rPr>
              <a:t>KCL</a:t>
            </a:r>
            <a:r>
              <a:rPr kumimoji="1" lang="zh-CN" altLang="en-US" sz="2400" b="1" dirty="0">
                <a:solidFill>
                  <a:srgbClr val="FFFF00"/>
                </a:solidFill>
                <a:ea typeface="楷体_GB2312" pitchFamily="49" charset="-122"/>
              </a:rPr>
              <a:t>方程内部互相独立，</a:t>
            </a:r>
            <a:r>
              <a:rPr kumimoji="1" lang="en-US" altLang="zh-CN" sz="2400" b="1" dirty="0">
                <a:solidFill>
                  <a:srgbClr val="FFFF00"/>
                </a:solidFill>
                <a:ea typeface="楷体_GB2312" pitchFamily="49" charset="-122"/>
              </a:rPr>
              <a:t>KVL</a:t>
            </a:r>
            <a:r>
              <a:rPr kumimoji="1" lang="zh-CN" altLang="en-US" sz="2400" b="1" dirty="0">
                <a:solidFill>
                  <a:srgbClr val="FFFF00"/>
                </a:solidFill>
                <a:ea typeface="楷体_GB2312" pitchFamily="49" charset="-122"/>
              </a:rPr>
              <a:t>方程内部互相独立，</a:t>
            </a:r>
            <a:r>
              <a:rPr kumimoji="1" lang="en-US" altLang="zh-CN" sz="2400" b="1" dirty="0">
                <a:solidFill>
                  <a:srgbClr val="FFFF00"/>
                </a:solidFill>
                <a:ea typeface="楷体_GB2312" pitchFamily="49" charset="-122"/>
              </a:rPr>
              <a:t>KCL</a:t>
            </a:r>
            <a:r>
              <a:rPr kumimoji="1" lang="zh-CN" altLang="en-US" sz="2400" b="1" dirty="0">
                <a:solidFill>
                  <a:srgbClr val="FFFF00"/>
                </a:solidFill>
                <a:ea typeface="楷体_GB2312" pitchFamily="49" charset="-122"/>
              </a:rPr>
              <a:t>和</a:t>
            </a:r>
            <a:r>
              <a:rPr kumimoji="1" lang="en-US" altLang="zh-CN" sz="2400" b="1" dirty="0">
                <a:solidFill>
                  <a:srgbClr val="FFFF00"/>
                </a:solidFill>
                <a:ea typeface="楷体_GB2312" pitchFamily="49" charset="-122"/>
              </a:rPr>
              <a:t>KVL</a:t>
            </a:r>
            <a:r>
              <a:rPr kumimoji="1" lang="zh-CN" altLang="en-US" sz="2400" b="1" dirty="0">
                <a:solidFill>
                  <a:srgbClr val="FFFF00"/>
                </a:solidFill>
                <a:ea typeface="楷体_GB2312" pitchFamily="49" charset="-122"/>
              </a:rPr>
              <a:t>之间也是独立的</a:t>
            </a:r>
            <a:endParaRPr kumimoji="1" lang="zh-CN" altLang="en-US" sz="2400" b="1" dirty="0">
              <a:solidFill>
                <a:srgbClr val="FFFF00"/>
              </a:solidFill>
              <a:ea typeface="楷体_GB2312" pitchFamily="49" charset="-122"/>
            </a:endParaRPr>
          </a:p>
        </p:txBody>
      </p:sp>
      <p:pic>
        <p:nvPicPr>
          <p:cNvPr id="3" name="图片 2"/>
          <p:cNvPicPr>
            <a:picLocks noChangeAspect="1"/>
          </p:cNvPicPr>
          <p:nvPr/>
        </p:nvPicPr>
        <p:blipFill>
          <a:blip r:embed="rId1"/>
          <a:stretch>
            <a:fillRect/>
          </a:stretch>
        </p:blipFill>
        <p:spPr>
          <a:xfrm>
            <a:off x="4992791" y="6099788"/>
            <a:ext cx="3816350" cy="606004"/>
          </a:xfrm>
          <a:prstGeom prst="rect">
            <a:avLst/>
          </a:prstGeom>
          <a:ln w="19050">
            <a:solidFill>
              <a:srgbClr val="FF0000"/>
            </a:solidFill>
          </a:ln>
        </p:spPr>
      </p:pic>
      <p:sp>
        <p:nvSpPr>
          <p:cNvPr id="11" name="矩形 10"/>
          <p:cNvSpPr/>
          <p:nvPr/>
        </p:nvSpPr>
        <p:spPr>
          <a:xfrm>
            <a:off x="611188" y="5347751"/>
            <a:ext cx="7993062" cy="1200329"/>
          </a:xfrm>
          <a:prstGeom prst="rect">
            <a:avLst/>
          </a:prstGeom>
        </p:spPr>
        <p:txBody>
          <a:bodyPr wrap="square">
            <a:spAutoFit/>
          </a:bodyPr>
          <a:lstStyle/>
          <a:p>
            <a:pPr marL="514350" indent="-514350">
              <a:buFont typeface="+mj-ea"/>
              <a:buAutoNum type="circleNumDbPlain" startAt="4"/>
            </a:pPr>
            <a:r>
              <a:rPr kumimoji="1" lang="zh-CN" altLang="en-US" sz="2400" b="1" dirty="0">
                <a:solidFill>
                  <a:srgbClr val="FFFF00"/>
                </a:solidFill>
                <a:ea typeface="楷体_GB2312" pitchFamily="49" charset="-122"/>
              </a:rPr>
              <a:t>列写元件（支路）约束方程，然后将元件（支路</a:t>
            </a:r>
            <a:r>
              <a:rPr kumimoji="1" lang="en-US" altLang="zh-CN" sz="2400" b="1" dirty="0">
                <a:solidFill>
                  <a:srgbClr val="FFFF00"/>
                </a:solidFill>
                <a:ea typeface="楷体_GB2312" pitchFamily="49" charset="-122"/>
              </a:rPr>
              <a:t>)</a:t>
            </a:r>
            <a:r>
              <a:rPr kumimoji="1" lang="zh-CN" altLang="en-US" sz="2400" b="1" dirty="0">
                <a:solidFill>
                  <a:srgbClr val="FFFF00"/>
                </a:solidFill>
                <a:ea typeface="楷体_GB2312" pitchFamily="49" charset="-122"/>
              </a:rPr>
              <a:t> 约束带入</a:t>
            </a:r>
            <a:r>
              <a:rPr kumimoji="1" lang="en-US" altLang="zh-CN" sz="2400" b="1" dirty="0">
                <a:solidFill>
                  <a:srgbClr val="FFFF00"/>
                </a:solidFill>
                <a:ea typeface="楷体_GB2312" pitchFamily="49" charset="-122"/>
              </a:rPr>
              <a:t>KVL</a:t>
            </a:r>
            <a:r>
              <a:rPr kumimoji="1" lang="zh-CN" altLang="en-US" sz="2400" b="1" dirty="0">
                <a:solidFill>
                  <a:srgbClr val="FFFF00"/>
                </a:solidFill>
                <a:ea typeface="楷体_GB2312" pitchFamily="49" charset="-122"/>
              </a:rPr>
              <a:t>方程。</a:t>
            </a:r>
            <a:endParaRPr kumimoji="1" lang="zh-CN" altLang="en-US" sz="2400" b="1" dirty="0">
              <a:solidFill>
                <a:srgbClr val="FFFF00"/>
              </a:solidFill>
              <a:ea typeface="楷体_GB2312" pitchFamily="49" charset="-122"/>
            </a:endParaRPr>
          </a:p>
          <a:p>
            <a:pPr marL="514350" indent="-514350">
              <a:buFont typeface="+mj-ea"/>
              <a:buAutoNum type="circleNumDbPlain" startAt="4"/>
            </a:pPr>
            <a:endParaRPr kumimoji="1" lang="zh-CN" altLang="en-US" sz="2400" b="1" dirty="0">
              <a:solidFill>
                <a:srgbClr val="FFFF00"/>
              </a:solidFill>
              <a:ea typeface="楷体_GB2312" pitchFamily="49" charset="-122"/>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59" name="Text Box 51"/>
          <p:cNvSpPr txBox="1">
            <a:spLocks noChangeArrowheads="1"/>
          </p:cNvSpPr>
          <p:nvPr/>
        </p:nvSpPr>
        <p:spPr bwMode="auto">
          <a:xfrm>
            <a:off x="505788" y="886554"/>
            <a:ext cx="5746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3200" dirty="0">
                <a:solidFill>
                  <a:schemeClr val="tx1"/>
                </a:solidFill>
                <a:latin typeface="Arial" panose="020B0604020202020204" pitchFamily="34" charset="0"/>
                <a:ea typeface="宋体" panose="02010600030101010101" pitchFamily="2" charset="-122"/>
              </a:rPr>
              <a:t>例</a:t>
            </a:r>
            <a:endParaRPr lang="zh-CN" altLang="en-US" sz="3200" dirty="0">
              <a:solidFill>
                <a:schemeClr val="tx1"/>
              </a:solidFill>
              <a:latin typeface="Arial" panose="020B0604020202020204" pitchFamily="34" charset="0"/>
              <a:ea typeface="宋体" panose="02010600030101010101" pitchFamily="2" charset="-122"/>
            </a:endParaRPr>
          </a:p>
        </p:txBody>
      </p:sp>
      <p:graphicFrame>
        <p:nvGraphicFramePr>
          <p:cNvPr id="68660" name="Object 52"/>
          <p:cNvGraphicFramePr>
            <a:graphicFrameLocks noChangeAspect="1"/>
          </p:cNvGraphicFramePr>
          <p:nvPr/>
        </p:nvGraphicFramePr>
        <p:xfrm>
          <a:off x="5688975" y="1750154"/>
          <a:ext cx="2471738" cy="642938"/>
        </p:xfrm>
        <a:graphic>
          <a:graphicData uri="http://schemas.openxmlformats.org/presentationml/2006/ole">
            <mc:AlternateContent xmlns:mc="http://schemas.openxmlformats.org/markup-compatibility/2006">
              <mc:Choice xmlns:v="urn:schemas-microsoft-com:vml" Requires="v">
                <p:oleObj spid="_x0000_s3332" name="公式" r:id="rId1" imgW="861060" imgH="219710" progId="Equation.3">
                  <p:embed/>
                </p:oleObj>
              </mc:Choice>
              <mc:Fallback>
                <p:oleObj name="公式" r:id="rId1" imgW="861060" imgH="219710" progId="Equation.3">
                  <p:embed/>
                  <p:pic>
                    <p:nvPicPr>
                      <p:cNvPr id="0" name="Object 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975" y="1750154"/>
                        <a:ext cx="2471738"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61" name="Oval 53"/>
          <p:cNvSpPr>
            <a:spLocks noChangeArrowheads="1"/>
          </p:cNvSpPr>
          <p:nvPr/>
        </p:nvSpPr>
        <p:spPr bwMode="auto">
          <a:xfrm>
            <a:off x="4896813" y="1966054"/>
            <a:ext cx="358775" cy="288925"/>
          </a:xfrm>
          <a:prstGeom prst="ellipse">
            <a:avLst/>
          </a:prstGeom>
          <a:noFill/>
          <a:ln w="28575">
            <a:solidFill>
              <a:srgbClr val="F8F6F8"/>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latin typeface="Arial" panose="020B0604020202020204" pitchFamily="34" charset="0"/>
              </a:rPr>
              <a:t>1</a:t>
            </a:r>
            <a:endParaRPr lang="en-US" altLang="zh-CN" b="0">
              <a:latin typeface="Arial" panose="020B0604020202020204" pitchFamily="34" charset="0"/>
            </a:endParaRPr>
          </a:p>
        </p:txBody>
      </p:sp>
      <p:sp>
        <p:nvSpPr>
          <p:cNvPr id="68662" name="Oval 54"/>
          <p:cNvSpPr>
            <a:spLocks noChangeArrowheads="1"/>
          </p:cNvSpPr>
          <p:nvPr/>
        </p:nvSpPr>
        <p:spPr bwMode="auto">
          <a:xfrm>
            <a:off x="4896813" y="3118579"/>
            <a:ext cx="358775" cy="288925"/>
          </a:xfrm>
          <a:prstGeom prst="ellipse">
            <a:avLst/>
          </a:prstGeom>
          <a:noFill/>
          <a:ln w="28575">
            <a:solidFill>
              <a:srgbClr val="F8F6F8"/>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latin typeface="Arial" panose="020B0604020202020204" pitchFamily="34" charset="0"/>
              </a:rPr>
              <a:t>3</a:t>
            </a:r>
            <a:endParaRPr lang="en-US" altLang="zh-CN" b="0">
              <a:latin typeface="Arial" panose="020B0604020202020204" pitchFamily="34" charset="0"/>
            </a:endParaRPr>
          </a:p>
        </p:txBody>
      </p:sp>
      <p:sp>
        <p:nvSpPr>
          <p:cNvPr id="68663" name="Oval 55"/>
          <p:cNvSpPr>
            <a:spLocks noChangeArrowheads="1"/>
          </p:cNvSpPr>
          <p:nvPr/>
        </p:nvSpPr>
        <p:spPr bwMode="auto">
          <a:xfrm>
            <a:off x="4896813" y="2542317"/>
            <a:ext cx="358775" cy="288925"/>
          </a:xfrm>
          <a:prstGeom prst="ellipse">
            <a:avLst/>
          </a:prstGeom>
          <a:noFill/>
          <a:ln w="28575">
            <a:solidFill>
              <a:srgbClr val="F8F6F8"/>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latin typeface="Arial" panose="020B0604020202020204" pitchFamily="34" charset="0"/>
              </a:rPr>
              <a:t>2</a:t>
            </a:r>
            <a:endParaRPr lang="en-US" altLang="zh-CN" b="0">
              <a:latin typeface="Arial" panose="020B0604020202020204" pitchFamily="34" charset="0"/>
            </a:endParaRPr>
          </a:p>
        </p:txBody>
      </p:sp>
      <p:graphicFrame>
        <p:nvGraphicFramePr>
          <p:cNvPr id="68664" name="Object 56"/>
          <p:cNvGraphicFramePr>
            <a:graphicFrameLocks noChangeAspect="1"/>
          </p:cNvGraphicFramePr>
          <p:nvPr/>
        </p:nvGraphicFramePr>
        <p:xfrm>
          <a:off x="5546100" y="2974117"/>
          <a:ext cx="2735263" cy="619125"/>
        </p:xfrm>
        <a:graphic>
          <a:graphicData uri="http://schemas.openxmlformats.org/presentationml/2006/ole">
            <mc:AlternateContent xmlns:mc="http://schemas.openxmlformats.org/markup-compatibility/2006">
              <mc:Choice xmlns:v="urn:schemas-microsoft-com:vml" Requires="v">
                <p:oleObj spid="_x0000_s3333" name="公式" r:id="rId3" imgW="991870" imgH="219710" progId="Equation.3">
                  <p:embed/>
                </p:oleObj>
              </mc:Choice>
              <mc:Fallback>
                <p:oleObj name="公式" r:id="rId3" imgW="991870" imgH="219710" progId="Equation.3">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6100" y="2974117"/>
                        <a:ext cx="2735263"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65" name="Object 57"/>
          <p:cNvGraphicFramePr>
            <a:graphicFrameLocks noChangeAspect="1"/>
          </p:cNvGraphicFramePr>
          <p:nvPr/>
        </p:nvGraphicFramePr>
        <p:xfrm>
          <a:off x="5546100" y="2397854"/>
          <a:ext cx="2663825" cy="595313"/>
        </p:xfrm>
        <a:graphic>
          <a:graphicData uri="http://schemas.openxmlformats.org/presentationml/2006/ole">
            <mc:AlternateContent xmlns:mc="http://schemas.openxmlformats.org/markup-compatibility/2006">
              <mc:Choice xmlns:v="urn:schemas-microsoft-com:vml" Requires="v">
                <p:oleObj spid="_x0000_s3334" name="公式" r:id="rId5" imgW="1003300" imgH="219710" progId="Equation.3">
                  <p:embed/>
                </p:oleObj>
              </mc:Choice>
              <mc:Fallback>
                <p:oleObj name="公式" r:id="rId5" imgW="1003300" imgH="219710" progId="Equation.3">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6100" y="2397854"/>
                        <a:ext cx="2663825"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66" name="Text Box 58"/>
          <p:cNvSpPr txBox="1">
            <a:spLocks noChangeArrowheads="1"/>
          </p:cNvSpPr>
          <p:nvPr/>
        </p:nvSpPr>
        <p:spPr bwMode="auto">
          <a:xfrm>
            <a:off x="4322137" y="837976"/>
            <a:ext cx="48958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楷体_GB2312" pitchFamily="49" charset="-122"/>
              </a:rPr>
              <a:t>有</a:t>
            </a:r>
            <a:r>
              <a:rPr lang="en-US" altLang="zh-CN" b="0" dirty="0"/>
              <a:t>6</a:t>
            </a:r>
            <a:r>
              <a:rPr lang="zh-CN" altLang="en-US" dirty="0">
                <a:latin typeface="楷体_GB2312" pitchFamily="49" charset="-122"/>
              </a:rPr>
              <a:t>个支路电流，需列写</a:t>
            </a:r>
            <a:r>
              <a:rPr lang="en-US" altLang="zh-CN" b="0" dirty="0"/>
              <a:t>6</a:t>
            </a:r>
            <a:r>
              <a:rPr lang="zh-CN" altLang="en-US" dirty="0">
                <a:latin typeface="楷体_GB2312" pitchFamily="49" charset="-122"/>
              </a:rPr>
              <a:t>个方程。</a:t>
            </a:r>
            <a:r>
              <a:rPr lang="en-US" altLang="zh-CN" b="0" dirty="0"/>
              <a:t>KCL</a:t>
            </a:r>
            <a:r>
              <a:rPr lang="zh-CN" altLang="en-US" dirty="0">
                <a:latin typeface="楷体_GB2312" pitchFamily="49" charset="-122"/>
              </a:rPr>
              <a:t>方程</a:t>
            </a:r>
            <a:r>
              <a:rPr lang="en-US" altLang="zh-CN" dirty="0">
                <a:latin typeface="楷体_GB2312" pitchFamily="49" charset="-122"/>
              </a:rPr>
              <a:t>:</a:t>
            </a:r>
            <a:endParaRPr lang="en-US" altLang="zh-CN" dirty="0">
              <a:latin typeface="楷体_GB2312" pitchFamily="49" charset="-122"/>
            </a:endParaRPr>
          </a:p>
        </p:txBody>
      </p:sp>
      <p:sp>
        <p:nvSpPr>
          <p:cNvPr id="68667" name="Text Box 59"/>
          <p:cNvSpPr txBox="1">
            <a:spLocks noChangeArrowheads="1"/>
          </p:cNvSpPr>
          <p:nvPr/>
        </p:nvSpPr>
        <p:spPr bwMode="auto">
          <a:xfrm>
            <a:off x="4304675" y="3704791"/>
            <a:ext cx="4716462" cy="94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zh-CN" altLang="en-US" dirty="0">
                <a:latin typeface="楷体_GB2312" pitchFamily="49" charset="-122"/>
              </a:rPr>
              <a:t>取网孔为独立回路，沿顺时针方向绕行列</a:t>
            </a:r>
            <a:r>
              <a:rPr lang="en-US" altLang="zh-CN" b="0" dirty="0"/>
              <a:t>KVL</a:t>
            </a:r>
            <a:r>
              <a:rPr lang="zh-CN" altLang="en-US" dirty="0">
                <a:latin typeface="楷体_GB2312" pitchFamily="49" charset="-122"/>
              </a:rPr>
              <a:t>写方程</a:t>
            </a:r>
            <a:r>
              <a:rPr lang="en-US" altLang="zh-CN" dirty="0">
                <a:latin typeface="楷体_GB2312" pitchFamily="49" charset="-122"/>
              </a:rPr>
              <a:t>:</a:t>
            </a:r>
            <a:endParaRPr lang="en-US" altLang="zh-CN" dirty="0">
              <a:latin typeface="楷体_GB2312" pitchFamily="49" charset="-122"/>
            </a:endParaRPr>
          </a:p>
        </p:txBody>
      </p:sp>
      <p:graphicFrame>
        <p:nvGraphicFramePr>
          <p:cNvPr id="68668" name="Object 60"/>
          <p:cNvGraphicFramePr>
            <a:graphicFrameLocks noChangeAspect="1"/>
          </p:cNvGraphicFramePr>
          <p:nvPr/>
        </p:nvGraphicFramePr>
        <p:xfrm>
          <a:off x="4969838" y="4845779"/>
          <a:ext cx="2735262" cy="606425"/>
        </p:xfrm>
        <a:graphic>
          <a:graphicData uri="http://schemas.openxmlformats.org/presentationml/2006/ole">
            <mc:AlternateContent xmlns:mc="http://schemas.openxmlformats.org/markup-compatibility/2006">
              <mc:Choice xmlns:v="urn:schemas-microsoft-com:vml" Requires="v">
                <p:oleObj spid="_x0000_s3335" name="公式" r:id="rId7" imgW="979805" imgH="219710" progId="Equation.3">
                  <p:embed/>
                </p:oleObj>
              </mc:Choice>
              <mc:Fallback>
                <p:oleObj name="公式" r:id="rId7" imgW="979805" imgH="219710" progId="Equation.3">
                  <p:embed/>
                  <p:pic>
                    <p:nvPicPr>
                      <p:cNvPr id="0"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9838" y="4845779"/>
                        <a:ext cx="2735262"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69" name="Object 61"/>
          <p:cNvGraphicFramePr>
            <a:graphicFrameLocks noChangeAspect="1"/>
          </p:cNvGraphicFramePr>
          <p:nvPr/>
        </p:nvGraphicFramePr>
        <p:xfrm>
          <a:off x="4969838" y="5422042"/>
          <a:ext cx="2735262" cy="619125"/>
        </p:xfrm>
        <a:graphic>
          <a:graphicData uri="http://schemas.openxmlformats.org/presentationml/2006/ole">
            <mc:AlternateContent xmlns:mc="http://schemas.openxmlformats.org/markup-compatibility/2006">
              <mc:Choice xmlns:v="urn:schemas-microsoft-com:vml" Requires="v">
                <p:oleObj spid="_x0000_s3336" name="公式" r:id="rId9" imgW="991870" imgH="219710" progId="Equation.3">
                  <p:embed/>
                </p:oleObj>
              </mc:Choice>
              <mc:Fallback>
                <p:oleObj name="公式" r:id="rId9" imgW="991870" imgH="219710" progId="Equation.3">
                  <p:embed/>
                  <p:pic>
                    <p:nvPicPr>
                      <p:cNvPr id="0"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9838" y="5422042"/>
                        <a:ext cx="2735262"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70" name="Object 62"/>
          <p:cNvGraphicFramePr>
            <a:graphicFrameLocks noChangeAspect="1"/>
          </p:cNvGraphicFramePr>
          <p:nvPr/>
        </p:nvGraphicFramePr>
        <p:xfrm>
          <a:off x="4969838" y="5998304"/>
          <a:ext cx="2808287" cy="587375"/>
        </p:xfrm>
        <a:graphic>
          <a:graphicData uri="http://schemas.openxmlformats.org/presentationml/2006/ole">
            <mc:AlternateContent xmlns:mc="http://schemas.openxmlformats.org/markup-compatibility/2006">
              <mc:Choice xmlns:v="urn:schemas-microsoft-com:vml" Requires="v">
                <p:oleObj spid="_x0000_s3337" name="公式" r:id="rId11" imgW="991870" imgH="219710" progId="Equation.3">
                  <p:embed/>
                </p:oleObj>
              </mc:Choice>
              <mc:Fallback>
                <p:oleObj name="公式" r:id="rId11" imgW="991870" imgH="219710" progId="Equation.3">
                  <p:embed/>
                  <p:pic>
                    <p:nvPicPr>
                      <p:cNvPr id="0" name="Object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9838" y="5998304"/>
                        <a:ext cx="2808287"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75" name="Text Box 67"/>
          <p:cNvSpPr txBox="1">
            <a:spLocks noChangeArrowheads="1"/>
          </p:cNvSpPr>
          <p:nvPr/>
        </p:nvSpPr>
        <p:spPr bwMode="auto">
          <a:xfrm>
            <a:off x="3314075" y="4918804"/>
            <a:ext cx="1655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latin typeface="楷体_GB2312" pitchFamily="49" charset="-122"/>
              </a:rPr>
              <a:t>回路</a:t>
            </a:r>
            <a:r>
              <a:rPr lang="en-US" altLang="zh-CN" sz="2800">
                <a:latin typeface="楷体_GB2312" pitchFamily="49" charset="-122"/>
              </a:rPr>
              <a:t>1</a:t>
            </a:r>
            <a:endParaRPr lang="en-US" altLang="zh-CN" sz="2800">
              <a:latin typeface="楷体_GB2312" pitchFamily="49" charset="-122"/>
            </a:endParaRPr>
          </a:p>
        </p:txBody>
      </p:sp>
      <p:sp>
        <p:nvSpPr>
          <p:cNvPr id="68676" name="Text Box 68"/>
          <p:cNvSpPr txBox="1">
            <a:spLocks noChangeArrowheads="1"/>
          </p:cNvSpPr>
          <p:nvPr/>
        </p:nvSpPr>
        <p:spPr bwMode="auto">
          <a:xfrm>
            <a:off x="3314075" y="5495067"/>
            <a:ext cx="1943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a:latin typeface="楷体_GB2312" pitchFamily="49" charset="-122"/>
              </a:rPr>
              <a:t>回路</a:t>
            </a:r>
            <a:r>
              <a:rPr lang="en-US" altLang="zh-CN" sz="2800">
                <a:latin typeface="楷体_GB2312" pitchFamily="49" charset="-122"/>
              </a:rPr>
              <a:t>2</a:t>
            </a:r>
            <a:endParaRPr lang="en-US" altLang="zh-CN" sz="2800">
              <a:latin typeface="楷体_GB2312" pitchFamily="49" charset="-122"/>
            </a:endParaRPr>
          </a:p>
        </p:txBody>
      </p:sp>
      <p:sp>
        <p:nvSpPr>
          <p:cNvPr id="68677" name="Text Box 69"/>
          <p:cNvSpPr txBox="1">
            <a:spLocks noChangeArrowheads="1"/>
          </p:cNvSpPr>
          <p:nvPr/>
        </p:nvSpPr>
        <p:spPr bwMode="auto">
          <a:xfrm>
            <a:off x="3314075" y="6071329"/>
            <a:ext cx="2016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a:latin typeface="楷体_GB2312" pitchFamily="49" charset="-122"/>
              </a:rPr>
              <a:t>回路</a:t>
            </a:r>
            <a:r>
              <a:rPr lang="en-US" altLang="zh-CN" sz="2800">
                <a:latin typeface="楷体_GB2312" pitchFamily="49" charset="-122"/>
              </a:rPr>
              <a:t>3</a:t>
            </a:r>
            <a:endParaRPr lang="en-US" altLang="zh-CN" sz="2800">
              <a:latin typeface="楷体_GB2312" pitchFamily="49" charset="-122"/>
            </a:endParaRPr>
          </a:p>
        </p:txBody>
      </p:sp>
      <p:grpSp>
        <p:nvGrpSpPr>
          <p:cNvPr id="2" name="Group 70"/>
          <p:cNvGrpSpPr/>
          <p:nvPr/>
        </p:nvGrpSpPr>
        <p:grpSpPr bwMode="auto">
          <a:xfrm>
            <a:off x="1440825" y="2253392"/>
            <a:ext cx="1871663" cy="2032000"/>
            <a:chOff x="975" y="1162"/>
            <a:chExt cx="1179" cy="1280"/>
          </a:xfrm>
        </p:grpSpPr>
        <p:sp>
          <p:nvSpPr>
            <p:cNvPr id="50252" name="Text Box 71"/>
            <p:cNvSpPr txBox="1">
              <a:spLocks noChangeArrowheads="1"/>
            </p:cNvSpPr>
            <p:nvPr/>
          </p:nvSpPr>
          <p:spPr bwMode="auto">
            <a:xfrm>
              <a:off x="975" y="1207"/>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0000"/>
                  </a:solidFill>
                </a:rPr>
                <a:t>1</a:t>
              </a:r>
              <a:endParaRPr lang="en-US" altLang="zh-CN" sz="2800" b="0">
                <a:solidFill>
                  <a:srgbClr val="FF0000"/>
                </a:solidFill>
              </a:endParaRPr>
            </a:p>
          </p:txBody>
        </p:sp>
        <p:sp>
          <p:nvSpPr>
            <p:cNvPr id="50253" name="Text Box 72"/>
            <p:cNvSpPr txBox="1">
              <a:spLocks noChangeArrowheads="1"/>
            </p:cNvSpPr>
            <p:nvPr/>
          </p:nvSpPr>
          <p:spPr bwMode="auto">
            <a:xfrm>
              <a:off x="1837" y="116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0000"/>
                  </a:solidFill>
                </a:rPr>
                <a:t>2</a:t>
              </a:r>
              <a:endParaRPr lang="en-US" altLang="zh-CN" sz="2800" b="0">
                <a:solidFill>
                  <a:srgbClr val="FF0000"/>
                </a:solidFill>
              </a:endParaRPr>
            </a:p>
          </p:txBody>
        </p:sp>
        <p:sp>
          <p:nvSpPr>
            <p:cNvPr id="50254" name="Text Box 73"/>
            <p:cNvSpPr txBox="1">
              <a:spLocks noChangeArrowheads="1"/>
            </p:cNvSpPr>
            <p:nvPr/>
          </p:nvSpPr>
          <p:spPr bwMode="auto">
            <a:xfrm>
              <a:off x="1247" y="211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0000"/>
                  </a:solidFill>
                </a:rPr>
                <a:t>3</a:t>
              </a:r>
              <a:endParaRPr lang="en-US" altLang="zh-CN" sz="2800" b="0">
                <a:solidFill>
                  <a:srgbClr val="FF0000"/>
                </a:solidFill>
              </a:endParaRPr>
            </a:p>
          </p:txBody>
        </p:sp>
      </p:grpSp>
      <p:grpSp>
        <p:nvGrpSpPr>
          <p:cNvPr id="5" name="Group 80"/>
          <p:cNvGrpSpPr/>
          <p:nvPr/>
        </p:nvGrpSpPr>
        <p:grpSpPr bwMode="auto">
          <a:xfrm>
            <a:off x="432763" y="886554"/>
            <a:ext cx="4017962" cy="4265613"/>
            <a:chOff x="2517" y="799"/>
            <a:chExt cx="2531" cy="2687"/>
          </a:xfrm>
        </p:grpSpPr>
        <p:sp>
          <p:nvSpPr>
            <p:cNvPr id="50200" name="Oval 81"/>
            <p:cNvSpPr>
              <a:spLocks noChangeArrowheads="1"/>
            </p:cNvSpPr>
            <p:nvPr/>
          </p:nvSpPr>
          <p:spPr bwMode="auto">
            <a:xfrm>
              <a:off x="3878" y="288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50201" name="Line 82"/>
            <p:cNvSpPr>
              <a:spLocks noChangeShapeType="1"/>
            </p:cNvSpPr>
            <p:nvPr/>
          </p:nvSpPr>
          <p:spPr bwMode="auto">
            <a:xfrm>
              <a:off x="3722" y="1152"/>
              <a:ext cx="0" cy="148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2" name="Line 83"/>
            <p:cNvSpPr>
              <a:spLocks noChangeShapeType="1"/>
            </p:cNvSpPr>
            <p:nvPr/>
          </p:nvSpPr>
          <p:spPr bwMode="auto">
            <a:xfrm>
              <a:off x="3722" y="1152"/>
              <a:ext cx="916" cy="74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3" name="Line 84"/>
            <p:cNvSpPr>
              <a:spLocks noChangeShapeType="1"/>
            </p:cNvSpPr>
            <p:nvPr/>
          </p:nvSpPr>
          <p:spPr bwMode="auto">
            <a:xfrm>
              <a:off x="2805" y="1895"/>
              <a:ext cx="917" cy="7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4" name="Line 85"/>
            <p:cNvSpPr>
              <a:spLocks noChangeShapeType="1"/>
            </p:cNvSpPr>
            <p:nvPr/>
          </p:nvSpPr>
          <p:spPr bwMode="auto">
            <a:xfrm flipH="1">
              <a:off x="3722" y="1895"/>
              <a:ext cx="916" cy="7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5" name="Line 86"/>
            <p:cNvSpPr>
              <a:spLocks noChangeShapeType="1"/>
            </p:cNvSpPr>
            <p:nvPr/>
          </p:nvSpPr>
          <p:spPr bwMode="auto">
            <a:xfrm flipH="1">
              <a:off x="2805" y="1152"/>
              <a:ext cx="917" cy="74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6" name="Freeform 87"/>
            <p:cNvSpPr/>
            <p:nvPr/>
          </p:nvSpPr>
          <p:spPr bwMode="auto">
            <a:xfrm>
              <a:off x="2805" y="1895"/>
              <a:ext cx="1" cy="1163"/>
            </a:xfrm>
            <a:custGeom>
              <a:avLst/>
              <a:gdLst>
                <a:gd name="T0" fmla="*/ 0 w 1"/>
                <a:gd name="T1" fmla="*/ 0 h 1135"/>
                <a:gd name="T2" fmla="*/ 0 w 1"/>
                <a:gd name="T3" fmla="*/ 1676 h 1135"/>
                <a:gd name="T4" fmla="*/ 0 60000 65536"/>
                <a:gd name="T5" fmla="*/ 0 60000 65536"/>
                <a:gd name="T6" fmla="*/ 0 w 1"/>
                <a:gd name="T7" fmla="*/ 0 h 1135"/>
                <a:gd name="T8" fmla="*/ 1 w 1"/>
                <a:gd name="T9" fmla="*/ 1135 h 1135"/>
              </a:gdLst>
              <a:ahLst/>
              <a:cxnLst>
                <a:cxn ang="T4">
                  <a:pos x="T0" y="T1"/>
                </a:cxn>
                <a:cxn ang="T5">
                  <a:pos x="T2" y="T3"/>
                </a:cxn>
              </a:cxnLst>
              <a:rect l="T6" t="T7" r="T8" b="T9"/>
              <a:pathLst>
                <a:path w="1" h="1135">
                  <a:moveTo>
                    <a:pt x="0" y="0"/>
                  </a:moveTo>
                  <a:lnTo>
                    <a:pt x="0" y="1135"/>
                  </a:lnTo>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07" name="Freeform 88"/>
            <p:cNvSpPr/>
            <p:nvPr/>
          </p:nvSpPr>
          <p:spPr bwMode="auto">
            <a:xfrm>
              <a:off x="4638" y="1895"/>
              <a:ext cx="1" cy="1169"/>
            </a:xfrm>
            <a:custGeom>
              <a:avLst/>
              <a:gdLst>
                <a:gd name="T0" fmla="*/ 0 w 1"/>
                <a:gd name="T1" fmla="*/ 0 h 1141"/>
                <a:gd name="T2" fmla="*/ 0 w 1"/>
                <a:gd name="T3" fmla="*/ 1681 h 1141"/>
                <a:gd name="T4" fmla="*/ 0 60000 65536"/>
                <a:gd name="T5" fmla="*/ 0 60000 65536"/>
                <a:gd name="T6" fmla="*/ 0 w 1"/>
                <a:gd name="T7" fmla="*/ 0 h 1141"/>
                <a:gd name="T8" fmla="*/ 1 w 1"/>
                <a:gd name="T9" fmla="*/ 1141 h 1141"/>
              </a:gdLst>
              <a:ahLst/>
              <a:cxnLst>
                <a:cxn ang="T4">
                  <a:pos x="T0" y="T1"/>
                </a:cxn>
                <a:cxn ang="T5">
                  <a:pos x="T2" y="T3"/>
                </a:cxn>
              </a:cxnLst>
              <a:rect l="T6" t="T7" r="T8" b="T9"/>
              <a:pathLst>
                <a:path w="1" h="1141">
                  <a:moveTo>
                    <a:pt x="0" y="0"/>
                  </a:moveTo>
                  <a:lnTo>
                    <a:pt x="0" y="1141"/>
                  </a:lnTo>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08" name="Line 89"/>
            <p:cNvSpPr>
              <a:spLocks noChangeShapeType="1"/>
            </p:cNvSpPr>
            <p:nvPr/>
          </p:nvSpPr>
          <p:spPr bwMode="auto">
            <a:xfrm flipV="1">
              <a:off x="2812" y="3052"/>
              <a:ext cx="1833"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9" name="Text Box 90"/>
            <p:cNvSpPr txBox="1">
              <a:spLocks noChangeArrowheads="1"/>
            </p:cNvSpPr>
            <p:nvPr/>
          </p:nvSpPr>
          <p:spPr bwMode="auto">
            <a:xfrm>
              <a:off x="3170" y="1901"/>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50210" name="Text Box 91"/>
            <p:cNvSpPr txBox="1">
              <a:spLocks noChangeArrowheads="1"/>
            </p:cNvSpPr>
            <p:nvPr/>
          </p:nvSpPr>
          <p:spPr bwMode="auto">
            <a:xfrm>
              <a:off x="3231" y="1455"/>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50211" name="Text Box 92"/>
            <p:cNvSpPr txBox="1">
              <a:spLocks noChangeArrowheads="1"/>
            </p:cNvSpPr>
            <p:nvPr/>
          </p:nvSpPr>
          <p:spPr bwMode="auto">
            <a:xfrm>
              <a:off x="3787" y="1752"/>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3</a:t>
              </a:r>
              <a:endParaRPr kumimoji="1" lang="en-US" altLang="zh-CN" sz="2800" b="0">
                <a:solidFill>
                  <a:schemeClr val="tx1"/>
                </a:solidFill>
                <a:ea typeface="宋体" panose="02010600030101010101" pitchFamily="2" charset="-122"/>
              </a:endParaRPr>
            </a:p>
          </p:txBody>
        </p:sp>
        <p:sp>
          <p:nvSpPr>
            <p:cNvPr id="50212" name="Text Box 93"/>
            <p:cNvSpPr txBox="1">
              <a:spLocks noChangeArrowheads="1"/>
            </p:cNvSpPr>
            <p:nvPr/>
          </p:nvSpPr>
          <p:spPr bwMode="auto">
            <a:xfrm>
              <a:off x="4105" y="1117"/>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4</a:t>
              </a:r>
              <a:endParaRPr kumimoji="1" lang="en-US" altLang="zh-CN" sz="2800" b="0">
                <a:solidFill>
                  <a:schemeClr val="tx1"/>
                </a:solidFill>
                <a:ea typeface="宋体" panose="02010600030101010101" pitchFamily="2" charset="-122"/>
              </a:endParaRPr>
            </a:p>
          </p:txBody>
        </p:sp>
        <p:sp>
          <p:nvSpPr>
            <p:cNvPr id="50213" name="Text Box 94"/>
            <p:cNvSpPr txBox="1">
              <a:spLocks noChangeArrowheads="1"/>
            </p:cNvSpPr>
            <p:nvPr/>
          </p:nvSpPr>
          <p:spPr bwMode="auto">
            <a:xfrm>
              <a:off x="4105" y="2296"/>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5</a:t>
              </a:r>
              <a:endParaRPr kumimoji="1" lang="en-US" altLang="zh-CN" sz="2800" b="0" dirty="0">
                <a:solidFill>
                  <a:schemeClr val="tx1"/>
                </a:solidFill>
                <a:ea typeface="宋体" panose="02010600030101010101" pitchFamily="2" charset="-122"/>
              </a:endParaRPr>
            </a:p>
          </p:txBody>
        </p:sp>
        <p:sp>
          <p:nvSpPr>
            <p:cNvPr id="50214" name="Text Box 95"/>
            <p:cNvSpPr txBox="1">
              <a:spLocks noChangeArrowheads="1"/>
            </p:cNvSpPr>
            <p:nvPr/>
          </p:nvSpPr>
          <p:spPr bwMode="auto">
            <a:xfrm>
              <a:off x="3061" y="3067"/>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6</a:t>
              </a:r>
              <a:endParaRPr kumimoji="1" lang="en-US" altLang="zh-CN" sz="2800" b="0">
                <a:solidFill>
                  <a:schemeClr val="tx1"/>
                </a:solidFill>
                <a:ea typeface="宋体" panose="02010600030101010101" pitchFamily="2" charset="-122"/>
              </a:endParaRPr>
            </a:p>
          </p:txBody>
        </p:sp>
        <p:sp>
          <p:nvSpPr>
            <p:cNvPr id="50215" name="Line 96"/>
            <p:cNvSpPr>
              <a:spLocks noChangeShapeType="1"/>
            </p:cNvSpPr>
            <p:nvPr/>
          </p:nvSpPr>
          <p:spPr bwMode="auto">
            <a:xfrm flipV="1">
              <a:off x="2789" y="1616"/>
              <a:ext cx="263" cy="23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6" name="Line 97"/>
            <p:cNvSpPr>
              <a:spLocks noChangeShapeType="1"/>
            </p:cNvSpPr>
            <p:nvPr/>
          </p:nvSpPr>
          <p:spPr bwMode="auto">
            <a:xfrm flipV="1">
              <a:off x="4286" y="2115"/>
              <a:ext cx="262" cy="23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7" name="Line 98"/>
            <p:cNvSpPr>
              <a:spLocks noChangeShapeType="1"/>
            </p:cNvSpPr>
            <p:nvPr/>
          </p:nvSpPr>
          <p:spPr bwMode="auto">
            <a:xfrm rot="5400000" flipV="1">
              <a:off x="3395" y="2416"/>
              <a:ext cx="232" cy="2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8" name="Line 99"/>
            <p:cNvSpPr>
              <a:spLocks noChangeShapeType="1"/>
            </p:cNvSpPr>
            <p:nvPr/>
          </p:nvSpPr>
          <p:spPr bwMode="auto">
            <a:xfrm rot="5400000" flipV="1">
              <a:off x="4347" y="1555"/>
              <a:ext cx="233" cy="2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9" name="Line 100"/>
            <p:cNvSpPr>
              <a:spLocks noChangeShapeType="1"/>
            </p:cNvSpPr>
            <p:nvPr/>
          </p:nvSpPr>
          <p:spPr bwMode="auto">
            <a:xfrm rot="8093792" flipV="1">
              <a:off x="3541" y="1366"/>
              <a:ext cx="255" cy="2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0" name="Line 101"/>
            <p:cNvSpPr>
              <a:spLocks noChangeShapeType="1"/>
            </p:cNvSpPr>
            <p:nvPr/>
          </p:nvSpPr>
          <p:spPr bwMode="auto">
            <a:xfrm rot="8219172" flipV="1">
              <a:off x="4603" y="2759"/>
              <a:ext cx="226" cy="24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1" name="Text Box 102"/>
            <p:cNvSpPr txBox="1">
              <a:spLocks noChangeArrowheads="1"/>
            </p:cNvSpPr>
            <p:nvPr/>
          </p:nvSpPr>
          <p:spPr bwMode="auto">
            <a:xfrm>
              <a:off x="3604" y="3033"/>
              <a:ext cx="32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a:t>
              </a:r>
              <a:endParaRPr kumimoji="1" lang="en-US" altLang="zh-CN" sz="2800" b="0">
                <a:solidFill>
                  <a:schemeClr val="tx1"/>
                </a:solidFill>
                <a:ea typeface="宋体" panose="02010600030101010101" pitchFamily="2" charset="-122"/>
              </a:endParaRPr>
            </a:p>
          </p:txBody>
        </p:sp>
        <p:sp>
          <p:nvSpPr>
            <p:cNvPr id="50222" name="Text Box 103"/>
            <p:cNvSpPr txBox="1">
              <a:spLocks noChangeArrowheads="1"/>
            </p:cNvSpPr>
            <p:nvPr/>
          </p:nvSpPr>
          <p:spPr bwMode="auto">
            <a:xfrm>
              <a:off x="4319" y="3052"/>
              <a:ext cx="32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a:t>
              </a:r>
              <a:endParaRPr kumimoji="1" lang="en-US" altLang="zh-CN" sz="2800" b="0">
                <a:solidFill>
                  <a:schemeClr val="tx1"/>
                </a:solidFill>
                <a:ea typeface="宋体" panose="02010600030101010101" pitchFamily="2" charset="-122"/>
              </a:endParaRPr>
            </a:p>
          </p:txBody>
        </p:sp>
        <p:sp>
          <p:nvSpPr>
            <p:cNvPr id="50223" name="Text Box 104"/>
            <p:cNvSpPr txBox="1">
              <a:spLocks noChangeArrowheads="1"/>
            </p:cNvSpPr>
            <p:nvPr/>
          </p:nvSpPr>
          <p:spPr bwMode="auto">
            <a:xfrm>
              <a:off x="2662" y="1434"/>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50224" name="Text Box 105"/>
            <p:cNvSpPr txBox="1">
              <a:spLocks noChangeArrowheads="1"/>
            </p:cNvSpPr>
            <p:nvPr/>
          </p:nvSpPr>
          <p:spPr bwMode="auto">
            <a:xfrm>
              <a:off x="3433" y="1344"/>
              <a:ext cx="35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3</a:t>
              </a:r>
              <a:endParaRPr kumimoji="1" lang="en-US" altLang="zh-CN" sz="2800" b="0">
                <a:solidFill>
                  <a:schemeClr val="tx1"/>
                </a:solidFill>
                <a:ea typeface="宋体" panose="02010600030101010101" pitchFamily="2" charset="-122"/>
              </a:endParaRPr>
            </a:p>
          </p:txBody>
        </p:sp>
        <p:sp>
          <p:nvSpPr>
            <p:cNvPr id="50225" name="Text Box 106"/>
            <p:cNvSpPr txBox="1">
              <a:spLocks noChangeArrowheads="1"/>
            </p:cNvSpPr>
            <p:nvPr/>
          </p:nvSpPr>
          <p:spPr bwMode="auto">
            <a:xfrm>
              <a:off x="4422" y="1389"/>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4</a:t>
              </a:r>
              <a:endParaRPr kumimoji="1" lang="en-US" altLang="zh-CN" sz="2800" b="0">
                <a:solidFill>
                  <a:schemeClr val="tx1"/>
                </a:solidFill>
                <a:ea typeface="宋体" panose="02010600030101010101" pitchFamily="2" charset="-122"/>
              </a:endParaRPr>
            </a:p>
          </p:txBody>
        </p:sp>
        <p:sp>
          <p:nvSpPr>
            <p:cNvPr id="50226" name="Text Box 107"/>
            <p:cNvSpPr txBox="1">
              <a:spLocks noChangeArrowheads="1"/>
            </p:cNvSpPr>
            <p:nvPr/>
          </p:nvSpPr>
          <p:spPr bwMode="auto">
            <a:xfrm>
              <a:off x="3288" y="2387"/>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1</a:t>
              </a:r>
              <a:endParaRPr kumimoji="1" lang="en-US" altLang="zh-CN" sz="2800" b="0">
                <a:solidFill>
                  <a:schemeClr val="tx1"/>
                </a:solidFill>
                <a:ea typeface="宋体" panose="02010600030101010101" pitchFamily="2" charset="-122"/>
              </a:endParaRPr>
            </a:p>
          </p:txBody>
        </p:sp>
        <p:sp>
          <p:nvSpPr>
            <p:cNvPr id="50227" name="Text Box 108"/>
            <p:cNvSpPr txBox="1">
              <a:spLocks noChangeArrowheads="1"/>
            </p:cNvSpPr>
            <p:nvPr/>
          </p:nvSpPr>
          <p:spPr bwMode="auto">
            <a:xfrm>
              <a:off x="4340" y="2160"/>
              <a:ext cx="35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5</a:t>
              </a:r>
              <a:endParaRPr kumimoji="1" lang="en-US" altLang="zh-CN" sz="2800" b="0">
                <a:solidFill>
                  <a:schemeClr val="tx1"/>
                </a:solidFill>
                <a:ea typeface="宋体" panose="02010600030101010101" pitchFamily="2" charset="-122"/>
              </a:endParaRPr>
            </a:p>
          </p:txBody>
        </p:sp>
        <p:sp>
          <p:nvSpPr>
            <p:cNvPr id="50228" name="Text Box 109"/>
            <p:cNvSpPr txBox="1">
              <a:spLocks noChangeArrowheads="1"/>
            </p:cNvSpPr>
            <p:nvPr/>
          </p:nvSpPr>
          <p:spPr bwMode="auto">
            <a:xfrm>
              <a:off x="4694" y="2659"/>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6</a:t>
              </a:r>
              <a:endParaRPr kumimoji="1" lang="en-US" altLang="zh-CN" sz="2800" b="0">
                <a:solidFill>
                  <a:schemeClr val="tx1"/>
                </a:solidFill>
                <a:ea typeface="宋体" panose="02010600030101010101" pitchFamily="2" charset="-122"/>
              </a:endParaRPr>
            </a:p>
          </p:txBody>
        </p:sp>
        <p:sp>
          <p:nvSpPr>
            <p:cNvPr id="50229" name="Text Box 110"/>
            <p:cNvSpPr txBox="1">
              <a:spLocks noChangeArrowheads="1"/>
            </p:cNvSpPr>
            <p:nvPr/>
          </p:nvSpPr>
          <p:spPr bwMode="auto">
            <a:xfrm>
              <a:off x="3923" y="3158"/>
              <a:ext cx="35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err="1">
                  <a:solidFill>
                    <a:schemeClr val="tx1"/>
                  </a:solidFill>
                  <a:ea typeface="宋体" panose="02010600030101010101" pitchFamily="2" charset="-122"/>
                </a:rPr>
                <a:t>u</a:t>
              </a:r>
              <a:r>
                <a:rPr kumimoji="1" lang="en-US" altLang="zh-CN" sz="2800" b="0" baseline="-25000" dirty="0" err="1">
                  <a:solidFill>
                    <a:schemeClr val="tx1"/>
                  </a:solidFill>
                  <a:ea typeface="宋体" panose="02010600030101010101" pitchFamily="2" charset="-122"/>
                </a:rPr>
                <a:t>S</a:t>
              </a:r>
              <a:endParaRPr kumimoji="1" lang="en-US" altLang="zh-CN" sz="2800" b="0" dirty="0">
                <a:solidFill>
                  <a:schemeClr val="tx1"/>
                </a:solidFill>
                <a:ea typeface="宋体" panose="02010600030101010101" pitchFamily="2" charset="-122"/>
              </a:endParaRPr>
            </a:p>
          </p:txBody>
        </p:sp>
        <p:grpSp>
          <p:nvGrpSpPr>
            <p:cNvPr id="50230" name="Group 111"/>
            <p:cNvGrpSpPr/>
            <p:nvPr/>
          </p:nvGrpSpPr>
          <p:grpSpPr bwMode="auto">
            <a:xfrm>
              <a:off x="2517" y="1752"/>
              <a:ext cx="264" cy="327"/>
              <a:chOff x="2316" y="2388"/>
              <a:chExt cx="228" cy="300"/>
            </a:xfrm>
          </p:grpSpPr>
          <p:sp>
            <p:nvSpPr>
              <p:cNvPr id="50246" name="Text Box 112"/>
              <p:cNvSpPr txBox="1">
                <a:spLocks noChangeArrowheads="1"/>
              </p:cNvSpPr>
              <p:nvPr/>
            </p:nvSpPr>
            <p:spPr bwMode="auto">
              <a:xfrm>
                <a:off x="2316" y="2388"/>
                <a:ext cx="22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50247" name="Oval 113"/>
              <p:cNvSpPr>
                <a:spLocks noChangeArrowheads="1"/>
              </p:cNvSpPr>
              <p:nvPr/>
            </p:nvSpPr>
            <p:spPr bwMode="auto">
              <a:xfrm>
                <a:off x="2328" y="2436"/>
                <a:ext cx="180" cy="19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50231" name="Group 114"/>
            <p:cNvGrpSpPr/>
            <p:nvPr/>
          </p:nvGrpSpPr>
          <p:grpSpPr bwMode="auto">
            <a:xfrm>
              <a:off x="3606" y="799"/>
              <a:ext cx="264" cy="327"/>
              <a:chOff x="2748" y="2460"/>
              <a:chExt cx="228" cy="289"/>
            </a:xfrm>
          </p:grpSpPr>
          <p:sp>
            <p:nvSpPr>
              <p:cNvPr id="50244" name="Text Box 115"/>
              <p:cNvSpPr txBox="1">
                <a:spLocks noChangeArrowheads="1"/>
              </p:cNvSpPr>
              <p:nvPr/>
            </p:nvSpPr>
            <p:spPr bwMode="auto">
              <a:xfrm>
                <a:off x="2748" y="2460"/>
                <a:ext cx="22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50245" name="Oval 116"/>
              <p:cNvSpPr>
                <a:spLocks noChangeArrowheads="1"/>
              </p:cNvSpPr>
              <p:nvPr/>
            </p:nvSpPr>
            <p:spPr bwMode="auto">
              <a:xfrm>
                <a:off x="2760" y="2520"/>
                <a:ext cx="180" cy="19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50232" name="Group 117"/>
            <p:cNvGrpSpPr/>
            <p:nvPr/>
          </p:nvGrpSpPr>
          <p:grpSpPr bwMode="auto">
            <a:xfrm>
              <a:off x="4694" y="1752"/>
              <a:ext cx="264" cy="327"/>
              <a:chOff x="2748" y="2460"/>
              <a:chExt cx="228" cy="311"/>
            </a:xfrm>
          </p:grpSpPr>
          <p:sp>
            <p:nvSpPr>
              <p:cNvPr id="50242" name="Text Box 118"/>
              <p:cNvSpPr txBox="1">
                <a:spLocks noChangeArrowheads="1"/>
              </p:cNvSpPr>
              <p:nvPr/>
            </p:nvSpPr>
            <p:spPr bwMode="auto">
              <a:xfrm>
                <a:off x="2748" y="2460"/>
                <a:ext cx="22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3</a:t>
                </a:r>
                <a:endParaRPr kumimoji="1" lang="en-US" altLang="zh-CN" sz="2800" b="0" dirty="0">
                  <a:solidFill>
                    <a:schemeClr val="tx1"/>
                  </a:solidFill>
                  <a:ea typeface="宋体" panose="02010600030101010101" pitchFamily="2" charset="-122"/>
                </a:endParaRPr>
              </a:p>
            </p:txBody>
          </p:sp>
          <p:sp>
            <p:nvSpPr>
              <p:cNvPr id="50243" name="Oval 119"/>
              <p:cNvSpPr>
                <a:spLocks noChangeArrowheads="1"/>
              </p:cNvSpPr>
              <p:nvPr/>
            </p:nvSpPr>
            <p:spPr bwMode="auto">
              <a:xfrm>
                <a:off x="2760" y="2520"/>
                <a:ext cx="180" cy="19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50233" name="Group 120"/>
            <p:cNvGrpSpPr/>
            <p:nvPr/>
          </p:nvGrpSpPr>
          <p:grpSpPr bwMode="auto">
            <a:xfrm>
              <a:off x="3606" y="2659"/>
              <a:ext cx="264" cy="327"/>
              <a:chOff x="2748" y="2460"/>
              <a:chExt cx="228" cy="314"/>
            </a:xfrm>
          </p:grpSpPr>
          <p:sp>
            <p:nvSpPr>
              <p:cNvPr id="50240" name="Text Box 121"/>
              <p:cNvSpPr txBox="1">
                <a:spLocks noChangeArrowheads="1"/>
              </p:cNvSpPr>
              <p:nvPr/>
            </p:nvSpPr>
            <p:spPr bwMode="auto">
              <a:xfrm>
                <a:off x="2748" y="2460"/>
                <a:ext cx="228"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4</a:t>
                </a:r>
                <a:endParaRPr kumimoji="1" lang="en-US" altLang="zh-CN" sz="2800" b="0" dirty="0">
                  <a:solidFill>
                    <a:schemeClr val="tx1"/>
                  </a:solidFill>
                  <a:ea typeface="宋体" panose="02010600030101010101" pitchFamily="2" charset="-122"/>
                </a:endParaRPr>
              </a:p>
            </p:txBody>
          </p:sp>
          <p:sp>
            <p:nvSpPr>
              <p:cNvPr id="50241" name="Oval 122"/>
              <p:cNvSpPr>
                <a:spLocks noChangeArrowheads="1"/>
              </p:cNvSpPr>
              <p:nvPr/>
            </p:nvSpPr>
            <p:spPr bwMode="auto">
              <a:xfrm>
                <a:off x="2760" y="2520"/>
                <a:ext cx="180" cy="19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50234" name="Rectangle 123"/>
            <p:cNvSpPr>
              <a:spLocks noChangeArrowheads="1"/>
            </p:cNvSpPr>
            <p:nvPr/>
          </p:nvSpPr>
          <p:spPr bwMode="auto">
            <a:xfrm>
              <a:off x="3061" y="297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0235" name="Rectangle 124"/>
            <p:cNvSpPr>
              <a:spLocks noChangeArrowheads="1"/>
            </p:cNvSpPr>
            <p:nvPr/>
          </p:nvSpPr>
          <p:spPr bwMode="auto">
            <a:xfrm>
              <a:off x="3651" y="179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0236" name="Rectangle 125"/>
            <p:cNvSpPr>
              <a:spLocks noChangeArrowheads="1"/>
            </p:cNvSpPr>
            <p:nvPr/>
          </p:nvSpPr>
          <p:spPr bwMode="auto">
            <a:xfrm rot="-2292636">
              <a:off x="4059" y="216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0237" name="Rectangle 126"/>
            <p:cNvSpPr>
              <a:spLocks noChangeArrowheads="1"/>
            </p:cNvSpPr>
            <p:nvPr/>
          </p:nvSpPr>
          <p:spPr bwMode="auto">
            <a:xfrm rot="2678942">
              <a:off x="3061" y="216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0238" name="Rectangle 127"/>
            <p:cNvSpPr>
              <a:spLocks noChangeArrowheads="1"/>
            </p:cNvSpPr>
            <p:nvPr/>
          </p:nvSpPr>
          <p:spPr bwMode="auto">
            <a:xfrm rot="2354262">
              <a:off x="3923" y="138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0239" name="Rectangle 128"/>
            <p:cNvSpPr>
              <a:spLocks noChangeArrowheads="1"/>
            </p:cNvSpPr>
            <p:nvPr/>
          </p:nvSpPr>
          <p:spPr bwMode="auto">
            <a:xfrm rot="-2684887">
              <a:off x="3107" y="1434"/>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70"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支路电流法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71" name="Text Box 67"/>
          <p:cNvSpPr txBox="1">
            <a:spLocks noChangeArrowheads="1"/>
          </p:cNvSpPr>
          <p:nvPr/>
        </p:nvSpPr>
        <p:spPr bwMode="auto">
          <a:xfrm>
            <a:off x="866149" y="5060292"/>
            <a:ext cx="16525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lang="zh-CN" altLang="en-US" sz="1600" dirty="0">
                <a:solidFill>
                  <a:schemeClr val="tx1"/>
                </a:solidFill>
                <a:latin typeface="楷体_GB2312" pitchFamily="49" charset="-122"/>
              </a:rPr>
              <a:t>串联在一起的看作一条支路</a:t>
            </a:r>
            <a:endParaRPr lang="en-US" altLang="zh-CN" sz="1600" dirty="0">
              <a:solidFill>
                <a:schemeClr val="tx1"/>
              </a:solidFill>
              <a:latin typeface="楷体_GB2312" pitchFamily="49" charset="-122"/>
            </a:endParaRPr>
          </a:p>
        </p:txBody>
      </p:sp>
      <p:sp>
        <p:nvSpPr>
          <p:cNvPr id="72" name="Text Box 67"/>
          <p:cNvSpPr txBox="1">
            <a:spLocks noChangeArrowheads="1"/>
          </p:cNvSpPr>
          <p:nvPr/>
        </p:nvSpPr>
        <p:spPr bwMode="auto">
          <a:xfrm>
            <a:off x="597862" y="5886613"/>
            <a:ext cx="24034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lang="zh-CN" altLang="en-US" sz="1600" dirty="0">
                <a:solidFill>
                  <a:schemeClr val="tx1"/>
                </a:solidFill>
                <a:latin typeface="楷体_GB2312" pitchFamily="49" charset="-122"/>
              </a:rPr>
              <a:t>网孔数</a:t>
            </a:r>
            <a:r>
              <a:rPr lang="en-US" altLang="zh-CN" sz="1600" dirty="0">
                <a:solidFill>
                  <a:schemeClr val="tx1"/>
                </a:solidFill>
                <a:latin typeface="楷体_GB2312" pitchFamily="49" charset="-122"/>
              </a:rPr>
              <a:t>=</a:t>
            </a:r>
            <a:r>
              <a:rPr lang="zh-CN" altLang="en-US" sz="1600" dirty="0">
                <a:solidFill>
                  <a:schemeClr val="tx1"/>
                </a:solidFill>
                <a:latin typeface="楷体_GB2312" pitchFamily="49" charset="-122"/>
              </a:rPr>
              <a:t>连支数</a:t>
            </a:r>
            <a:r>
              <a:rPr lang="en-US" altLang="zh-CN" sz="1600" dirty="0">
                <a:solidFill>
                  <a:schemeClr val="tx1"/>
                </a:solidFill>
                <a:latin typeface="楷体_GB2312" pitchFamily="49" charset="-122"/>
              </a:rPr>
              <a:t>=</a:t>
            </a:r>
            <a:r>
              <a:rPr lang="zh-CN" altLang="en-US" sz="1600" dirty="0">
                <a:solidFill>
                  <a:schemeClr val="tx1"/>
                </a:solidFill>
                <a:latin typeface="楷体_GB2312" pitchFamily="49" charset="-122"/>
              </a:rPr>
              <a:t>独立回路数</a:t>
            </a:r>
            <a:r>
              <a:rPr lang="en-US" altLang="zh-CN" sz="1600" dirty="0">
                <a:solidFill>
                  <a:schemeClr val="tx1"/>
                </a:solidFill>
                <a:latin typeface="楷体_GB2312" pitchFamily="49" charset="-122"/>
              </a:rPr>
              <a:t>=</a:t>
            </a:r>
            <a:r>
              <a:rPr lang="zh-CN" altLang="en-US" sz="1600" dirty="0">
                <a:solidFill>
                  <a:schemeClr val="tx1"/>
                </a:solidFill>
                <a:latin typeface="楷体_GB2312" pitchFamily="49" charset="-122"/>
              </a:rPr>
              <a:t>独立</a:t>
            </a:r>
            <a:r>
              <a:rPr lang="en-US" altLang="zh-CN" sz="1600" dirty="0">
                <a:solidFill>
                  <a:schemeClr val="tx1"/>
                </a:solidFill>
                <a:latin typeface="楷体_GB2312" pitchFamily="49" charset="-122"/>
              </a:rPr>
              <a:t>KVL</a:t>
            </a:r>
            <a:r>
              <a:rPr lang="zh-CN" altLang="en-US" sz="1600" dirty="0">
                <a:solidFill>
                  <a:schemeClr val="tx1"/>
                </a:solidFill>
                <a:latin typeface="楷体_GB2312" pitchFamily="49" charset="-122"/>
              </a:rPr>
              <a:t>方程数</a:t>
            </a:r>
            <a:endParaRPr lang="en-US" altLang="zh-CN" sz="1600" dirty="0">
              <a:solidFill>
                <a:schemeClr val="tx1"/>
              </a:solidFill>
              <a:latin typeface="楷体_GB2312" pitchFamily="49" charset="-122"/>
            </a:endParaRPr>
          </a:p>
        </p:txBody>
      </p:sp>
      <p:sp>
        <p:nvSpPr>
          <p:cNvPr id="73" name="Text Box 78"/>
          <p:cNvSpPr txBox="1">
            <a:spLocks noChangeArrowheads="1"/>
          </p:cNvSpPr>
          <p:nvPr/>
        </p:nvSpPr>
        <p:spPr bwMode="auto">
          <a:xfrm>
            <a:off x="878272" y="1764378"/>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74" name="Text Box 80"/>
          <p:cNvSpPr txBox="1">
            <a:spLocks noChangeArrowheads="1"/>
          </p:cNvSpPr>
          <p:nvPr/>
        </p:nvSpPr>
        <p:spPr bwMode="auto">
          <a:xfrm>
            <a:off x="1571001" y="112421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75" name="Text Box 91"/>
          <p:cNvSpPr txBox="1">
            <a:spLocks noChangeArrowheads="1"/>
          </p:cNvSpPr>
          <p:nvPr/>
        </p:nvSpPr>
        <p:spPr bwMode="auto">
          <a:xfrm>
            <a:off x="1091481" y="1436064"/>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76" name="Text Box 78"/>
          <p:cNvSpPr txBox="1">
            <a:spLocks noChangeArrowheads="1"/>
          </p:cNvSpPr>
          <p:nvPr/>
        </p:nvSpPr>
        <p:spPr bwMode="auto">
          <a:xfrm>
            <a:off x="1967875" y="2093054"/>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77" name="Text Box 80"/>
          <p:cNvSpPr txBox="1">
            <a:spLocks noChangeArrowheads="1"/>
          </p:cNvSpPr>
          <p:nvPr/>
        </p:nvSpPr>
        <p:spPr bwMode="auto">
          <a:xfrm>
            <a:off x="1968681" y="265661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78" name="Text Box 91"/>
          <p:cNvSpPr txBox="1">
            <a:spLocks noChangeArrowheads="1"/>
          </p:cNvSpPr>
          <p:nvPr/>
        </p:nvSpPr>
        <p:spPr bwMode="auto">
          <a:xfrm>
            <a:off x="1804161" y="2379698"/>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3</a:t>
            </a:r>
            <a:endParaRPr kumimoji="1" lang="en-US" altLang="zh-CN" sz="2800" b="0" dirty="0">
              <a:solidFill>
                <a:schemeClr val="tx1"/>
              </a:solidFill>
              <a:ea typeface="宋体" panose="02010600030101010101" pitchFamily="2" charset="-122"/>
            </a:endParaRPr>
          </a:p>
        </p:txBody>
      </p:sp>
      <p:sp>
        <p:nvSpPr>
          <p:cNvPr id="79" name="Text Box 80"/>
          <p:cNvSpPr txBox="1">
            <a:spLocks noChangeArrowheads="1"/>
          </p:cNvSpPr>
          <p:nvPr/>
        </p:nvSpPr>
        <p:spPr bwMode="auto">
          <a:xfrm>
            <a:off x="1439018" y="3107863"/>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80" name="Text Box 78"/>
          <p:cNvSpPr txBox="1">
            <a:spLocks noChangeArrowheads="1"/>
          </p:cNvSpPr>
          <p:nvPr/>
        </p:nvSpPr>
        <p:spPr bwMode="auto">
          <a:xfrm>
            <a:off x="1002474" y="2852558"/>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81" name="Text Box 91"/>
          <p:cNvSpPr txBox="1">
            <a:spLocks noChangeArrowheads="1"/>
          </p:cNvSpPr>
          <p:nvPr/>
        </p:nvSpPr>
        <p:spPr bwMode="auto">
          <a:xfrm>
            <a:off x="1131481" y="3094104"/>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i="1"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48" name="Text Box 68"/>
          <p:cNvSpPr txBox="1">
            <a:spLocks noChangeArrowheads="1"/>
          </p:cNvSpPr>
          <p:nvPr/>
        </p:nvSpPr>
        <p:spPr bwMode="auto">
          <a:xfrm>
            <a:off x="4036282" y="3112892"/>
            <a:ext cx="51482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dirty="0">
                <a:latin typeface="楷体_GB2312" pitchFamily="49" charset="-122"/>
              </a:rPr>
              <a:t>列写元件（支路）约束方程，然后将其带入以上</a:t>
            </a:r>
            <a:r>
              <a:rPr lang="en-US" altLang="zh-CN" dirty="0">
                <a:latin typeface="楷体_GB2312" pitchFamily="49" charset="-122"/>
              </a:rPr>
              <a:t>KVL</a:t>
            </a:r>
            <a:r>
              <a:rPr lang="zh-CN" altLang="en-US" dirty="0">
                <a:latin typeface="楷体_GB2312" pitchFamily="49" charset="-122"/>
              </a:rPr>
              <a:t>方程。</a:t>
            </a:r>
            <a:endParaRPr lang="en-US" altLang="zh-CN" sz="2800" dirty="0">
              <a:latin typeface="Arial" panose="020B0604020202020204" pitchFamily="34" charset="0"/>
            </a:endParaRPr>
          </a:p>
        </p:txBody>
      </p:sp>
      <p:graphicFrame>
        <p:nvGraphicFramePr>
          <p:cNvPr id="46149" name="Object 69"/>
          <p:cNvGraphicFramePr>
            <a:graphicFrameLocks noChangeAspect="1"/>
          </p:cNvGraphicFramePr>
          <p:nvPr/>
        </p:nvGraphicFramePr>
        <p:xfrm>
          <a:off x="4673071" y="4241800"/>
          <a:ext cx="3560762" cy="620713"/>
        </p:xfrm>
        <a:graphic>
          <a:graphicData uri="http://schemas.openxmlformats.org/presentationml/2006/ole">
            <mc:AlternateContent xmlns:mc="http://schemas.openxmlformats.org/markup-compatibility/2006">
              <mc:Choice xmlns:v="urn:schemas-microsoft-com:vml" Requires="v">
                <p:oleObj spid="_x0000_s4356" name="公式" r:id="rId1" imgW="1288415" imgH="219710" progId="Equation.3">
                  <p:embed/>
                </p:oleObj>
              </mc:Choice>
              <mc:Fallback>
                <p:oleObj name="公式" r:id="rId1" imgW="1288415" imgH="219710" progId="Equation.3">
                  <p:embed/>
                  <p:pic>
                    <p:nvPicPr>
                      <p:cNvPr id="0" name="Object 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071" y="4241800"/>
                        <a:ext cx="3560762"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50" name="Object 70"/>
          <p:cNvGraphicFramePr>
            <a:graphicFrameLocks noChangeAspect="1"/>
          </p:cNvGraphicFramePr>
          <p:nvPr/>
        </p:nvGraphicFramePr>
        <p:xfrm>
          <a:off x="4673071" y="4889500"/>
          <a:ext cx="3560762" cy="609600"/>
        </p:xfrm>
        <a:graphic>
          <a:graphicData uri="http://schemas.openxmlformats.org/presentationml/2006/ole">
            <mc:AlternateContent xmlns:mc="http://schemas.openxmlformats.org/markup-compatibility/2006">
              <mc:Choice xmlns:v="urn:schemas-microsoft-com:vml" Requires="v">
                <p:oleObj spid="_x0000_s4357" name="公式" r:id="rId3" imgW="1311910" imgH="219710" progId="Equation.3">
                  <p:embed/>
                </p:oleObj>
              </mc:Choice>
              <mc:Fallback>
                <p:oleObj name="公式" r:id="rId3" imgW="1311910" imgH="219710" progId="Equation.3">
                  <p:embed/>
                  <p:pic>
                    <p:nvPicPr>
                      <p:cNvPr id="0" name="Object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071" y="4889500"/>
                        <a:ext cx="3560762"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51" name="Object 71"/>
          <p:cNvGraphicFramePr>
            <a:graphicFrameLocks noChangeAspect="1"/>
          </p:cNvGraphicFramePr>
          <p:nvPr/>
        </p:nvGraphicFramePr>
        <p:xfrm>
          <a:off x="4601633" y="5538788"/>
          <a:ext cx="3687763" cy="614362"/>
        </p:xfrm>
        <a:graphic>
          <a:graphicData uri="http://schemas.openxmlformats.org/presentationml/2006/ole">
            <mc:AlternateContent xmlns:mc="http://schemas.openxmlformats.org/markup-compatibility/2006">
              <mc:Choice xmlns:v="urn:schemas-microsoft-com:vml" Requires="v">
                <p:oleObj spid="_x0000_s4358" name="公式" r:id="rId5" imgW="1348105" imgH="219710" progId="Equation.3">
                  <p:embed/>
                </p:oleObj>
              </mc:Choice>
              <mc:Fallback>
                <p:oleObj name="公式" r:id="rId5" imgW="1348105" imgH="219710" progId="Equation.3">
                  <p:embed/>
                  <p:pic>
                    <p:nvPicPr>
                      <p:cNvPr id="0" name="Object 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1633" y="5538788"/>
                        <a:ext cx="3687763"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183" name="AutoShape 103" descr="羊皮纸"/>
          <p:cNvSpPr>
            <a:spLocks noChangeArrowheads="1"/>
          </p:cNvSpPr>
          <p:nvPr/>
        </p:nvSpPr>
        <p:spPr bwMode="auto">
          <a:xfrm>
            <a:off x="1333109" y="1038295"/>
            <a:ext cx="1800225" cy="1079500"/>
          </a:xfrm>
          <a:prstGeom prst="wedgeRoundRectCallout">
            <a:avLst>
              <a:gd name="adj1" fmla="val 96736"/>
              <a:gd name="adj2" fmla="val 14116"/>
              <a:gd name="adj3" fmla="val 16667"/>
            </a:avLst>
          </a:prstGeom>
          <a:blipFill dpi="0" rotWithShape="1">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dirty="0">
                <a:solidFill>
                  <a:schemeClr val="bg1"/>
                </a:solidFill>
                <a:latin typeface="Arial" panose="020B0604020202020204" pitchFamily="34" charset="0"/>
              </a:rPr>
              <a:t>这一步可以省去</a:t>
            </a:r>
            <a:endParaRPr lang="zh-CN" altLang="en-US" sz="2800" dirty="0">
              <a:solidFill>
                <a:schemeClr val="bg1"/>
              </a:solidFill>
              <a:latin typeface="Arial" panose="020B0604020202020204" pitchFamily="34" charset="0"/>
            </a:endParaRPr>
          </a:p>
        </p:txBody>
      </p:sp>
      <p:graphicFrame>
        <p:nvGraphicFramePr>
          <p:cNvPr id="51209" name="Object 104"/>
          <p:cNvGraphicFramePr>
            <a:graphicFrameLocks noChangeAspect="1"/>
          </p:cNvGraphicFramePr>
          <p:nvPr/>
        </p:nvGraphicFramePr>
        <p:xfrm>
          <a:off x="5654284" y="822395"/>
          <a:ext cx="2647950" cy="606425"/>
        </p:xfrm>
        <a:graphic>
          <a:graphicData uri="http://schemas.openxmlformats.org/presentationml/2006/ole">
            <mc:AlternateContent xmlns:mc="http://schemas.openxmlformats.org/markup-compatibility/2006">
              <mc:Choice xmlns:v="urn:schemas-microsoft-com:vml" Requires="v">
                <p:oleObj spid="_x0000_s4359" name="公式" r:id="rId8" imgW="979805" imgH="219710" progId="Equation.3">
                  <p:embed/>
                </p:oleObj>
              </mc:Choice>
              <mc:Fallback>
                <p:oleObj name="公式" r:id="rId8" imgW="979805" imgH="219710" progId="Equation.3">
                  <p:embed/>
                  <p:pic>
                    <p:nvPicPr>
                      <p:cNvPr id="0" name="Object 10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4284" y="822395"/>
                        <a:ext cx="264795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0" name="Object 105"/>
          <p:cNvGraphicFramePr>
            <a:graphicFrameLocks noChangeAspect="1"/>
          </p:cNvGraphicFramePr>
          <p:nvPr/>
        </p:nvGraphicFramePr>
        <p:xfrm>
          <a:off x="5582846" y="1398658"/>
          <a:ext cx="2735263" cy="619125"/>
        </p:xfrm>
        <a:graphic>
          <a:graphicData uri="http://schemas.openxmlformats.org/presentationml/2006/ole">
            <mc:AlternateContent xmlns:mc="http://schemas.openxmlformats.org/markup-compatibility/2006">
              <mc:Choice xmlns:v="urn:schemas-microsoft-com:vml" Requires="v">
                <p:oleObj spid="_x0000_s4360" name="公式" r:id="rId10" imgW="991870" imgH="219710" progId="Equation.3">
                  <p:embed/>
                </p:oleObj>
              </mc:Choice>
              <mc:Fallback>
                <p:oleObj name="公式" r:id="rId10" imgW="991870" imgH="219710" progId="Equation.3">
                  <p:embed/>
                  <p:pic>
                    <p:nvPicPr>
                      <p:cNvPr id="0" name="Object 10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2846" y="1398658"/>
                        <a:ext cx="2735263"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1" name="Object 106"/>
          <p:cNvGraphicFramePr>
            <a:graphicFrameLocks noChangeAspect="1"/>
          </p:cNvGraphicFramePr>
          <p:nvPr/>
        </p:nvGraphicFramePr>
        <p:xfrm>
          <a:off x="5648325" y="1974850"/>
          <a:ext cx="2743200" cy="620713"/>
        </p:xfrm>
        <a:graphic>
          <a:graphicData uri="http://schemas.openxmlformats.org/presentationml/2006/ole">
            <mc:AlternateContent xmlns:mc="http://schemas.openxmlformats.org/markup-compatibility/2006">
              <mc:Choice xmlns:v="urn:schemas-microsoft-com:vml" Requires="v">
                <p:oleObj spid="_x0000_s4361" name="公式" r:id="rId12" imgW="991870" imgH="219710" progId="Equation.3">
                  <p:embed/>
                </p:oleObj>
              </mc:Choice>
              <mc:Fallback>
                <p:oleObj name="公式" r:id="rId12" imgW="991870" imgH="219710" progId="Equation.3">
                  <p:embed/>
                  <p:pic>
                    <p:nvPicPr>
                      <p:cNvPr id="0" name="Object 10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8325" y="1974850"/>
                        <a:ext cx="2743200"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2" name="Text Box 107"/>
          <p:cNvSpPr txBox="1">
            <a:spLocks noChangeArrowheads="1"/>
          </p:cNvSpPr>
          <p:nvPr/>
        </p:nvSpPr>
        <p:spPr bwMode="auto">
          <a:xfrm>
            <a:off x="3927084" y="895420"/>
            <a:ext cx="1655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latin typeface="楷体_GB2312" pitchFamily="49" charset="-122"/>
              </a:rPr>
              <a:t>回路</a:t>
            </a:r>
            <a:r>
              <a:rPr lang="en-US" altLang="zh-CN" sz="2800">
                <a:latin typeface="楷体_GB2312" pitchFamily="49" charset="-122"/>
              </a:rPr>
              <a:t>1</a:t>
            </a:r>
            <a:endParaRPr lang="en-US" altLang="zh-CN" sz="2800">
              <a:latin typeface="楷体_GB2312" pitchFamily="49" charset="-122"/>
            </a:endParaRPr>
          </a:p>
        </p:txBody>
      </p:sp>
      <p:sp>
        <p:nvSpPr>
          <p:cNvPr id="51213" name="Text Box 108"/>
          <p:cNvSpPr txBox="1">
            <a:spLocks noChangeArrowheads="1"/>
          </p:cNvSpPr>
          <p:nvPr/>
        </p:nvSpPr>
        <p:spPr bwMode="auto">
          <a:xfrm>
            <a:off x="3927084" y="1471683"/>
            <a:ext cx="1943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a:latin typeface="楷体_GB2312" pitchFamily="49" charset="-122"/>
              </a:rPr>
              <a:t>回路</a:t>
            </a:r>
            <a:r>
              <a:rPr lang="en-US" altLang="zh-CN" sz="2800">
                <a:latin typeface="楷体_GB2312" pitchFamily="49" charset="-122"/>
              </a:rPr>
              <a:t>2</a:t>
            </a:r>
            <a:endParaRPr lang="en-US" altLang="zh-CN" sz="2800">
              <a:latin typeface="楷体_GB2312" pitchFamily="49" charset="-122"/>
            </a:endParaRPr>
          </a:p>
        </p:txBody>
      </p:sp>
      <p:sp>
        <p:nvSpPr>
          <p:cNvPr id="51214" name="Text Box 109"/>
          <p:cNvSpPr txBox="1">
            <a:spLocks noChangeArrowheads="1"/>
          </p:cNvSpPr>
          <p:nvPr/>
        </p:nvSpPr>
        <p:spPr bwMode="auto">
          <a:xfrm>
            <a:off x="3925496" y="2047945"/>
            <a:ext cx="2016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dirty="0">
                <a:latin typeface="楷体_GB2312" pitchFamily="49" charset="-122"/>
              </a:rPr>
              <a:t>回路</a:t>
            </a:r>
            <a:r>
              <a:rPr lang="en-US" altLang="zh-CN" sz="2800" dirty="0">
                <a:latin typeface="楷体_GB2312" pitchFamily="49" charset="-122"/>
              </a:rPr>
              <a:t>3</a:t>
            </a:r>
            <a:endParaRPr lang="en-US" altLang="zh-CN" sz="2800" dirty="0">
              <a:latin typeface="楷体_GB2312" pitchFamily="49" charset="-122"/>
            </a:endParaRPr>
          </a:p>
        </p:txBody>
      </p:sp>
      <p:sp>
        <p:nvSpPr>
          <p:cNvPr id="66"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支路电流法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grpSp>
        <p:nvGrpSpPr>
          <p:cNvPr id="67" name="Group 70"/>
          <p:cNvGrpSpPr/>
          <p:nvPr/>
        </p:nvGrpSpPr>
        <p:grpSpPr bwMode="auto">
          <a:xfrm>
            <a:off x="1222639" y="3971596"/>
            <a:ext cx="2054226" cy="1960563"/>
            <a:chOff x="975" y="1207"/>
            <a:chExt cx="1294" cy="1235"/>
          </a:xfrm>
        </p:grpSpPr>
        <p:sp>
          <p:nvSpPr>
            <p:cNvPr id="68" name="Text Box 71"/>
            <p:cNvSpPr txBox="1">
              <a:spLocks noChangeArrowheads="1"/>
            </p:cNvSpPr>
            <p:nvPr/>
          </p:nvSpPr>
          <p:spPr bwMode="auto">
            <a:xfrm>
              <a:off x="975" y="1207"/>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rgbClr val="FF0000"/>
                  </a:solidFill>
                </a:rPr>
                <a:t>1</a:t>
              </a:r>
              <a:endParaRPr lang="en-US" altLang="zh-CN" sz="2800" b="0">
                <a:solidFill>
                  <a:srgbClr val="FF0000"/>
                </a:solidFill>
              </a:endParaRPr>
            </a:p>
          </p:txBody>
        </p:sp>
        <p:sp>
          <p:nvSpPr>
            <p:cNvPr id="69" name="Text Box 72"/>
            <p:cNvSpPr txBox="1">
              <a:spLocks noChangeArrowheads="1"/>
            </p:cNvSpPr>
            <p:nvPr/>
          </p:nvSpPr>
          <p:spPr bwMode="auto">
            <a:xfrm>
              <a:off x="1952" y="121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dirty="0">
                  <a:solidFill>
                    <a:srgbClr val="FF0000"/>
                  </a:solidFill>
                </a:rPr>
                <a:t>2</a:t>
              </a:r>
              <a:endParaRPr lang="en-US" altLang="zh-CN" sz="2800" b="0" dirty="0">
                <a:solidFill>
                  <a:srgbClr val="FF0000"/>
                </a:solidFill>
              </a:endParaRPr>
            </a:p>
          </p:txBody>
        </p:sp>
        <p:sp>
          <p:nvSpPr>
            <p:cNvPr id="70" name="Text Box 73"/>
            <p:cNvSpPr txBox="1">
              <a:spLocks noChangeArrowheads="1"/>
            </p:cNvSpPr>
            <p:nvPr/>
          </p:nvSpPr>
          <p:spPr bwMode="auto">
            <a:xfrm>
              <a:off x="1247" y="211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rgbClr val="FF0000"/>
                  </a:solidFill>
                </a:rPr>
                <a:t>3</a:t>
              </a:r>
              <a:endParaRPr lang="en-US" altLang="zh-CN" sz="2800" b="0">
                <a:solidFill>
                  <a:srgbClr val="FF0000"/>
                </a:solidFill>
              </a:endParaRPr>
            </a:p>
          </p:txBody>
        </p:sp>
      </p:grpSp>
      <p:grpSp>
        <p:nvGrpSpPr>
          <p:cNvPr id="71" name="Group 80"/>
          <p:cNvGrpSpPr/>
          <p:nvPr/>
        </p:nvGrpSpPr>
        <p:grpSpPr bwMode="auto">
          <a:xfrm>
            <a:off x="214577" y="2533320"/>
            <a:ext cx="4017962" cy="4265613"/>
            <a:chOff x="2517" y="799"/>
            <a:chExt cx="2531" cy="2687"/>
          </a:xfrm>
        </p:grpSpPr>
        <p:sp>
          <p:nvSpPr>
            <p:cNvPr id="72" name="Oval 81"/>
            <p:cNvSpPr>
              <a:spLocks noChangeArrowheads="1"/>
            </p:cNvSpPr>
            <p:nvPr/>
          </p:nvSpPr>
          <p:spPr bwMode="auto">
            <a:xfrm>
              <a:off x="3878" y="288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73" name="Line 82"/>
            <p:cNvSpPr>
              <a:spLocks noChangeShapeType="1"/>
            </p:cNvSpPr>
            <p:nvPr/>
          </p:nvSpPr>
          <p:spPr bwMode="auto">
            <a:xfrm>
              <a:off x="3722" y="1152"/>
              <a:ext cx="0" cy="148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83"/>
            <p:cNvSpPr>
              <a:spLocks noChangeShapeType="1"/>
            </p:cNvSpPr>
            <p:nvPr/>
          </p:nvSpPr>
          <p:spPr bwMode="auto">
            <a:xfrm>
              <a:off x="3722" y="1152"/>
              <a:ext cx="916" cy="74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84"/>
            <p:cNvSpPr>
              <a:spLocks noChangeShapeType="1"/>
            </p:cNvSpPr>
            <p:nvPr/>
          </p:nvSpPr>
          <p:spPr bwMode="auto">
            <a:xfrm>
              <a:off x="2805" y="1895"/>
              <a:ext cx="917" cy="7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85"/>
            <p:cNvSpPr>
              <a:spLocks noChangeShapeType="1"/>
            </p:cNvSpPr>
            <p:nvPr/>
          </p:nvSpPr>
          <p:spPr bwMode="auto">
            <a:xfrm flipH="1">
              <a:off x="3722" y="1895"/>
              <a:ext cx="916" cy="7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86"/>
            <p:cNvSpPr>
              <a:spLocks noChangeShapeType="1"/>
            </p:cNvSpPr>
            <p:nvPr/>
          </p:nvSpPr>
          <p:spPr bwMode="auto">
            <a:xfrm flipH="1">
              <a:off x="2805" y="1152"/>
              <a:ext cx="917" cy="74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Freeform 87"/>
            <p:cNvSpPr/>
            <p:nvPr/>
          </p:nvSpPr>
          <p:spPr bwMode="auto">
            <a:xfrm>
              <a:off x="2805" y="1895"/>
              <a:ext cx="1" cy="1163"/>
            </a:xfrm>
            <a:custGeom>
              <a:avLst/>
              <a:gdLst>
                <a:gd name="T0" fmla="*/ 0 w 1"/>
                <a:gd name="T1" fmla="*/ 0 h 1135"/>
                <a:gd name="T2" fmla="*/ 0 w 1"/>
                <a:gd name="T3" fmla="*/ 1676 h 1135"/>
                <a:gd name="T4" fmla="*/ 0 60000 65536"/>
                <a:gd name="T5" fmla="*/ 0 60000 65536"/>
                <a:gd name="T6" fmla="*/ 0 w 1"/>
                <a:gd name="T7" fmla="*/ 0 h 1135"/>
                <a:gd name="T8" fmla="*/ 1 w 1"/>
                <a:gd name="T9" fmla="*/ 1135 h 1135"/>
              </a:gdLst>
              <a:ahLst/>
              <a:cxnLst>
                <a:cxn ang="T4">
                  <a:pos x="T0" y="T1"/>
                </a:cxn>
                <a:cxn ang="T5">
                  <a:pos x="T2" y="T3"/>
                </a:cxn>
              </a:cxnLst>
              <a:rect l="T6" t="T7" r="T8" b="T9"/>
              <a:pathLst>
                <a:path w="1" h="1135">
                  <a:moveTo>
                    <a:pt x="0" y="0"/>
                  </a:moveTo>
                  <a:lnTo>
                    <a:pt x="0" y="1135"/>
                  </a:lnTo>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 name="Freeform 88"/>
            <p:cNvSpPr/>
            <p:nvPr/>
          </p:nvSpPr>
          <p:spPr bwMode="auto">
            <a:xfrm>
              <a:off x="4638" y="1895"/>
              <a:ext cx="1" cy="1169"/>
            </a:xfrm>
            <a:custGeom>
              <a:avLst/>
              <a:gdLst>
                <a:gd name="T0" fmla="*/ 0 w 1"/>
                <a:gd name="T1" fmla="*/ 0 h 1141"/>
                <a:gd name="T2" fmla="*/ 0 w 1"/>
                <a:gd name="T3" fmla="*/ 1681 h 1141"/>
                <a:gd name="T4" fmla="*/ 0 60000 65536"/>
                <a:gd name="T5" fmla="*/ 0 60000 65536"/>
                <a:gd name="T6" fmla="*/ 0 w 1"/>
                <a:gd name="T7" fmla="*/ 0 h 1141"/>
                <a:gd name="T8" fmla="*/ 1 w 1"/>
                <a:gd name="T9" fmla="*/ 1141 h 1141"/>
              </a:gdLst>
              <a:ahLst/>
              <a:cxnLst>
                <a:cxn ang="T4">
                  <a:pos x="T0" y="T1"/>
                </a:cxn>
                <a:cxn ang="T5">
                  <a:pos x="T2" y="T3"/>
                </a:cxn>
              </a:cxnLst>
              <a:rect l="T6" t="T7" r="T8" b="T9"/>
              <a:pathLst>
                <a:path w="1" h="1141">
                  <a:moveTo>
                    <a:pt x="0" y="0"/>
                  </a:moveTo>
                  <a:lnTo>
                    <a:pt x="0" y="1141"/>
                  </a:lnTo>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0" name="Line 89"/>
            <p:cNvSpPr>
              <a:spLocks noChangeShapeType="1"/>
            </p:cNvSpPr>
            <p:nvPr/>
          </p:nvSpPr>
          <p:spPr bwMode="auto">
            <a:xfrm flipV="1">
              <a:off x="2812" y="3052"/>
              <a:ext cx="1833"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Text Box 90"/>
            <p:cNvSpPr txBox="1">
              <a:spLocks noChangeArrowheads="1"/>
            </p:cNvSpPr>
            <p:nvPr/>
          </p:nvSpPr>
          <p:spPr bwMode="auto">
            <a:xfrm>
              <a:off x="3170" y="1901"/>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82" name="Text Box 91"/>
            <p:cNvSpPr txBox="1">
              <a:spLocks noChangeArrowheads="1"/>
            </p:cNvSpPr>
            <p:nvPr/>
          </p:nvSpPr>
          <p:spPr bwMode="auto">
            <a:xfrm>
              <a:off x="3231" y="1455"/>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83" name="Text Box 92"/>
            <p:cNvSpPr txBox="1">
              <a:spLocks noChangeArrowheads="1"/>
            </p:cNvSpPr>
            <p:nvPr/>
          </p:nvSpPr>
          <p:spPr bwMode="auto">
            <a:xfrm>
              <a:off x="3733" y="1761"/>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3</a:t>
              </a:r>
              <a:endParaRPr kumimoji="1" lang="en-US" altLang="zh-CN" sz="2800" b="0" dirty="0">
                <a:solidFill>
                  <a:schemeClr val="tx1"/>
                </a:solidFill>
                <a:ea typeface="宋体" panose="02010600030101010101" pitchFamily="2" charset="-122"/>
              </a:endParaRPr>
            </a:p>
          </p:txBody>
        </p:sp>
        <p:sp>
          <p:nvSpPr>
            <p:cNvPr id="84" name="Text Box 93"/>
            <p:cNvSpPr txBox="1">
              <a:spLocks noChangeArrowheads="1"/>
            </p:cNvSpPr>
            <p:nvPr/>
          </p:nvSpPr>
          <p:spPr bwMode="auto">
            <a:xfrm>
              <a:off x="3824" y="1444"/>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4</a:t>
              </a:r>
              <a:endParaRPr kumimoji="1" lang="en-US" altLang="zh-CN" sz="2800" b="0" dirty="0">
                <a:solidFill>
                  <a:schemeClr val="tx1"/>
                </a:solidFill>
                <a:ea typeface="宋体" panose="02010600030101010101" pitchFamily="2" charset="-122"/>
              </a:endParaRPr>
            </a:p>
          </p:txBody>
        </p:sp>
        <p:sp>
          <p:nvSpPr>
            <p:cNvPr id="85" name="Text Box 94"/>
            <p:cNvSpPr txBox="1">
              <a:spLocks noChangeArrowheads="1"/>
            </p:cNvSpPr>
            <p:nvPr/>
          </p:nvSpPr>
          <p:spPr bwMode="auto">
            <a:xfrm>
              <a:off x="3985" y="1826"/>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5</a:t>
              </a:r>
              <a:endParaRPr kumimoji="1" lang="en-US" altLang="zh-CN" sz="2800" b="0" dirty="0">
                <a:solidFill>
                  <a:schemeClr val="tx1"/>
                </a:solidFill>
                <a:ea typeface="宋体" panose="02010600030101010101" pitchFamily="2" charset="-122"/>
              </a:endParaRPr>
            </a:p>
          </p:txBody>
        </p:sp>
        <p:sp>
          <p:nvSpPr>
            <p:cNvPr id="86" name="Text Box 95"/>
            <p:cNvSpPr txBox="1">
              <a:spLocks noChangeArrowheads="1"/>
            </p:cNvSpPr>
            <p:nvPr/>
          </p:nvSpPr>
          <p:spPr bwMode="auto">
            <a:xfrm>
              <a:off x="3061" y="3067"/>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6</a:t>
              </a:r>
              <a:endParaRPr kumimoji="1" lang="en-US" altLang="zh-CN" sz="2800" b="0">
                <a:solidFill>
                  <a:schemeClr val="tx1"/>
                </a:solidFill>
                <a:ea typeface="宋体" panose="02010600030101010101" pitchFamily="2" charset="-122"/>
              </a:endParaRPr>
            </a:p>
          </p:txBody>
        </p:sp>
        <p:sp>
          <p:nvSpPr>
            <p:cNvPr id="87" name="Line 96"/>
            <p:cNvSpPr>
              <a:spLocks noChangeShapeType="1"/>
            </p:cNvSpPr>
            <p:nvPr/>
          </p:nvSpPr>
          <p:spPr bwMode="auto">
            <a:xfrm flipV="1">
              <a:off x="2789" y="1616"/>
              <a:ext cx="263" cy="23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97"/>
            <p:cNvSpPr>
              <a:spLocks noChangeShapeType="1"/>
            </p:cNvSpPr>
            <p:nvPr/>
          </p:nvSpPr>
          <p:spPr bwMode="auto">
            <a:xfrm flipV="1">
              <a:off x="3779" y="2443"/>
              <a:ext cx="262" cy="23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98"/>
            <p:cNvSpPr>
              <a:spLocks noChangeShapeType="1"/>
            </p:cNvSpPr>
            <p:nvPr/>
          </p:nvSpPr>
          <p:spPr bwMode="auto">
            <a:xfrm rot="5400000" flipV="1">
              <a:off x="3395" y="2416"/>
              <a:ext cx="232" cy="2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99"/>
            <p:cNvSpPr>
              <a:spLocks noChangeShapeType="1"/>
            </p:cNvSpPr>
            <p:nvPr/>
          </p:nvSpPr>
          <p:spPr bwMode="auto">
            <a:xfrm rot="5400000" flipV="1">
              <a:off x="4347" y="1555"/>
              <a:ext cx="233" cy="2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100"/>
            <p:cNvSpPr>
              <a:spLocks noChangeShapeType="1"/>
            </p:cNvSpPr>
            <p:nvPr/>
          </p:nvSpPr>
          <p:spPr bwMode="auto">
            <a:xfrm rot="8093792" flipV="1">
              <a:off x="3541" y="1366"/>
              <a:ext cx="255" cy="2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101"/>
            <p:cNvSpPr>
              <a:spLocks noChangeShapeType="1"/>
            </p:cNvSpPr>
            <p:nvPr/>
          </p:nvSpPr>
          <p:spPr bwMode="auto">
            <a:xfrm rot="8219172" flipV="1">
              <a:off x="4603" y="2759"/>
              <a:ext cx="226" cy="24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Text Box 102"/>
            <p:cNvSpPr txBox="1">
              <a:spLocks noChangeArrowheads="1"/>
            </p:cNvSpPr>
            <p:nvPr/>
          </p:nvSpPr>
          <p:spPr bwMode="auto">
            <a:xfrm>
              <a:off x="3604" y="3033"/>
              <a:ext cx="32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a:t>
              </a:r>
              <a:endParaRPr kumimoji="1" lang="en-US" altLang="zh-CN" sz="2800" b="0">
                <a:solidFill>
                  <a:schemeClr val="tx1"/>
                </a:solidFill>
                <a:ea typeface="宋体" panose="02010600030101010101" pitchFamily="2" charset="-122"/>
              </a:endParaRPr>
            </a:p>
          </p:txBody>
        </p:sp>
        <p:sp>
          <p:nvSpPr>
            <p:cNvPr id="94" name="Text Box 103"/>
            <p:cNvSpPr txBox="1">
              <a:spLocks noChangeArrowheads="1"/>
            </p:cNvSpPr>
            <p:nvPr/>
          </p:nvSpPr>
          <p:spPr bwMode="auto">
            <a:xfrm>
              <a:off x="4319" y="3052"/>
              <a:ext cx="32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a:t>
              </a:r>
              <a:endParaRPr kumimoji="1" lang="en-US" altLang="zh-CN" sz="2800" b="0">
                <a:solidFill>
                  <a:schemeClr val="tx1"/>
                </a:solidFill>
                <a:ea typeface="宋体" panose="02010600030101010101" pitchFamily="2" charset="-122"/>
              </a:endParaRPr>
            </a:p>
          </p:txBody>
        </p:sp>
        <p:sp>
          <p:nvSpPr>
            <p:cNvPr id="95" name="Text Box 104"/>
            <p:cNvSpPr txBox="1">
              <a:spLocks noChangeArrowheads="1"/>
            </p:cNvSpPr>
            <p:nvPr/>
          </p:nvSpPr>
          <p:spPr bwMode="auto">
            <a:xfrm>
              <a:off x="2662" y="1434"/>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96" name="Text Box 105"/>
            <p:cNvSpPr txBox="1">
              <a:spLocks noChangeArrowheads="1"/>
            </p:cNvSpPr>
            <p:nvPr/>
          </p:nvSpPr>
          <p:spPr bwMode="auto">
            <a:xfrm>
              <a:off x="3433" y="1344"/>
              <a:ext cx="35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3</a:t>
              </a:r>
              <a:endParaRPr kumimoji="1" lang="en-US" altLang="zh-CN" sz="2800" b="0">
                <a:solidFill>
                  <a:schemeClr val="tx1"/>
                </a:solidFill>
                <a:ea typeface="宋体" panose="02010600030101010101" pitchFamily="2" charset="-122"/>
              </a:endParaRPr>
            </a:p>
          </p:txBody>
        </p:sp>
        <p:sp>
          <p:nvSpPr>
            <p:cNvPr id="97" name="Text Box 106"/>
            <p:cNvSpPr txBox="1">
              <a:spLocks noChangeArrowheads="1"/>
            </p:cNvSpPr>
            <p:nvPr/>
          </p:nvSpPr>
          <p:spPr bwMode="auto">
            <a:xfrm>
              <a:off x="4422" y="1389"/>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4</a:t>
              </a:r>
              <a:endParaRPr kumimoji="1" lang="en-US" altLang="zh-CN" sz="2800" b="0">
                <a:solidFill>
                  <a:schemeClr val="tx1"/>
                </a:solidFill>
                <a:ea typeface="宋体" panose="02010600030101010101" pitchFamily="2" charset="-122"/>
              </a:endParaRPr>
            </a:p>
          </p:txBody>
        </p:sp>
        <p:sp>
          <p:nvSpPr>
            <p:cNvPr id="98" name="Text Box 107"/>
            <p:cNvSpPr txBox="1">
              <a:spLocks noChangeArrowheads="1"/>
            </p:cNvSpPr>
            <p:nvPr/>
          </p:nvSpPr>
          <p:spPr bwMode="auto">
            <a:xfrm>
              <a:off x="3288" y="2387"/>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1</a:t>
              </a:r>
              <a:endParaRPr kumimoji="1" lang="en-US" altLang="zh-CN" sz="2800" b="0">
                <a:solidFill>
                  <a:schemeClr val="tx1"/>
                </a:solidFill>
                <a:ea typeface="宋体" panose="02010600030101010101" pitchFamily="2" charset="-122"/>
              </a:endParaRPr>
            </a:p>
          </p:txBody>
        </p:sp>
        <p:sp>
          <p:nvSpPr>
            <p:cNvPr id="99" name="Text Box 108"/>
            <p:cNvSpPr txBox="1">
              <a:spLocks noChangeArrowheads="1"/>
            </p:cNvSpPr>
            <p:nvPr/>
          </p:nvSpPr>
          <p:spPr bwMode="auto">
            <a:xfrm>
              <a:off x="3892" y="2443"/>
              <a:ext cx="35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5</a:t>
              </a:r>
              <a:endParaRPr kumimoji="1" lang="en-US" altLang="zh-CN" sz="2800" b="0" dirty="0">
                <a:solidFill>
                  <a:schemeClr val="tx1"/>
                </a:solidFill>
                <a:ea typeface="宋体" panose="02010600030101010101" pitchFamily="2" charset="-122"/>
              </a:endParaRPr>
            </a:p>
          </p:txBody>
        </p:sp>
        <p:sp>
          <p:nvSpPr>
            <p:cNvPr id="100" name="Text Box 109"/>
            <p:cNvSpPr txBox="1">
              <a:spLocks noChangeArrowheads="1"/>
            </p:cNvSpPr>
            <p:nvPr/>
          </p:nvSpPr>
          <p:spPr bwMode="auto">
            <a:xfrm>
              <a:off x="4694" y="2659"/>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6</a:t>
              </a:r>
              <a:endParaRPr kumimoji="1" lang="en-US" altLang="zh-CN" sz="2800" b="0">
                <a:solidFill>
                  <a:schemeClr val="tx1"/>
                </a:solidFill>
                <a:ea typeface="宋体" panose="02010600030101010101" pitchFamily="2" charset="-122"/>
              </a:endParaRPr>
            </a:p>
          </p:txBody>
        </p:sp>
        <p:sp>
          <p:nvSpPr>
            <p:cNvPr id="101" name="Text Box 110"/>
            <p:cNvSpPr txBox="1">
              <a:spLocks noChangeArrowheads="1"/>
            </p:cNvSpPr>
            <p:nvPr/>
          </p:nvSpPr>
          <p:spPr bwMode="auto">
            <a:xfrm>
              <a:off x="3923" y="3158"/>
              <a:ext cx="35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err="1">
                  <a:solidFill>
                    <a:schemeClr val="tx1"/>
                  </a:solidFill>
                  <a:ea typeface="宋体" panose="02010600030101010101" pitchFamily="2" charset="-122"/>
                </a:rPr>
                <a:t>u</a:t>
              </a:r>
              <a:r>
                <a:rPr kumimoji="1" lang="en-US" altLang="zh-CN" sz="2800" b="0" baseline="-25000" dirty="0" err="1">
                  <a:solidFill>
                    <a:schemeClr val="tx1"/>
                  </a:solidFill>
                  <a:ea typeface="宋体" panose="02010600030101010101" pitchFamily="2" charset="-122"/>
                </a:rPr>
                <a:t>S</a:t>
              </a:r>
              <a:endParaRPr kumimoji="1" lang="en-US" altLang="zh-CN" sz="2800" b="0" dirty="0">
                <a:solidFill>
                  <a:schemeClr val="tx1"/>
                </a:solidFill>
                <a:ea typeface="宋体" panose="02010600030101010101" pitchFamily="2" charset="-122"/>
              </a:endParaRPr>
            </a:p>
          </p:txBody>
        </p:sp>
        <p:grpSp>
          <p:nvGrpSpPr>
            <p:cNvPr id="102" name="Group 111"/>
            <p:cNvGrpSpPr/>
            <p:nvPr/>
          </p:nvGrpSpPr>
          <p:grpSpPr bwMode="auto">
            <a:xfrm>
              <a:off x="2517" y="1752"/>
              <a:ext cx="264" cy="327"/>
              <a:chOff x="2316" y="2388"/>
              <a:chExt cx="228" cy="300"/>
            </a:xfrm>
          </p:grpSpPr>
          <p:sp>
            <p:nvSpPr>
              <p:cNvPr id="118" name="Text Box 112"/>
              <p:cNvSpPr txBox="1">
                <a:spLocks noChangeArrowheads="1"/>
              </p:cNvSpPr>
              <p:nvPr/>
            </p:nvSpPr>
            <p:spPr bwMode="auto">
              <a:xfrm>
                <a:off x="2316" y="2388"/>
                <a:ext cx="22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119" name="Oval 113"/>
              <p:cNvSpPr>
                <a:spLocks noChangeArrowheads="1"/>
              </p:cNvSpPr>
              <p:nvPr/>
            </p:nvSpPr>
            <p:spPr bwMode="auto">
              <a:xfrm>
                <a:off x="2328" y="2436"/>
                <a:ext cx="180" cy="19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103" name="Group 114"/>
            <p:cNvGrpSpPr/>
            <p:nvPr/>
          </p:nvGrpSpPr>
          <p:grpSpPr bwMode="auto">
            <a:xfrm>
              <a:off x="3606" y="799"/>
              <a:ext cx="264" cy="327"/>
              <a:chOff x="2748" y="2460"/>
              <a:chExt cx="228" cy="289"/>
            </a:xfrm>
          </p:grpSpPr>
          <p:sp>
            <p:nvSpPr>
              <p:cNvPr id="116" name="Text Box 115"/>
              <p:cNvSpPr txBox="1">
                <a:spLocks noChangeArrowheads="1"/>
              </p:cNvSpPr>
              <p:nvPr/>
            </p:nvSpPr>
            <p:spPr bwMode="auto">
              <a:xfrm>
                <a:off x="2748" y="2460"/>
                <a:ext cx="22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117" name="Oval 116"/>
              <p:cNvSpPr>
                <a:spLocks noChangeArrowheads="1"/>
              </p:cNvSpPr>
              <p:nvPr/>
            </p:nvSpPr>
            <p:spPr bwMode="auto">
              <a:xfrm>
                <a:off x="2760" y="2520"/>
                <a:ext cx="180" cy="19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104" name="Group 117"/>
            <p:cNvGrpSpPr/>
            <p:nvPr/>
          </p:nvGrpSpPr>
          <p:grpSpPr bwMode="auto">
            <a:xfrm>
              <a:off x="4694" y="1752"/>
              <a:ext cx="264" cy="327"/>
              <a:chOff x="2748" y="2460"/>
              <a:chExt cx="228" cy="311"/>
            </a:xfrm>
          </p:grpSpPr>
          <p:sp>
            <p:nvSpPr>
              <p:cNvPr id="114" name="Text Box 118"/>
              <p:cNvSpPr txBox="1">
                <a:spLocks noChangeArrowheads="1"/>
              </p:cNvSpPr>
              <p:nvPr/>
            </p:nvSpPr>
            <p:spPr bwMode="auto">
              <a:xfrm>
                <a:off x="2748" y="2460"/>
                <a:ext cx="22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3</a:t>
                </a:r>
                <a:endParaRPr kumimoji="1" lang="en-US" altLang="zh-CN" sz="2800" b="0" dirty="0">
                  <a:solidFill>
                    <a:schemeClr val="tx1"/>
                  </a:solidFill>
                  <a:ea typeface="宋体" panose="02010600030101010101" pitchFamily="2" charset="-122"/>
                </a:endParaRPr>
              </a:p>
            </p:txBody>
          </p:sp>
          <p:sp>
            <p:nvSpPr>
              <p:cNvPr id="115" name="Oval 119"/>
              <p:cNvSpPr>
                <a:spLocks noChangeArrowheads="1"/>
              </p:cNvSpPr>
              <p:nvPr/>
            </p:nvSpPr>
            <p:spPr bwMode="auto">
              <a:xfrm>
                <a:off x="2760" y="2520"/>
                <a:ext cx="180" cy="19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105" name="Group 120"/>
            <p:cNvGrpSpPr/>
            <p:nvPr/>
          </p:nvGrpSpPr>
          <p:grpSpPr bwMode="auto">
            <a:xfrm>
              <a:off x="3606" y="2659"/>
              <a:ext cx="264" cy="327"/>
              <a:chOff x="2748" y="2460"/>
              <a:chExt cx="228" cy="314"/>
            </a:xfrm>
          </p:grpSpPr>
          <p:sp>
            <p:nvSpPr>
              <p:cNvPr id="112" name="Text Box 121"/>
              <p:cNvSpPr txBox="1">
                <a:spLocks noChangeArrowheads="1"/>
              </p:cNvSpPr>
              <p:nvPr/>
            </p:nvSpPr>
            <p:spPr bwMode="auto">
              <a:xfrm>
                <a:off x="2748" y="2460"/>
                <a:ext cx="228"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4</a:t>
                </a:r>
                <a:endParaRPr kumimoji="1" lang="en-US" altLang="zh-CN" sz="2800" b="0" dirty="0">
                  <a:solidFill>
                    <a:schemeClr val="tx1"/>
                  </a:solidFill>
                  <a:ea typeface="宋体" panose="02010600030101010101" pitchFamily="2" charset="-122"/>
                </a:endParaRPr>
              </a:p>
            </p:txBody>
          </p:sp>
          <p:sp>
            <p:nvSpPr>
              <p:cNvPr id="113" name="Oval 122"/>
              <p:cNvSpPr>
                <a:spLocks noChangeArrowheads="1"/>
              </p:cNvSpPr>
              <p:nvPr/>
            </p:nvSpPr>
            <p:spPr bwMode="auto">
              <a:xfrm>
                <a:off x="2760" y="2520"/>
                <a:ext cx="180" cy="19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106" name="Rectangle 123"/>
            <p:cNvSpPr>
              <a:spLocks noChangeArrowheads="1"/>
            </p:cNvSpPr>
            <p:nvPr/>
          </p:nvSpPr>
          <p:spPr bwMode="auto">
            <a:xfrm>
              <a:off x="3061" y="297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07" name="Rectangle 124"/>
            <p:cNvSpPr>
              <a:spLocks noChangeArrowheads="1"/>
            </p:cNvSpPr>
            <p:nvPr/>
          </p:nvSpPr>
          <p:spPr bwMode="auto">
            <a:xfrm>
              <a:off x="3651" y="179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08" name="Rectangle 125"/>
            <p:cNvSpPr>
              <a:spLocks noChangeArrowheads="1"/>
            </p:cNvSpPr>
            <p:nvPr/>
          </p:nvSpPr>
          <p:spPr bwMode="auto">
            <a:xfrm rot="-2292636">
              <a:off x="4059" y="216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09" name="Rectangle 126"/>
            <p:cNvSpPr>
              <a:spLocks noChangeArrowheads="1"/>
            </p:cNvSpPr>
            <p:nvPr/>
          </p:nvSpPr>
          <p:spPr bwMode="auto">
            <a:xfrm rot="2678942">
              <a:off x="3061" y="216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10" name="Rectangle 127"/>
            <p:cNvSpPr>
              <a:spLocks noChangeArrowheads="1"/>
            </p:cNvSpPr>
            <p:nvPr/>
          </p:nvSpPr>
          <p:spPr bwMode="auto">
            <a:xfrm rot="2354262">
              <a:off x="3923" y="138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11" name="Rectangle 128"/>
            <p:cNvSpPr>
              <a:spLocks noChangeArrowheads="1"/>
            </p:cNvSpPr>
            <p:nvPr/>
          </p:nvSpPr>
          <p:spPr bwMode="auto">
            <a:xfrm rot="-2684887">
              <a:off x="3107" y="1434"/>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120" name="Text Box 78"/>
          <p:cNvSpPr txBox="1">
            <a:spLocks noChangeArrowheads="1"/>
          </p:cNvSpPr>
          <p:nvPr/>
        </p:nvSpPr>
        <p:spPr bwMode="auto">
          <a:xfrm>
            <a:off x="660086" y="3411144"/>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121" name="Text Box 80"/>
          <p:cNvSpPr txBox="1">
            <a:spLocks noChangeArrowheads="1"/>
          </p:cNvSpPr>
          <p:nvPr/>
        </p:nvSpPr>
        <p:spPr bwMode="auto">
          <a:xfrm>
            <a:off x="1352815" y="2770984"/>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122" name="Text Box 91"/>
          <p:cNvSpPr txBox="1">
            <a:spLocks noChangeArrowheads="1"/>
          </p:cNvSpPr>
          <p:nvPr/>
        </p:nvSpPr>
        <p:spPr bwMode="auto">
          <a:xfrm>
            <a:off x="873295" y="3082830"/>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123" name="Text Box 78"/>
          <p:cNvSpPr txBox="1">
            <a:spLocks noChangeArrowheads="1"/>
          </p:cNvSpPr>
          <p:nvPr/>
        </p:nvSpPr>
        <p:spPr bwMode="auto">
          <a:xfrm>
            <a:off x="1749689" y="3739820"/>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124" name="Text Box 80"/>
          <p:cNvSpPr txBox="1">
            <a:spLocks noChangeArrowheads="1"/>
          </p:cNvSpPr>
          <p:nvPr/>
        </p:nvSpPr>
        <p:spPr bwMode="auto">
          <a:xfrm>
            <a:off x="1750495" y="430338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125" name="Text Box 91"/>
          <p:cNvSpPr txBox="1">
            <a:spLocks noChangeArrowheads="1"/>
          </p:cNvSpPr>
          <p:nvPr/>
        </p:nvSpPr>
        <p:spPr bwMode="auto">
          <a:xfrm>
            <a:off x="1585975" y="4026464"/>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3</a:t>
            </a:r>
            <a:endParaRPr kumimoji="1" lang="en-US" altLang="zh-CN" sz="2800" b="0" dirty="0">
              <a:solidFill>
                <a:schemeClr val="tx1"/>
              </a:solidFill>
              <a:ea typeface="宋体" panose="02010600030101010101" pitchFamily="2" charset="-122"/>
            </a:endParaRPr>
          </a:p>
        </p:txBody>
      </p:sp>
      <p:sp>
        <p:nvSpPr>
          <p:cNvPr id="126" name="Text Box 80"/>
          <p:cNvSpPr txBox="1">
            <a:spLocks noChangeArrowheads="1"/>
          </p:cNvSpPr>
          <p:nvPr/>
        </p:nvSpPr>
        <p:spPr bwMode="auto">
          <a:xfrm>
            <a:off x="1220832" y="4754629"/>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127" name="Text Box 78"/>
          <p:cNvSpPr txBox="1">
            <a:spLocks noChangeArrowheads="1"/>
          </p:cNvSpPr>
          <p:nvPr/>
        </p:nvSpPr>
        <p:spPr bwMode="auto">
          <a:xfrm>
            <a:off x="784288" y="4499324"/>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128" name="Text Box 91"/>
          <p:cNvSpPr txBox="1">
            <a:spLocks noChangeArrowheads="1"/>
          </p:cNvSpPr>
          <p:nvPr/>
        </p:nvSpPr>
        <p:spPr bwMode="auto">
          <a:xfrm>
            <a:off x="913295" y="4740870"/>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i="1"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129" name="Text Box 78"/>
          <p:cNvSpPr txBox="1">
            <a:spLocks noChangeArrowheads="1"/>
          </p:cNvSpPr>
          <p:nvPr/>
        </p:nvSpPr>
        <p:spPr bwMode="auto">
          <a:xfrm>
            <a:off x="2342069" y="2911979"/>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130" name="Text Box 80"/>
          <p:cNvSpPr txBox="1">
            <a:spLocks noChangeArrowheads="1"/>
          </p:cNvSpPr>
          <p:nvPr/>
        </p:nvSpPr>
        <p:spPr bwMode="auto">
          <a:xfrm>
            <a:off x="2972064" y="3202407"/>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131" name="Text Box 91"/>
          <p:cNvSpPr txBox="1">
            <a:spLocks noChangeArrowheads="1"/>
          </p:cNvSpPr>
          <p:nvPr/>
        </p:nvSpPr>
        <p:spPr bwMode="auto">
          <a:xfrm>
            <a:off x="2698220" y="3015345"/>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i="1" baseline="-25000" dirty="0">
                <a:solidFill>
                  <a:schemeClr val="tx1"/>
                </a:solidFill>
                <a:ea typeface="宋体" panose="02010600030101010101" pitchFamily="2" charset="-122"/>
              </a:rPr>
              <a:t>4</a:t>
            </a:r>
            <a:endParaRPr kumimoji="1" lang="en-US" altLang="zh-CN" sz="2800" b="0" dirty="0">
              <a:solidFill>
                <a:schemeClr val="tx1"/>
              </a:solidFill>
              <a:ea typeface="宋体" panose="02010600030101010101" pitchFamily="2" charset="-122"/>
            </a:endParaRPr>
          </a:p>
        </p:txBody>
      </p:sp>
      <p:sp>
        <p:nvSpPr>
          <p:cNvPr id="132" name="Text Box 80"/>
          <p:cNvSpPr txBox="1">
            <a:spLocks noChangeArrowheads="1"/>
          </p:cNvSpPr>
          <p:nvPr/>
        </p:nvSpPr>
        <p:spPr bwMode="auto">
          <a:xfrm>
            <a:off x="3107002" y="4315552"/>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133" name="Text Box 78"/>
          <p:cNvSpPr txBox="1">
            <a:spLocks noChangeArrowheads="1"/>
          </p:cNvSpPr>
          <p:nvPr/>
        </p:nvSpPr>
        <p:spPr bwMode="auto">
          <a:xfrm>
            <a:off x="2604636" y="4889123"/>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134" name="Text Box 91"/>
          <p:cNvSpPr txBox="1">
            <a:spLocks noChangeArrowheads="1"/>
          </p:cNvSpPr>
          <p:nvPr/>
        </p:nvSpPr>
        <p:spPr bwMode="auto">
          <a:xfrm>
            <a:off x="2871045" y="4711324"/>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i="1" baseline="-25000" dirty="0">
                <a:solidFill>
                  <a:schemeClr val="tx1"/>
                </a:solidFill>
                <a:ea typeface="宋体" panose="02010600030101010101" pitchFamily="2" charset="-122"/>
              </a:rPr>
              <a:t>5</a:t>
            </a:r>
            <a:endParaRPr kumimoji="1" lang="en-US" altLang="zh-CN" sz="2800" b="0" dirty="0">
              <a:solidFill>
                <a:schemeClr val="tx1"/>
              </a:solidFill>
              <a:ea typeface="宋体" panose="02010600030101010101" pitchFamily="2" charset="-122"/>
            </a:endParaRPr>
          </a:p>
        </p:txBody>
      </p:sp>
      <p:sp>
        <p:nvSpPr>
          <p:cNvPr id="135" name="Text Box 78"/>
          <p:cNvSpPr txBox="1">
            <a:spLocks noChangeArrowheads="1"/>
          </p:cNvSpPr>
          <p:nvPr/>
        </p:nvSpPr>
        <p:spPr bwMode="auto">
          <a:xfrm>
            <a:off x="1482787" y="5649582"/>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136" name="Text Box 91"/>
          <p:cNvSpPr txBox="1">
            <a:spLocks noChangeArrowheads="1"/>
          </p:cNvSpPr>
          <p:nvPr/>
        </p:nvSpPr>
        <p:spPr bwMode="auto">
          <a:xfrm>
            <a:off x="1112110" y="5437288"/>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i="1" baseline="-25000" dirty="0">
                <a:solidFill>
                  <a:schemeClr val="tx1"/>
                </a:solidFill>
                <a:ea typeface="宋体" panose="02010600030101010101" pitchFamily="2" charset="-122"/>
              </a:rPr>
              <a:t>6</a:t>
            </a:r>
            <a:endParaRPr kumimoji="1" lang="en-US" altLang="zh-CN" sz="2800" b="0" dirty="0">
              <a:solidFill>
                <a:schemeClr val="tx1"/>
              </a:solidFill>
              <a:ea typeface="宋体" panose="02010600030101010101" pitchFamily="2" charset="-122"/>
            </a:endParaRPr>
          </a:p>
        </p:txBody>
      </p:sp>
      <p:sp>
        <p:nvSpPr>
          <p:cNvPr id="137" name="Text Box 80"/>
          <p:cNvSpPr txBox="1">
            <a:spLocks noChangeArrowheads="1"/>
          </p:cNvSpPr>
          <p:nvPr/>
        </p:nvSpPr>
        <p:spPr bwMode="auto">
          <a:xfrm>
            <a:off x="846377" y="5440037"/>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ext Box 4" descr="绿色大理石"/>
          <p:cNvSpPr txBox="1">
            <a:spLocks noChangeArrowheads="1"/>
          </p:cNvSpPr>
          <p:nvPr/>
        </p:nvSpPr>
        <p:spPr bwMode="auto">
          <a:xfrm>
            <a:off x="426439" y="1479602"/>
            <a:ext cx="5040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b="0" dirty="0">
                <a:solidFill>
                  <a:schemeClr val="tx1"/>
                </a:solidFill>
              </a:rPr>
              <a:t>（</a:t>
            </a:r>
            <a:r>
              <a:rPr kumimoji="1" lang="en-US" altLang="zh-CN" sz="2800" b="0" dirty="0">
                <a:solidFill>
                  <a:schemeClr val="tx1"/>
                </a:solidFill>
              </a:rPr>
              <a:t>1</a:t>
            </a:r>
            <a:r>
              <a:rPr kumimoji="1" lang="zh-CN" altLang="en-US" sz="2800" b="0" dirty="0">
                <a:solidFill>
                  <a:schemeClr val="tx1"/>
                </a:solidFill>
              </a:rPr>
              <a:t>）</a:t>
            </a:r>
            <a:r>
              <a:rPr kumimoji="1" lang="zh-CN" altLang="en-US" sz="2800" dirty="0">
                <a:solidFill>
                  <a:schemeClr val="tx1"/>
                </a:solidFill>
              </a:rPr>
              <a:t>支路电流法的一般步骤：</a:t>
            </a:r>
            <a:endParaRPr kumimoji="1" lang="zh-CN" altLang="en-US" sz="2800" dirty="0">
              <a:solidFill>
                <a:schemeClr val="tx1"/>
              </a:solidFill>
            </a:endParaRPr>
          </a:p>
        </p:txBody>
      </p:sp>
      <p:sp>
        <p:nvSpPr>
          <p:cNvPr id="45061" name="Text Box 5"/>
          <p:cNvSpPr txBox="1">
            <a:spLocks noChangeArrowheads="1"/>
          </p:cNvSpPr>
          <p:nvPr/>
        </p:nvSpPr>
        <p:spPr bwMode="auto">
          <a:xfrm>
            <a:off x="650485" y="2198740"/>
            <a:ext cx="7632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kumimoji="1" lang="zh-CN" altLang="en-US" sz="2800" dirty="0">
                <a:latin typeface="楷体_GB2312" pitchFamily="49" charset="-122"/>
              </a:rPr>
              <a:t>标定各支路电流（电压）的参考方向；</a:t>
            </a:r>
            <a:endParaRPr kumimoji="1" lang="zh-CN" altLang="en-US" sz="2800" dirty="0">
              <a:latin typeface="楷体_GB2312" pitchFamily="49" charset="-122"/>
            </a:endParaRPr>
          </a:p>
        </p:txBody>
      </p:sp>
      <p:sp>
        <p:nvSpPr>
          <p:cNvPr id="45062" name="Text Box 6"/>
          <p:cNvSpPr txBox="1">
            <a:spLocks noChangeArrowheads="1"/>
          </p:cNvSpPr>
          <p:nvPr/>
        </p:nvSpPr>
        <p:spPr bwMode="auto">
          <a:xfrm>
            <a:off x="650485" y="2789290"/>
            <a:ext cx="7488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startAt="2"/>
            </a:pPr>
            <a:r>
              <a:rPr kumimoji="1" lang="zh-CN" altLang="en-US" sz="2800" dirty="0">
                <a:latin typeface="楷体_GB2312" pitchFamily="49" charset="-122"/>
              </a:rPr>
              <a:t>选定</a:t>
            </a:r>
            <a:r>
              <a:rPr kumimoji="1" lang="en-US" altLang="zh-CN" sz="2800" b="0" dirty="0"/>
              <a:t>(</a:t>
            </a:r>
            <a:r>
              <a:rPr kumimoji="1" lang="en-US" altLang="zh-CN" sz="2800" b="0" i="1" dirty="0"/>
              <a:t>n</a:t>
            </a:r>
            <a:r>
              <a:rPr kumimoji="1" lang="en-US" altLang="zh-CN" sz="2800" b="0" dirty="0"/>
              <a:t>–1)</a:t>
            </a:r>
            <a:r>
              <a:rPr kumimoji="1" lang="zh-CN" altLang="zh-CN" sz="2800" dirty="0">
                <a:latin typeface="楷体_GB2312" pitchFamily="49" charset="-122"/>
              </a:rPr>
              <a:t>个</a:t>
            </a:r>
            <a:r>
              <a:rPr kumimoji="1" lang="zh-CN" altLang="en-US" sz="2800" dirty="0">
                <a:latin typeface="楷体_GB2312" pitchFamily="49" charset="-122"/>
              </a:rPr>
              <a:t>节点，列写其</a:t>
            </a:r>
            <a:r>
              <a:rPr kumimoji="1" lang="en-US" altLang="zh-CN" sz="2800" b="0" dirty="0"/>
              <a:t>KCL</a:t>
            </a:r>
            <a:r>
              <a:rPr kumimoji="1" lang="zh-CN" altLang="zh-CN" sz="2800" dirty="0">
                <a:latin typeface="楷体_GB2312" pitchFamily="49" charset="-122"/>
              </a:rPr>
              <a:t>方程；</a:t>
            </a:r>
            <a:endParaRPr kumimoji="1" lang="zh-CN" altLang="en-US" sz="2800" dirty="0">
              <a:latin typeface="楷体_GB2312" pitchFamily="49" charset="-122"/>
            </a:endParaRPr>
          </a:p>
        </p:txBody>
      </p:sp>
      <p:sp>
        <p:nvSpPr>
          <p:cNvPr id="45063" name="Text Box 7"/>
          <p:cNvSpPr txBox="1">
            <a:spLocks noChangeArrowheads="1"/>
          </p:cNvSpPr>
          <p:nvPr/>
        </p:nvSpPr>
        <p:spPr bwMode="auto">
          <a:xfrm>
            <a:off x="650485" y="3294115"/>
            <a:ext cx="80645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spcBef>
                <a:spcPct val="50000"/>
              </a:spcBef>
              <a:buFontTx/>
              <a:buAutoNum type="circleNumDbPlain" startAt="3"/>
            </a:pPr>
            <a:r>
              <a:rPr kumimoji="1" lang="zh-CN" altLang="en-US" sz="2800" dirty="0">
                <a:latin typeface="楷体_GB2312" pitchFamily="49" charset="-122"/>
              </a:rPr>
              <a:t>选定</a:t>
            </a:r>
            <a:r>
              <a:rPr kumimoji="1" lang="en-US" altLang="zh-CN" sz="2800" b="0" i="1" dirty="0"/>
              <a:t>b</a:t>
            </a:r>
            <a:r>
              <a:rPr kumimoji="1" lang="en-US" altLang="zh-CN" sz="2800" b="0" dirty="0"/>
              <a:t>–(</a:t>
            </a:r>
            <a:r>
              <a:rPr kumimoji="1" lang="en-US" altLang="zh-CN" sz="2800" b="0" i="1" dirty="0"/>
              <a:t>n</a:t>
            </a:r>
            <a:r>
              <a:rPr kumimoji="1" lang="en-US" altLang="zh-CN" sz="2800" b="0" dirty="0"/>
              <a:t>–1)</a:t>
            </a:r>
            <a:r>
              <a:rPr kumimoji="1" lang="zh-CN" altLang="en-US" sz="2800" dirty="0">
                <a:latin typeface="楷体_GB2312" pitchFamily="49" charset="-122"/>
              </a:rPr>
              <a:t>个独立回路，指定回路绕行方向，结合</a:t>
            </a:r>
            <a:r>
              <a:rPr kumimoji="1" lang="en-US" altLang="zh-CN" sz="2800" b="0" dirty="0"/>
              <a:t>KVL</a:t>
            </a:r>
            <a:r>
              <a:rPr kumimoji="1" lang="zh-CN" altLang="en-US" sz="2800" dirty="0">
                <a:latin typeface="楷体_GB2312" pitchFamily="49" charset="-122"/>
              </a:rPr>
              <a:t>和支路方程列写；</a:t>
            </a:r>
            <a:endParaRPr kumimoji="1" lang="zh-CN" altLang="en-US" sz="2800" dirty="0">
              <a:latin typeface="楷体_GB2312" pitchFamily="49" charset="-122"/>
            </a:endParaRPr>
          </a:p>
        </p:txBody>
      </p:sp>
      <p:sp>
        <p:nvSpPr>
          <p:cNvPr id="45064" name="Text Box 8"/>
          <p:cNvSpPr txBox="1">
            <a:spLocks noChangeArrowheads="1"/>
          </p:cNvSpPr>
          <p:nvPr/>
        </p:nvSpPr>
        <p:spPr bwMode="auto">
          <a:xfrm>
            <a:off x="721922" y="5238802"/>
            <a:ext cx="763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startAt="4"/>
            </a:pPr>
            <a:r>
              <a:rPr kumimoji="1" lang="zh-CN" altLang="en-US" sz="2800">
                <a:latin typeface="楷体_GB2312" pitchFamily="49" charset="-122"/>
              </a:rPr>
              <a:t>求解上述方程。</a:t>
            </a:r>
            <a:endParaRPr kumimoji="1" lang="zh-CN" altLang="en-US" sz="2800">
              <a:latin typeface="楷体_GB2312" pitchFamily="49" charset="-122"/>
            </a:endParaRPr>
          </a:p>
        </p:txBody>
      </p:sp>
      <p:graphicFrame>
        <p:nvGraphicFramePr>
          <p:cNvPr id="45080" name="Object 24"/>
          <p:cNvGraphicFramePr>
            <a:graphicFrameLocks noChangeAspect="1"/>
          </p:cNvGraphicFramePr>
          <p:nvPr/>
        </p:nvGraphicFramePr>
        <p:xfrm>
          <a:off x="2306247" y="4518077"/>
          <a:ext cx="2663825" cy="609600"/>
        </p:xfrm>
        <a:graphic>
          <a:graphicData uri="http://schemas.openxmlformats.org/presentationml/2006/ole">
            <mc:AlternateContent xmlns:mc="http://schemas.openxmlformats.org/markup-compatibility/2006">
              <mc:Choice xmlns:v="urn:schemas-microsoft-com:vml" Requires="v">
                <p:oleObj spid="_x0000_s5165" name="公式" r:id="rId1" imgW="979805" imgH="219710" progId="Equation.3">
                  <p:embed/>
                </p:oleObj>
              </mc:Choice>
              <mc:Fallback>
                <p:oleObj name="公式" r:id="rId1" imgW="979805" imgH="219710" progId="Equation.3">
                  <p:embed/>
                  <p:pic>
                    <p:nvPicPr>
                      <p:cNvPr id="0" name="Object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247" y="4518077"/>
                        <a:ext cx="266382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25"/>
          <p:cNvGrpSpPr/>
          <p:nvPr/>
        </p:nvGrpSpPr>
        <p:grpSpPr bwMode="auto">
          <a:xfrm>
            <a:off x="189173" y="622518"/>
            <a:ext cx="1644650" cy="850900"/>
            <a:chOff x="385" y="3022"/>
            <a:chExt cx="1036" cy="536"/>
          </a:xfrm>
        </p:grpSpPr>
        <p:pic>
          <p:nvPicPr>
            <p:cNvPr id="52238" name="Picture 26" descr="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9" name="Text Box 27"/>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a:solidFill>
                    <a:srgbClr val="FA7748"/>
                  </a:solidFill>
                  <a:ea typeface="华文行楷" panose="02010800040101010101" pitchFamily="2" charset="-122"/>
                </a:rPr>
                <a:t>小结</a:t>
              </a:r>
              <a:endParaRPr kumimoji="1" lang="zh-CN" altLang="en-US" sz="3200" b="0">
                <a:solidFill>
                  <a:srgbClr val="FA7748"/>
                </a:solidFill>
                <a:ea typeface="华文行楷" panose="02010800040101010101" pitchFamily="2" charset="-122"/>
              </a:endParaRPr>
            </a:p>
          </p:txBody>
        </p:sp>
      </p:grpSp>
      <p:sp>
        <p:nvSpPr>
          <p:cNvPr id="11"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solidFill>
                  <a:srgbClr val="FF0000"/>
                </a:solidFill>
                <a:latin typeface="楷体" panose="02010609060101010101" pitchFamily="49" charset="-122"/>
                <a:ea typeface="楷体" panose="02010609060101010101" pitchFamily="49" charset="-122"/>
                <a:cs typeface="Calibri" panose="020F0502020204030204" pitchFamily="34" charset="0"/>
              </a:rPr>
              <a:t>3.2 </a:t>
            </a:r>
            <a:r>
              <a:rPr kumimoji="1" lang="zh-CN" altLang="en-US" sz="3600" b="1" dirty="0">
                <a:solidFill>
                  <a:srgbClr val="FF0000"/>
                </a:solidFill>
                <a:latin typeface="楷体" panose="02010609060101010101" pitchFamily="49" charset="-122"/>
                <a:ea typeface="楷体" panose="02010609060101010101" pitchFamily="49" charset="-122"/>
                <a:cs typeface="Calibri" panose="020F0502020204030204" pitchFamily="34" charset="0"/>
              </a:rPr>
              <a:t>支路电流法</a:t>
            </a:r>
            <a:endParaRPr kumimoji="1" lang="zh-CN" altLang="en-US" sz="3600" b="1" dirty="0">
              <a:solidFill>
                <a:srgbClr val="FF0000"/>
              </a:solidFill>
              <a:latin typeface="楷体" panose="02010609060101010101" pitchFamily="49" charset="-122"/>
              <a:ea typeface="楷体" panose="02010609060101010101" pitchFamily="49" charset="-122"/>
              <a:cs typeface="Calibri" panose="020F0502020204030204" pitchFamily="34" charset="0"/>
            </a:endParaRPr>
          </a:p>
        </p:txBody>
      </p:sp>
      <p:sp>
        <p:nvSpPr>
          <p:cNvPr id="12" name="Text Box 67"/>
          <p:cNvSpPr txBox="1">
            <a:spLocks noChangeArrowheads="1"/>
          </p:cNvSpPr>
          <p:nvPr/>
        </p:nvSpPr>
        <p:spPr bwMode="auto">
          <a:xfrm>
            <a:off x="6346200" y="4119327"/>
            <a:ext cx="24034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lang="zh-CN" altLang="en-US" sz="1600" dirty="0">
                <a:solidFill>
                  <a:schemeClr val="tx1"/>
                </a:solidFill>
                <a:latin typeface="楷体_GB2312" pitchFamily="49" charset="-122"/>
              </a:rPr>
              <a:t>网孔数</a:t>
            </a:r>
            <a:r>
              <a:rPr lang="en-US" altLang="zh-CN" sz="1600" dirty="0">
                <a:solidFill>
                  <a:schemeClr val="tx1"/>
                </a:solidFill>
                <a:latin typeface="楷体_GB2312" pitchFamily="49" charset="-122"/>
              </a:rPr>
              <a:t>=</a:t>
            </a:r>
            <a:r>
              <a:rPr lang="zh-CN" altLang="en-US" sz="1600" dirty="0">
                <a:solidFill>
                  <a:schemeClr val="tx1"/>
                </a:solidFill>
                <a:latin typeface="楷体_GB2312" pitchFamily="49" charset="-122"/>
              </a:rPr>
              <a:t>连支数</a:t>
            </a:r>
            <a:r>
              <a:rPr lang="en-US" altLang="zh-CN" sz="1600" dirty="0">
                <a:solidFill>
                  <a:schemeClr val="tx1"/>
                </a:solidFill>
                <a:latin typeface="楷体_GB2312" pitchFamily="49" charset="-122"/>
              </a:rPr>
              <a:t>=</a:t>
            </a:r>
            <a:r>
              <a:rPr lang="zh-CN" altLang="en-US" sz="1600" dirty="0">
                <a:solidFill>
                  <a:schemeClr val="tx1"/>
                </a:solidFill>
                <a:latin typeface="楷体_GB2312" pitchFamily="49" charset="-122"/>
              </a:rPr>
              <a:t>独立回路数</a:t>
            </a:r>
            <a:r>
              <a:rPr lang="en-US" altLang="zh-CN" sz="1600" dirty="0">
                <a:solidFill>
                  <a:schemeClr val="tx1"/>
                </a:solidFill>
                <a:latin typeface="楷体_GB2312" pitchFamily="49" charset="-122"/>
              </a:rPr>
              <a:t>=</a:t>
            </a:r>
            <a:r>
              <a:rPr lang="zh-CN" altLang="en-US" sz="1600" dirty="0">
                <a:solidFill>
                  <a:schemeClr val="tx1"/>
                </a:solidFill>
                <a:latin typeface="楷体_GB2312" pitchFamily="49" charset="-122"/>
              </a:rPr>
              <a:t>独立</a:t>
            </a:r>
            <a:r>
              <a:rPr lang="en-US" altLang="zh-CN" sz="1600" dirty="0">
                <a:solidFill>
                  <a:schemeClr val="tx1"/>
                </a:solidFill>
                <a:latin typeface="楷体_GB2312" pitchFamily="49" charset="-122"/>
              </a:rPr>
              <a:t>KVL</a:t>
            </a:r>
            <a:r>
              <a:rPr lang="zh-CN" altLang="en-US" sz="1600" dirty="0">
                <a:solidFill>
                  <a:schemeClr val="tx1"/>
                </a:solidFill>
                <a:latin typeface="楷体_GB2312" pitchFamily="49" charset="-122"/>
              </a:rPr>
              <a:t>方程数</a:t>
            </a:r>
            <a:endParaRPr lang="en-US" altLang="zh-CN" sz="1600" dirty="0">
              <a:solidFill>
                <a:schemeClr val="tx1"/>
              </a:solidFill>
              <a:latin typeface="楷体_GB2312"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Text Box 8"/>
          <p:cNvSpPr txBox="1">
            <a:spLocks noChangeArrowheads="1"/>
          </p:cNvSpPr>
          <p:nvPr/>
        </p:nvSpPr>
        <p:spPr bwMode="auto">
          <a:xfrm>
            <a:off x="483871" y="1147283"/>
            <a:ext cx="4138929" cy="523220"/>
          </a:xfrm>
          <a:prstGeom prst="rect">
            <a:avLst/>
          </a:prstGeom>
          <a:noFill/>
          <a:ln w="28575">
            <a:solidFill>
              <a:srgbClr val="66FF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SzPct val="80000"/>
            </a:pPr>
            <a:r>
              <a:rPr kumimoji="1" lang="zh-CN" altLang="en-US" sz="2800" dirty="0">
                <a:solidFill>
                  <a:schemeClr val="tx1"/>
                </a:solidFill>
                <a:latin typeface="楷体_GB2312" pitchFamily="49" charset="-122"/>
              </a:rPr>
              <a:t>线性电路的一般分析方法 </a:t>
            </a:r>
            <a:endParaRPr kumimoji="1" lang="zh-CN" altLang="en-US" sz="2800" b="0" dirty="0">
              <a:solidFill>
                <a:schemeClr val="tx1"/>
              </a:solidFill>
              <a:latin typeface="楷体_GB2312" pitchFamily="49" charset="-122"/>
            </a:endParaRPr>
          </a:p>
        </p:txBody>
      </p:sp>
      <p:sp>
        <p:nvSpPr>
          <p:cNvPr id="3082" name="Text Box 10"/>
          <p:cNvSpPr txBox="1">
            <a:spLocks noChangeArrowheads="1"/>
          </p:cNvSpPr>
          <p:nvPr/>
        </p:nvSpPr>
        <p:spPr bwMode="auto">
          <a:xfrm>
            <a:off x="771208" y="1821488"/>
            <a:ext cx="5162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Char char="•"/>
            </a:pPr>
            <a:r>
              <a:rPr kumimoji="1" lang="zh-CN" altLang="en-US" dirty="0">
                <a:latin typeface="楷体_GB2312" pitchFamily="49" charset="-122"/>
              </a:rPr>
              <a:t>普遍性：对任何线性电路都适用。</a:t>
            </a:r>
            <a:endParaRPr kumimoji="1" lang="zh-CN" altLang="en-US" b="0" dirty="0">
              <a:latin typeface="楷体_GB2312" pitchFamily="49" charset="-122"/>
            </a:endParaRPr>
          </a:p>
        </p:txBody>
      </p:sp>
      <p:sp>
        <p:nvSpPr>
          <p:cNvPr id="3083" name="Text Box 11"/>
          <p:cNvSpPr txBox="1">
            <a:spLocks noChangeArrowheads="1"/>
          </p:cNvSpPr>
          <p:nvPr/>
        </p:nvSpPr>
        <p:spPr bwMode="auto">
          <a:xfrm>
            <a:off x="381000" y="4817746"/>
            <a:ext cx="8382000"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en-US" altLang="zh-CN" dirty="0">
                <a:latin typeface="楷体_GB2312" pitchFamily="49" charset="-122"/>
              </a:rPr>
              <a:t>    </a:t>
            </a:r>
            <a:r>
              <a:rPr kumimoji="1" lang="zh-CN" altLang="en-US" dirty="0">
                <a:latin typeface="楷体_GB2312" pitchFamily="49" charset="-122"/>
              </a:rPr>
              <a:t>复杂电路的一般分析法就是根据</a:t>
            </a:r>
            <a:r>
              <a:rPr kumimoji="1" lang="en-US" altLang="zh-CN" b="0" dirty="0"/>
              <a:t>KCL</a:t>
            </a:r>
            <a:r>
              <a:rPr kumimoji="1" lang="zh-CN" altLang="en-US" b="0" dirty="0"/>
              <a:t>、</a:t>
            </a:r>
            <a:r>
              <a:rPr kumimoji="1" lang="en-US" altLang="zh-CN" b="0" dirty="0"/>
              <a:t>KVL</a:t>
            </a:r>
            <a:r>
              <a:rPr kumimoji="1" lang="zh-CN" altLang="en-US" dirty="0">
                <a:latin typeface="楷体_GB2312" pitchFamily="49" charset="-122"/>
              </a:rPr>
              <a:t>及元件电压和电流关系列方程、解方程。根据列方程时所选变量的不同可分为</a:t>
            </a:r>
            <a:r>
              <a:rPr kumimoji="1" lang="zh-CN" altLang="en-US" dirty="0">
                <a:solidFill>
                  <a:schemeClr val="tx1"/>
                </a:solidFill>
                <a:latin typeface="楷体_GB2312" pitchFamily="49" charset="-122"/>
              </a:rPr>
              <a:t>支路电流法、回路电流法（网孔电流法）</a:t>
            </a:r>
            <a:r>
              <a:rPr kumimoji="1" lang="zh-CN" altLang="en-US" dirty="0">
                <a:latin typeface="楷体_GB2312" pitchFamily="49" charset="-122"/>
              </a:rPr>
              <a:t>和</a:t>
            </a:r>
            <a:r>
              <a:rPr kumimoji="1" lang="zh-CN" altLang="en-US" dirty="0">
                <a:solidFill>
                  <a:schemeClr val="tx1"/>
                </a:solidFill>
                <a:latin typeface="楷体_GB2312" pitchFamily="49" charset="-122"/>
              </a:rPr>
              <a:t>节点电压法</a:t>
            </a:r>
            <a:r>
              <a:rPr kumimoji="1" lang="zh-CN" altLang="en-US" dirty="0">
                <a:latin typeface="楷体_GB2312" pitchFamily="49" charset="-122"/>
              </a:rPr>
              <a:t>。</a:t>
            </a:r>
            <a:endParaRPr kumimoji="1" lang="zh-CN" altLang="en-US" b="0" dirty="0">
              <a:latin typeface="楷体_GB2312" pitchFamily="49" charset="-122"/>
            </a:endParaRPr>
          </a:p>
        </p:txBody>
      </p:sp>
      <p:sp>
        <p:nvSpPr>
          <p:cNvPr id="3084" name="Text Box 12"/>
          <p:cNvSpPr txBox="1">
            <a:spLocks noChangeArrowheads="1"/>
          </p:cNvSpPr>
          <p:nvPr/>
        </p:nvSpPr>
        <p:spPr bwMode="auto">
          <a:xfrm>
            <a:off x="812800" y="4312921"/>
            <a:ext cx="9048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Char char="•"/>
            </a:pPr>
            <a:r>
              <a:rPr kumimoji="1" lang="zh-CN" altLang="en-US" dirty="0">
                <a:latin typeface="楷体_GB2312" pitchFamily="49" charset="-122"/>
              </a:rPr>
              <a:t>元件的电压、电流关系（</a:t>
            </a:r>
            <a:r>
              <a:rPr kumimoji="1" lang="en-US" altLang="zh-CN" sz="2000" dirty="0">
                <a:latin typeface="楷体_GB2312" pitchFamily="49" charset="-122"/>
              </a:rPr>
              <a:t>Voltage-Current Relationship</a:t>
            </a:r>
            <a:r>
              <a:rPr kumimoji="1" lang="zh-CN" altLang="en-US" dirty="0">
                <a:latin typeface="楷体_GB2312" pitchFamily="49" charset="-122"/>
              </a:rPr>
              <a:t>）。</a:t>
            </a:r>
            <a:endParaRPr kumimoji="1" lang="zh-CN" altLang="en-US" b="0" dirty="0">
              <a:latin typeface="楷体_GB2312" pitchFamily="49" charset="-122"/>
            </a:endParaRPr>
          </a:p>
        </p:txBody>
      </p:sp>
      <p:sp>
        <p:nvSpPr>
          <p:cNvPr id="3085" name="Text Box 13"/>
          <p:cNvSpPr txBox="1">
            <a:spLocks noChangeArrowheads="1"/>
          </p:cNvSpPr>
          <p:nvPr/>
        </p:nvSpPr>
        <p:spPr bwMode="auto">
          <a:xfrm>
            <a:off x="812800" y="3808096"/>
            <a:ext cx="73453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Char char="•"/>
            </a:pPr>
            <a:r>
              <a:rPr kumimoji="1" lang="zh-CN" altLang="en-US" dirty="0">
                <a:latin typeface="楷体_GB2312" pitchFamily="49" charset="-122"/>
              </a:rPr>
              <a:t>电路的连接关系</a:t>
            </a:r>
            <a:r>
              <a:rPr kumimoji="1" lang="en-US" altLang="zh-CN" dirty="0">
                <a:latin typeface="宋体" panose="02010600030101010101" pitchFamily="2" charset="-122"/>
              </a:rPr>
              <a:t>—</a:t>
            </a:r>
            <a:r>
              <a:rPr kumimoji="1" lang="en-US" altLang="zh-CN" b="0" dirty="0"/>
              <a:t>KCL</a:t>
            </a:r>
            <a:r>
              <a:rPr kumimoji="1" lang="zh-CN" altLang="en-US" b="0" dirty="0"/>
              <a:t>，</a:t>
            </a:r>
            <a:r>
              <a:rPr kumimoji="1" lang="en-US" altLang="zh-CN" b="0" dirty="0"/>
              <a:t>KVL</a:t>
            </a:r>
            <a:r>
              <a:rPr kumimoji="1" lang="zh-CN" altLang="en-US" dirty="0">
                <a:latin typeface="楷体_GB2312" pitchFamily="49" charset="-122"/>
              </a:rPr>
              <a:t>定律。</a:t>
            </a:r>
            <a:endParaRPr kumimoji="1" lang="zh-CN" altLang="en-US" b="0" dirty="0">
              <a:latin typeface="楷体_GB2312" pitchFamily="49" charset="-122"/>
            </a:endParaRPr>
          </a:p>
        </p:txBody>
      </p:sp>
      <p:sp>
        <p:nvSpPr>
          <p:cNvPr id="3089" name="Text Box 17"/>
          <p:cNvSpPr txBox="1">
            <a:spLocks noChangeArrowheads="1"/>
          </p:cNvSpPr>
          <p:nvPr/>
        </p:nvSpPr>
        <p:spPr bwMode="auto">
          <a:xfrm>
            <a:off x="550862" y="3195103"/>
            <a:ext cx="1755458" cy="461665"/>
          </a:xfrm>
          <a:prstGeom prst="rect">
            <a:avLst/>
          </a:prstGeom>
          <a:noFill/>
          <a:ln w="28575">
            <a:solidFill>
              <a:srgbClr val="66FF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SzPct val="80000"/>
            </a:pPr>
            <a:r>
              <a:rPr kumimoji="1" lang="zh-CN" altLang="en-US" dirty="0">
                <a:solidFill>
                  <a:schemeClr val="tx1"/>
                </a:solidFill>
                <a:latin typeface="楷体_GB2312" pitchFamily="49" charset="-122"/>
              </a:rPr>
              <a:t>方法的基础</a:t>
            </a:r>
            <a:endParaRPr kumimoji="1" lang="zh-CN" altLang="en-US" b="0" dirty="0">
              <a:solidFill>
                <a:schemeClr val="tx1"/>
              </a:solidFill>
              <a:latin typeface="楷体_GB2312" pitchFamily="49" charset="-122"/>
            </a:endParaRPr>
          </a:p>
        </p:txBody>
      </p:sp>
      <p:sp>
        <p:nvSpPr>
          <p:cNvPr id="3091" name="Text Box 19"/>
          <p:cNvSpPr txBox="1">
            <a:spLocks noChangeArrowheads="1"/>
          </p:cNvSpPr>
          <p:nvPr/>
        </p:nvSpPr>
        <p:spPr bwMode="auto">
          <a:xfrm>
            <a:off x="771208" y="2324726"/>
            <a:ext cx="5162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Char char="•"/>
            </a:pPr>
            <a:r>
              <a:rPr kumimoji="1" lang="zh-CN" altLang="en-US" dirty="0">
                <a:latin typeface="楷体_GB2312" pitchFamily="49" charset="-122"/>
              </a:rPr>
              <a:t>系统性：计算方法有规律可循。</a:t>
            </a:r>
            <a:endParaRPr kumimoji="1" lang="zh-CN" altLang="en-US" b="0" dirty="0">
              <a:latin typeface="楷体_GB2312" pitchFamily="49" charset="-122"/>
            </a:endParaRPr>
          </a:p>
        </p:txBody>
      </p:sp>
      <p:sp>
        <p:nvSpPr>
          <p:cNvPr id="18"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0" name="Text Box 8" descr="绿色大理石"/>
          <p:cNvSpPr txBox="1">
            <a:spLocks noChangeArrowheads="1"/>
          </p:cNvSpPr>
          <p:nvPr/>
        </p:nvSpPr>
        <p:spPr bwMode="auto">
          <a:xfrm>
            <a:off x="218546" y="683108"/>
            <a:ext cx="4824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b="0" dirty="0">
                <a:solidFill>
                  <a:schemeClr val="tx1"/>
                </a:solidFill>
              </a:rPr>
              <a:t>（</a:t>
            </a:r>
            <a:r>
              <a:rPr kumimoji="1" lang="en-US" altLang="zh-CN" sz="2800" b="0" dirty="0">
                <a:solidFill>
                  <a:schemeClr val="tx1"/>
                </a:solidFill>
              </a:rPr>
              <a:t>2</a:t>
            </a:r>
            <a:r>
              <a:rPr kumimoji="1" lang="zh-CN" altLang="en-US" sz="2800" b="0" dirty="0">
                <a:solidFill>
                  <a:schemeClr val="tx1"/>
                </a:solidFill>
              </a:rPr>
              <a:t>）</a:t>
            </a:r>
            <a:r>
              <a:rPr kumimoji="1" lang="zh-CN" altLang="en-US" sz="2800" dirty="0">
                <a:solidFill>
                  <a:schemeClr val="tx1"/>
                </a:solidFill>
              </a:rPr>
              <a:t>支路电流法的特点：</a:t>
            </a:r>
            <a:endParaRPr kumimoji="1" lang="zh-CN" altLang="en-US" sz="2800" dirty="0">
              <a:solidFill>
                <a:schemeClr val="tx1"/>
              </a:solidFill>
            </a:endParaRPr>
          </a:p>
        </p:txBody>
      </p:sp>
      <p:sp>
        <p:nvSpPr>
          <p:cNvPr id="69641" name="Text Box 9"/>
          <p:cNvSpPr txBox="1">
            <a:spLocks noChangeArrowheads="1"/>
          </p:cNvSpPr>
          <p:nvPr/>
        </p:nvSpPr>
        <p:spPr bwMode="auto">
          <a:xfrm>
            <a:off x="539750" y="1340905"/>
            <a:ext cx="8064500"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667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zh-CN" altLang="en-US" dirty="0">
                <a:latin typeface="楷体_GB2312" pitchFamily="49" charset="-122"/>
              </a:rPr>
              <a:t>支路法列写的是</a:t>
            </a:r>
            <a:r>
              <a:rPr kumimoji="1" lang="zh-CN" altLang="en-US" b="0" dirty="0"/>
              <a:t> </a:t>
            </a:r>
            <a:r>
              <a:rPr kumimoji="1" lang="en-US" altLang="zh-CN" b="0" dirty="0"/>
              <a:t>KCL</a:t>
            </a:r>
            <a:r>
              <a:rPr kumimoji="1" lang="zh-CN" altLang="en-US" dirty="0">
                <a:latin typeface="楷体_GB2312" pitchFamily="49" charset="-122"/>
              </a:rPr>
              <a:t>和</a:t>
            </a:r>
            <a:r>
              <a:rPr kumimoji="1" lang="en-US" altLang="zh-CN" b="0" dirty="0"/>
              <a:t>KVL</a:t>
            </a:r>
            <a:r>
              <a:rPr kumimoji="1" lang="zh-CN" altLang="en-US" dirty="0">
                <a:latin typeface="楷体_GB2312" pitchFamily="49" charset="-122"/>
              </a:rPr>
              <a:t>方程， 所以方程列写方便、直观，但方程数较多，宜于在</a:t>
            </a:r>
            <a:r>
              <a:rPr kumimoji="1" lang="zh-CN" altLang="en-US" dirty="0">
                <a:solidFill>
                  <a:schemeClr val="tx1"/>
                </a:solidFill>
                <a:latin typeface="楷体_GB2312" pitchFamily="49" charset="-122"/>
              </a:rPr>
              <a:t>支路数不多的情况</a:t>
            </a:r>
            <a:r>
              <a:rPr kumimoji="1" lang="zh-CN" altLang="en-US" dirty="0">
                <a:latin typeface="楷体_GB2312" pitchFamily="49" charset="-122"/>
              </a:rPr>
              <a:t>下使用。</a:t>
            </a:r>
            <a:endParaRPr kumimoji="1" lang="zh-CN" altLang="en-US" dirty="0">
              <a:latin typeface="楷体_GB2312" pitchFamily="49" charset="-122"/>
            </a:endParaRPr>
          </a:p>
        </p:txBody>
      </p:sp>
      <p:sp>
        <p:nvSpPr>
          <p:cNvPr id="69652" name="Text Box 20"/>
          <p:cNvSpPr txBox="1">
            <a:spLocks noChangeArrowheads="1"/>
          </p:cNvSpPr>
          <p:nvPr/>
        </p:nvSpPr>
        <p:spPr bwMode="auto">
          <a:xfrm>
            <a:off x="504826" y="2606936"/>
            <a:ext cx="1152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3200" dirty="0">
                <a:solidFill>
                  <a:schemeClr val="tx1"/>
                </a:solidFill>
                <a:ea typeface="宋体" panose="02010600030101010101" pitchFamily="2" charset="-122"/>
              </a:rPr>
              <a:t>例</a:t>
            </a:r>
            <a:r>
              <a:rPr kumimoji="1" lang="en-US" altLang="zh-CN" sz="3200" b="0" dirty="0">
                <a:solidFill>
                  <a:schemeClr val="tx1"/>
                </a:solidFill>
                <a:ea typeface="宋体" panose="02010600030101010101" pitchFamily="2" charset="-122"/>
              </a:rPr>
              <a:t>1</a:t>
            </a:r>
            <a:endParaRPr kumimoji="1" lang="en-US" altLang="zh-CN" sz="3200" b="0" dirty="0">
              <a:solidFill>
                <a:schemeClr val="tx1"/>
              </a:solidFill>
              <a:ea typeface="宋体" panose="02010600030101010101" pitchFamily="2" charset="-122"/>
            </a:endParaRPr>
          </a:p>
        </p:txBody>
      </p:sp>
      <p:sp>
        <p:nvSpPr>
          <p:cNvPr id="69653" name="Text Box 21"/>
          <p:cNvSpPr txBox="1">
            <a:spLocks noChangeArrowheads="1"/>
          </p:cNvSpPr>
          <p:nvPr/>
        </p:nvSpPr>
        <p:spPr bwMode="auto">
          <a:xfrm>
            <a:off x="1368426" y="2606936"/>
            <a:ext cx="7273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t>求各支路电流及各电压源发出的功率。</a:t>
            </a:r>
            <a:endParaRPr kumimoji="1" lang="zh-CN" altLang="en-US" sz="2800" dirty="0"/>
          </a:p>
        </p:txBody>
      </p:sp>
      <p:grpSp>
        <p:nvGrpSpPr>
          <p:cNvPr id="4" name="Group 22"/>
          <p:cNvGrpSpPr/>
          <p:nvPr/>
        </p:nvGrpSpPr>
        <p:grpSpPr bwMode="auto">
          <a:xfrm>
            <a:off x="1403350" y="4509555"/>
            <a:ext cx="360363" cy="936625"/>
            <a:chOff x="2952" y="2232"/>
            <a:chExt cx="384" cy="996"/>
          </a:xfrm>
        </p:grpSpPr>
        <p:sp>
          <p:nvSpPr>
            <p:cNvPr id="53300" name="Oval 23"/>
            <p:cNvSpPr>
              <a:spLocks noChangeArrowheads="1"/>
            </p:cNvSpPr>
            <p:nvPr/>
          </p:nvSpPr>
          <p:spPr bwMode="auto">
            <a:xfrm>
              <a:off x="2952" y="2232"/>
              <a:ext cx="384" cy="996"/>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53301" name="Text Box 24"/>
            <p:cNvSpPr txBox="1">
              <a:spLocks noChangeArrowheads="1"/>
            </p:cNvSpPr>
            <p:nvPr/>
          </p:nvSpPr>
          <p:spPr bwMode="auto">
            <a:xfrm>
              <a:off x="2968" y="2370"/>
              <a:ext cx="264"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ea typeface="宋体" panose="02010600030101010101" pitchFamily="2" charset="-122"/>
                </a:rPr>
                <a:t>1</a:t>
              </a:r>
              <a:endParaRPr kumimoji="1" lang="en-US" altLang="zh-CN" sz="2800" b="0" dirty="0">
                <a:ea typeface="宋体" panose="02010600030101010101" pitchFamily="2" charset="-122"/>
              </a:endParaRPr>
            </a:p>
          </p:txBody>
        </p:sp>
        <p:sp>
          <p:nvSpPr>
            <p:cNvPr id="53302" name="Line 25"/>
            <p:cNvSpPr>
              <a:spLocks noChangeShapeType="1"/>
            </p:cNvSpPr>
            <p:nvPr/>
          </p:nvSpPr>
          <p:spPr bwMode="auto">
            <a:xfrm flipH="1" flipV="1">
              <a:off x="2952" y="2700"/>
              <a:ext cx="0" cy="54"/>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26"/>
          <p:cNvGrpSpPr/>
          <p:nvPr/>
        </p:nvGrpSpPr>
        <p:grpSpPr bwMode="auto">
          <a:xfrm>
            <a:off x="2771775" y="4580993"/>
            <a:ext cx="431800" cy="792162"/>
            <a:chOff x="2952" y="2232"/>
            <a:chExt cx="384" cy="996"/>
          </a:xfrm>
        </p:grpSpPr>
        <p:sp>
          <p:nvSpPr>
            <p:cNvPr id="53297" name="Oval 27"/>
            <p:cNvSpPr>
              <a:spLocks noChangeArrowheads="1"/>
            </p:cNvSpPr>
            <p:nvPr/>
          </p:nvSpPr>
          <p:spPr bwMode="auto">
            <a:xfrm>
              <a:off x="2952" y="2232"/>
              <a:ext cx="384" cy="996"/>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53298" name="Text Box 28"/>
            <p:cNvSpPr txBox="1">
              <a:spLocks noChangeArrowheads="1"/>
            </p:cNvSpPr>
            <p:nvPr/>
          </p:nvSpPr>
          <p:spPr bwMode="auto">
            <a:xfrm>
              <a:off x="2997" y="2356"/>
              <a:ext cx="264" cy="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ea typeface="宋体" panose="02010600030101010101" pitchFamily="2" charset="-122"/>
                </a:rPr>
                <a:t>2</a:t>
              </a:r>
              <a:endParaRPr kumimoji="1" lang="en-US" altLang="zh-CN" sz="2800" b="0" dirty="0">
                <a:ea typeface="宋体" panose="02010600030101010101" pitchFamily="2" charset="-122"/>
              </a:endParaRPr>
            </a:p>
          </p:txBody>
        </p:sp>
        <p:sp>
          <p:nvSpPr>
            <p:cNvPr id="53299" name="Line 29"/>
            <p:cNvSpPr>
              <a:spLocks noChangeShapeType="1"/>
            </p:cNvSpPr>
            <p:nvPr/>
          </p:nvSpPr>
          <p:spPr bwMode="auto">
            <a:xfrm flipH="1" flipV="1">
              <a:off x="2952" y="2700"/>
              <a:ext cx="0" cy="54"/>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693" name="Text Box 61"/>
          <p:cNvSpPr txBox="1">
            <a:spLocks noChangeArrowheads="1"/>
          </p:cNvSpPr>
          <p:nvPr/>
        </p:nvSpPr>
        <p:spPr bwMode="auto">
          <a:xfrm>
            <a:off x="3775075" y="3199074"/>
            <a:ext cx="628650" cy="519112"/>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chemeClr val="tx1"/>
                </a:solidFill>
                <a:ea typeface="宋体" panose="02010600030101010101" pitchFamily="2" charset="-122"/>
              </a:rPr>
              <a:t>解</a:t>
            </a:r>
            <a:endParaRPr kumimoji="1" lang="zh-CN" altLang="en-US" sz="2800" dirty="0">
              <a:solidFill>
                <a:schemeClr val="tx1"/>
              </a:solidFill>
              <a:ea typeface="宋体" panose="02010600030101010101" pitchFamily="2" charset="-122"/>
            </a:endParaRPr>
          </a:p>
        </p:txBody>
      </p:sp>
      <p:sp>
        <p:nvSpPr>
          <p:cNvPr id="69694" name="Text Box 62"/>
          <p:cNvSpPr txBox="1">
            <a:spLocks noChangeArrowheads="1"/>
          </p:cNvSpPr>
          <p:nvPr/>
        </p:nvSpPr>
        <p:spPr bwMode="auto">
          <a:xfrm>
            <a:off x="4479925" y="3280301"/>
            <a:ext cx="39608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kumimoji="1" lang="en-US" altLang="zh-CN" sz="2800">
                <a:ea typeface="宋体" panose="02010600030101010101" pitchFamily="2" charset="-122"/>
              </a:rPr>
              <a:t> </a:t>
            </a:r>
            <a:r>
              <a:rPr kumimoji="1" lang="en-US" altLang="zh-CN" sz="2800" b="0">
                <a:ea typeface="宋体" panose="02010600030101010101" pitchFamily="2" charset="-122"/>
              </a:rPr>
              <a:t>n–1=1</a:t>
            </a:r>
            <a:r>
              <a:rPr kumimoji="1" lang="zh-CN" altLang="en-US" sz="2800"/>
              <a:t>个</a:t>
            </a:r>
            <a:r>
              <a:rPr kumimoji="1" lang="en-US" altLang="zh-CN" sz="2800" b="0">
                <a:ea typeface="宋体" panose="02010600030101010101" pitchFamily="2" charset="-122"/>
              </a:rPr>
              <a:t>KCL</a:t>
            </a:r>
            <a:r>
              <a:rPr kumimoji="1" lang="zh-CN" altLang="en-US" sz="2800"/>
              <a:t>方程：</a:t>
            </a:r>
            <a:endParaRPr kumimoji="1" lang="zh-CN" altLang="en-US" sz="2800"/>
          </a:p>
        </p:txBody>
      </p:sp>
      <p:sp>
        <p:nvSpPr>
          <p:cNvPr id="69695" name="Text Box 63"/>
          <p:cNvSpPr txBox="1">
            <a:spLocks noChangeArrowheads="1"/>
          </p:cNvSpPr>
          <p:nvPr/>
        </p:nvSpPr>
        <p:spPr bwMode="auto">
          <a:xfrm>
            <a:off x="4500563" y="3806821"/>
            <a:ext cx="40322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t>节点</a:t>
            </a:r>
            <a:r>
              <a:rPr kumimoji="1" lang="en-US" altLang="zh-CN" sz="2800" b="0" dirty="0">
                <a:ea typeface="宋体" panose="02010600030101010101" pitchFamily="2" charset="-122"/>
              </a:rPr>
              <a:t>a</a:t>
            </a:r>
            <a:r>
              <a:rPr kumimoji="1" lang="zh-CN" altLang="en-US" sz="2800" dirty="0">
                <a:ea typeface="宋体" panose="02010600030101010101" pitchFamily="2" charset="-122"/>
              </a:rPr>
              <a:t>：  </a:t>
            </a:r>
            <a:r>
              <a:rPr kumimoji="1" lang="en-US" altLang="zh-CN" sz="3200" b="0" i="1" dirty="0">
                <a:solidFill>
                  <a:schemeClr val="tx1"/>
                </a:solidFill>
                <a:ea typeface="宋体" panose="02010600030101010101" pitchFamily="2" charset="-122"/>
              </a:rPr>
              <a:t>–I</a:t>
            </a:r>
            <a:r>
              <a:rPr kumimoji="1" lang="en-US" altLang="zh-CN" sz="3200" b="0" baseline="-25000" dirty="0">
                <a:solidFill>
                  <a:schemeClr val="tx1"/>
                </a:solidFill>
                <a:ea typeface="宋体" panose="02010600030101010101" pitchFamily="2" charset="-122"/>
              </a:rPr>
              <a:t>1</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I</a:t>
            </a:r>
            <a:r>
              <a:rPr kumimoji="1" lang="en-US" altLang="zh-CN" sz="3200" b="0" baseline="-25000" dirty="0">
                <a:solidFill>
                  <a:schemeClr val="tx1"/>
                </a:solidFill>
                <a:ea typeface="宋体" panose="02010600030101010101" pitchFamily="2" charset="-122"/>
              </a:rPr>
              <a:t>2</a:t>
            </a:r>
            <a:r>
              <a:rPr kumimoji="1" lang="en-US" altLang="zh-CN" sz="3200" b="0" i="1" dirty="0">
                <a:solidFill>
                  <a:schemeClr val="tx1"/>
                </a:solidFill>
                <a:ea typeface="宋体" panose="02010600030101010101" pitchFamily="2" charset="-122"/>
              </a:rPr>
              <a:t>+I</a:t>
            </a:r>
            <a:r>
              <a:rPr kumimoji="1" lang="en-US" altLang="zh-CN" sz="3200" b="0" baseline="-25000" dirty="0">
                <a:solidFill>
                  <a:schemeClr val="tx1"/>
                </a:solidFill>
                <a:ea typeface="宋体" panose="02010600030101010101" pitchFamily="2" charset="-122"/>
              </a:rPr>
              <a:t>3</a:t>
            </a:r>
            <a:r>
              <a:rPr kumimoji="1" lang="en-US" altLang="zh-CN" sz="3200" b="0" dirty="0">
                <a:solidFill>
                  <a:schemeClr val="tx1"/>
                </a:solidFill>
                <a:ea typeface="宋体" panose="02010600030101010101" pitchFamily="2" charset="-122"/>
              </a:rPr>
              <a:t>=0</a:t>
            </a:r>
            <a:r>
              <a:rPr kumimoji="1" lang="en-US" altLang="zh-CN" sz="2800" dirty="0">
                <a:solidFill>
                  <a:schemeClr val="tx1"/>
                </a:solidFill>
                <a:ea typeface="宋体" panose="02010600030101010101" pitchFamily="2" charset="-122"/>
              </a:rPr>
              <a:t> </a:t>
            </a:r>
            <a:endParaRPr kumimoji="1" lang="en-US" altLang="zh-CN" sz="2800" dirty="0">
              <a:solidFill>
                <a:schemeClr val="tx1"/>
              </a:solidFill>
              <a:ea typeface="宋体" panose="02010600030101010101" pitchFamily="2" charset="-122"/>
            </a:endParaRPr>
          </a:p>
        </p:txBody>
      </p:sp>
      <p:sp>
        <p:nvSpPr>
          <p:cNvPr id="69696" name="Text Box 64"/>
          <p:cNvSpPr txBox="1">
            <a:spLocks noChangeArrowheads="1"/>
          </p:cNvSpPr>
          <p:nvPr/>
        </p:nvSpPr>
        <p:spPr bwMode="auto">
          <a:xfrm>
            <a:off x="4500563" y="4436530"/>
            <a:ext cx="46434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startAt="2"/>
            </a:pPr>
            <a:r>
              <a:rPr kumimoji="1" lang="en-US" altLang="zh-CN" sz="2800">
                <a:ea typeface="宋体" panose="02010600030101010101" pitchFamily="2" charset="-122"/>
              </a:rPr>
              <a:t> </a:t>
            </a:r>
            <a:r>
              <a:rPr kumimoji="1" lang="en-US" altLang="zh-CN" sz="2800" b="0" i="1">
                <a:ea typeface="宋体" panose="02010600030101010101" pitchFamily="2" charset="-122"/>
              </a:rPr>
              <a:t>b</a:t>
            </a:r>
            <a:r>
              <a:rPr kumimoji="1" lang="en-US" altLang="zh-CN" sz="2800" b="0">
                <a:ea typeface="宋体" panose="02010600030101010101" pitchFamily="2" charset="-122"/>
              </a:rPr>
              <a:t>–( </a:t>
            </a:r>
            <a:r>
              <a:rPr kumimoji="1" lang="en-US" altLang="zh-CN" sz="2800" b="0" i="1">
                <a:ea typeface="宋体" panose="02010600030101010101" pitchFamily="2" charset="-122"/>
              </a:rPr>
              <a:t>n</a:t>
            </a:r>
            <a:r>
              <a:rPr kumimoji="1" lang="en-US" altLang="zh-CN" sz="2800" b="0">
                <a:ea typeface="宋体" panose="02010600030101010101" pitchFamily="2" charset="-122"/>
              </a:rPr>
              <a:t>–1)=2</a:t>
            </a:r>
            <a:r>
              <a:rPr kumimoji="1" lang="zh-CN" altLang="en-US" sz="2800"/>
              <a:t>个</a:t>
            </a:r>
            <a:r>
              <a:rPr kumimoji="1" lang="en-US" altLang="zh-CN" sz="2800" b="0">
                <a:ea typeface="宋体" panose="02010600030101010101" pitchFamily="2" charset="-122"/>
              </a:rPr>
              <a:t>KVL</a:t>
            </a:r>
            <a:r>
              <a:rPr kumimoji="1" lang="zh-CN" altLang="en-US" sz="2800"/>
              <a:t>方程：</a:t>
            </a:r>
            <a:endParaRPr kumimoji="1" lang="zh-CN" altLang="en-US" sz="2800"/>
          </a:p>
        </p:txBody>
      </p:sp>
      <p:sp>
        <p:nvSpPr>
          <p:cNvPr id="69697" name="Text Box 65"/>
          <p:cNvSpPr txBox="1">
            <a:spLocks noChangeArrowheads="1"/>
          </p:cNvSpPr>
          <p:nvPr/>
        </p:nvSpPr>
        <p:spPr bwMode="auto">
          <a:xfrm>
            <a:off x="5003800" y="5587468"/>
            <a:ext cx="27220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b="0" dirty="0">
                <a:solidFill>
                  <a:schemeClr val="tx1"/>
                </a:solidFill>
                <a:ea typeface="宋体" panose="02010600030101010101" pitchFamily="2" charset="-122"/>
              </a:rPr>
              <a:t>11</a:t>
            </a:r>
            <a:r>
              <a:rPr kumimoji="1" lang="en-US" altLang="zh-CN" sz="3200" b="0" i="1" dirty="0">
                <a:solidFill>
                  <a:schemeClr val="tx1"/>
                </a:solidFill>
                <a:ea typeface="宋体" panose="02010600030101010101" pitchFamily="2" charset="-122"/>
              </a:rPr>
              <a:t>I</a:t>
            </a:r>
            <a:r>
              <a:rPr kumimoji="1" lang="en-US" altLang="zh-CN" sz="3200" b="0" baseline="-25000" dirty="0">
                <a:solidFill>
                  <a:schemeClr val="tx1"/>
                </a:solidFill>
                <a:ea typeface="宋体" panose="02010600030101010101" pitchFamily="2" charset="-122"/>
              </a:rPr>
              <a:t>2</a:t>
            </a:r>
            <a:r>
              <a:rPr kumimoji="1" lang="en-US" altLang="zh-CN" sz="3200" b="0" i="1" dirty="0">
                <a:solidFill>
                  <a:schemeClr val="tx1"/>
                </a:solidFill>
                <a:ea typeface="宋体" panose="02010600030101010101" pitchFamily="2" charset="-122"/>
              </a:rPr>
              <a:t>+</a:t>
            </a:r>
            <a:r>
              <a:rPr kumimoji="1" lang="en-US" altLang="zh-CN" sz="3200" b="0" dirty="0">
                <a:solidFill>
                  <a:schemeClr val="tx1"/>
                </a:solidFill>
                <a:ea typeface="宋体" panose="02010600030101010101" pitchFamily="2" charset="-122"/>
              </a:rPr>
              <a:t>7</a:t>
            </a:r>
            <a:r>
              <a:rPr kumimoji="1" lang="en-US" altLang="zh-CN" sz="3200" b="0" i="1" dirty="0">
                <a:solidFill>
                  <a:schemeClr val="tx1"/>
                </a:solidFill>
                <a:ea typeface="宋体" panose="02010600030101010101" pitchFamily="2" charset="-122"/>
              </a:rPr>
              <a:t>I</a:t>
            </a:r>
            <a:r>
              <a:rPr kumimoji="1" lang="en-US" altLang="zh-CN" sz="3200" b="0" baseline="-25000" dirty="0">
                <a:solidFill>
                  <a:schemeClr val="tx1"/>
                </a:solidFill>
                <a:ea typeface="宋体" panose="02010600030101010101" pitchFamily="2" charset="-122"/>
              </a:rPr>
              <a:t>3</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 </a:t>
            </a:r>
            <a:r>
              <a:rPr kumimoji="1" lang="en-US" altLang="zh-CN" sz="3200" b="0" dirty="0">
                <a:solidFill>
                  <a:schemeClr val="tx1"/>
                </a:solidFill>
                <a:ea typeface="宋体" panose="02010600030101010101" pitchFamily="2" charset="-122"/>
              </a:rPr>
              <a:t>6</a:t>
            </a:r>
            <a:endParaRPr kumimoji="1" lang="en-US" altLang="zh-CN" sz="3200" b="0" baseline="-25000" dirty="0">
              <a:solidFill>
                <a:schemeClr val="tx1"/>
              </a:solidFill>
              <a:ea typeface="宋体" panose="02010600030101010101" pitchFamily="2" charset="-122"/>
            </a:endParaRPr>
          </a:p>
        </p:txBody>
      </p:sp>
      <p:sp>
        <p:nvSpPr>
          <p:cNvPr id="69698" name="Text Box 66"/>
          <p:cNvSpPr txBox="1">
            <a:spLocks noChangeArrowheads="1"/>
          </p:cNvSpPr>
          <p:nvPr/>
        </p:nvSpPr>
        <p:spPr bwMode="auto">
          <a:xfrm>
            <a:off x="4859338" y="5012793"/>
            <a:ext cx="34210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b="0" dirty="0">
                <a:solidFill>
                  <a:schemeClr val="tx1"/>
                </a:solidFill>
                <a:ea typeface="宋体" panose="02010600030101010101" pitchFamily="2" charset="-122"/>
              </a:rPr>
              <a:t>7</a:t>
            </a:r>
            <a:r>
              <a:rPr kumimoji="1" lang="en-US" altLang="zh-CN" sz="3200" b="0" i="1" dirty="0">
                <a:solidFill>
                  <a:schemeClr val="tx1"/>
                </a:solidFill>
                <a:ea typeface="宋体" panose="02010600030101010101" pitchFamily="2" charset="-122"/>
              </a:rPr>
              <a:t>I</a:t>
            </a:r>
            <a:r>
              <a:rPr kumimoji="1" lang="en-US" altLang="zh-CN" sz="3200" b="0" baseline="-25000" dirty="0">
                <a:solidFill>
                  <a:schemeClr val="tx1"/>
                </a:solidFill>
                <a:ea typeface="宋体" panose="02010600030101010101" pitchFamily="2" charset="-122"/>
              </a:rPr>
              <a:t>1</a:t>
            </a:r>
            <a:r>
              <a:rPr kumimoji="1" lang="en-US" altLang="zh-CN" sz="3200" b="0" i="1" dirty="0">
                <a:solidFill>
                  <a:schemeClr val="tx1"/>
                </a:solidFill>
                <a:ea typeface="宋体" panose="02010600030101010101" pitchFamily="2" charset="-122"/>
              </a:rPr>
              <a:t>–</a:t>
            </a:r>
            <a:r>
              <a:rPr kumimoji="1" lang="en-US" altLang="zh-CN" sz="3200" b="0" dirty="0">
                <a:solidFill>
                  <a:schemeClr val="tx1"/>
                </a:solidFill>
                <a:ea typeface="宋体" panose="02010600030101010101" pitchFamily="2" charset="-122"/>
              </a:rPr>
              <a:t>11</a:t>
            </a:r>
            <a:r>
              <a:rPr kumimoji="1" lang="en-US" altLang="zh-CN" sz="3200" b="0" i="1" dirty="0">
                <a:solidFill>
                  <a:schemeClr val="tx1"/>
                </a:solidFill>
                <a:ea typeface="宋体" panose="02010600030101010101" pitchFamily="2" charset="-122"/>
              </a:rPr>
              <a:t>I</a:t>
            </a:r>
            <a:r>
              <a:rPr kumimoji="1" lang="en-US" altLang="zh-CN" sz="3200" b="0" baseline="-25000" dirty="0">
                <a:solidFill>
                  <a:schemeClr val="tx1"/>
                </a:solidFill>
                <a:ea typeface="宋体" panose="02010600030101010101" pitchFamily="2" charset="-122"/>
              </a:rPr>
              <a:t>2 </a:t>
            </a:r>
            <a:r>
              <a:rPr kumimoji="1" lang="en-US" altLang="zh-CN" sz="3200" b="0" dirty="0">
                <a:solidFill>
                  <a:schemeClr val="tx1"/>
                </a:solidFill>
                <a:ea typeface="宋体" panose="02010600030101010101" pitchFamily="2" charset="-122"/>
              </a:rPr>
              <a:t>=70</a:t>
            </a:r>
            <a:r>
              <a:rPr kumimoji="1" lang="en-US" altLang="zh-CN" sz="3200" b="0" dirty="0">
                <a:solidFill>
                  <a:schemeClr val="tx1"/>
                </a:solidFill>
                <a:latin typeface="宋体" panose="02010600030101010101" pitchFamily="2" charset="-122"/>
                <a:ea typeface="宋体" panose="02010600030101010101" pitchFamily="2" charset="-122"/>
              </a:rPr>
              <a:t>-</a:t>
            </a:r>
            <a:r>
              <a:rPr kumimoji="1" lang="en-US" altLang="zh-CN" sz="3200" b="0" dirty="0">
                <a:solidFill>
                  <a:schemeClr val="tx1"/>
                </a:solidFill>
                <a:ea typeface="宋体" panose="02010600030101010101" pitchFamily="2" charset="-122"/>
              </a:rPr>
              <a:t>6=64 </a:t>
            </a:r>
            <a:endParaRPr kumimoji="1" lang="en-US" altLang="zh-CN" sz="3200" b="0" baseline="-25000" dirty="0">
              <a:solidFill>
                <a:schemeClr val="tx1"/>
              </a:solidFill>
              <a:ea typeface="宋体" panose="02010600030101010101" pitchFamily="2" charset="-122"/>
            </a:endParaRPr>
          </a:p>
        </p:txBody>
      </p:sp>
      <p:sp>
        <p:nvSpPr>
          <p:cNvPr id="69700" name="AutoShape 68"/>
          <p:cNvSpPr/>
          <p:nvPr/>
        </p:nvSpPr>
        <p:spPr bwMode="auto">
          <a:xfrm>
            <a:off x="4572000" y="5084230"/>
            <a:ext cx="287338" cy="1079500"/>
          </a:xfrm>
          <a:prstGeom prst="leftBrace">
            <a:avLst>
              <a:gd name="adj1" fmla="val 31307"/>
              <a:gd name="adj2" fmla="val 50000"/>
            </a:avLst>
          </a:prstGeom>
          <a:noFill/>
          <a:ln w="28575">
            <a:solidFill>
              <a:srgbClr val="F5F5F5"/>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9701" name="Text Box 69"/>
          <p:cNvSpPr txBox="1">
            <a:spLocks noChangeArrowheads="1"/>
          </p:cNvSpPr>
          <p:nvPr/>
        </p:nvSpPr>
        <p:spPr bwMode="auto">
          <a:xfrm>
            <a:off x="2663825" y="6225378"/>
            <a:ext cx="1836738" cy="5794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b="0">
                <a:ea typeface="宋体" panose="02010600030101010101" pitchFamily="2" charset="-122"/>
                <a:sym typeface="Symbol" panose="05050102010706020507" pitchFamily="18" charset="2"/>
              </a:rPr>
              <a:t></a:t>
            </a:r>
            <a:r>
              <a:rPr kumimoji="1" lang="en-US" altLang="zh-CN" sz="3200" b="0" i="1">
                <a:ea typeface="宋体" panose="02010600030101010101" pitchFamily="2" charset="-122"/>
                <a:sym typeface="Symbol" panose="05050102010706020507" pitchFamily="18" charset="2"/>
              </a:rPr>
              <a:t>U</a:t>
            </a:r>
            <a:r>
              <a:rPr kumimoji="1" lang="en-US" altLang="zh-CN" sz="3200" b="0">
                <a:ea typeface="宋体" panose="02010600030101010101" pitchFamily="2" charset="-122"/>
                <a:sym typeface="Symbol" panose="05050102010706020507" pitchFamily="18" charset="2"/>
              </a:rPr>
              <a:t>=</a:t>
            </a:r>
            <a:r>
              <a:rPr kumimoji="1" lang="en-US" altLang="zh-CN" sz="3200" b="0" i="1">
                <a:ea typeface="宋体" panose="02010600030101010101" pitchFamily="2" charset="-122"/>
                <a:sym typeface="Symbol" panose="05050102010706020507" pitchFamily="18" charset="2"/>
              </a:rPr>
              <a:t>U</a:t>
            </a:r>
            <a:r>
              <a:rPr kumimoji="1" lang="en-US" altLang="zh-CN" sz="3200" b="0" baseline="-25000">
                <a:ea typeface="宋体" panose="02010600030101010101" pitchFamily="2" charset="-122"/>
                <a:sym typeface="Symbol" panose="05050102010706020507" pitchFamily="18" charset="2"/>
              </a:rPr>
              <a:t>S</a:t>
            </a:r>
            <a:endParaRPr kumimoji="1" lang="en-US" altLang="zh-CN" sz="3200" b="0">
              <a:ea typeface="宋体" panose="02010600030101010101" pitchFamily="2" charset="-122"/>
            </a:endParaRPr>
          </a:p>
        </p:txBody>
      </p:sp>
      <p:grpSp>
        <p:nvGrpSpPr>
          <p:cNvPr id="6" name="Group 70"/>
          <p:cNvGrpSpPr/>
          <p:nvPr/>
        </p:nvGrpSpPr>
        <p:grpSpPr bwMode="auto">
          <a:xfrm>
            <a:off x="0" y="3357030"/>
            <a:ext cx="4819650" cy="2952750"/>
            <a:chOff x="385" y="2568"/>
            <a:chExt cx="3036" cy="1860"/>
          </a:xfrm>
        </p:grpSpPr>
        <p:sp>
          <p:nvSpPr>
            <p:cNvPr id="53270" name="Oval 71"/>
            <p:cNvSpPr>
              <a:spLocks noChangeArrowheads="1"/>
            </p:cNvSpPr>
            <p:nvPr/>
          </p:nvSpPr>
          <p:spPr bwMode="auto">
            <a:xfrm>
              <a:off x="884" y="3521"/>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53271" name="Oval 72"/>
            <p:cNvSpPr>
              <a:spLocks noChangeArrowheads="1"/>
            </p:cNvSpPr>
            <p:nvPr/>
          </p:nvSpPr>
          <p:spPr bwMode="auto">
            <a:xfrm>
              <a:off x="1655" y="3521"/>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53272" name="Text Box 73"/>
            <p:cNvSpPr txBox="1">
              <a:spLocks noChangeArrowheads="1"/>
            </p:cNvSpPr>
            <p:nvPr/>
          </p:nvSpPr>
          <p:spPr bwMode="auto">
            <a:xfrm>
              <a:off x="385" y="3566"/>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70V</a:t>
              </a:r>
              <a:endParaRPr kumimoji="1" lang="en-US" altLang="zh-CN" sz="2800" b="0" dirty="0">
                <a:solidFill>
                  <a:schemeClr val="tx1"/>
                </a:solidFill>
                <a:ea typeface="宋体" panose="02010600030101010101" pitchFamily="2" charset="-122"/>
              </a:endParaRPr>
            </a:p>
          </p:txBody>
        </p:sp>
        <p:sp>
          <p:nvSpPr>
            <p:cNvPr id="53273" name="Text Box 74"/>
            <p:cNvSpPr txBox="1">
              <a:spLocks noChangeArrowheads="1"/>
            </p:cNvSpPr>
            <p:nvPr/>
          </p:nvSpPr>
          <p:spPr bwMode="auto">
            <a:xfrm>
              <a:off x="1321" y="3640"/>
              <a:ext cx="6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6V</a:t>
              </a:r>
              <a:endParaRPr kumimoji="1" lang="en-US" altLang="zh-CN" sz="2800" b="0" dirty="0">
                <a:solidFill>
                  <a:schemeClr val="tx1"/>
                </a:solidFill>
                <a:ea typeface="宋体" panose="02010600030101010101" pitchFamily="2" charset="-122"/>
              </a:endParaRPr>
            </a:p>
          </p:txBody>
        </p:sp>
        <p:sp>
          <p:nvSpPr>
            <p:cNvPr id="53274" name="Text Box 75"/>
            <p:cNvSpPr txBox="1">
              <a:spLocks noChangeArrowheads="1"/>
            </p:cNvSpPr>
            <p:nvPr/>
          </p:nvSpPr>
          <p:spPr bwMode="auto">
            <a:xfrm>
              <a:off x="2653" y="3294"/>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7</a:t>
              </a:r>
              <a:r>
                <a:rPr kumimoji="1" lang="en-US" altLang="zh-CN" sz="2800" b="0">
                  <a:solidFill>
                    <a:schemeClr val="tx1"/>
                  </a:solidFill>
                  <a:ea typeface="宋体" panose="02010600030101010101" pitchFamily="2" charset="-122"/>
                  <a:sym typeface="Symbol" panose="05050102010706020507" pitchFamily="18" charset="2"/>
                </a:rPr>
                <a:t></a:t>
              </a:r>
              <a:endParaRPr kumimoji="1" lang="en-US" altLang="zh-CN" sz="2800" b="0">
                <a:solidFill>
                  <a:schemeClr val="tx1"/>
                </a:solidFill>
                <a:ea typeface="宋体" panose="02010600030101010101" pitchFamily="2" charset="-122"/>
                <a:sym typeface="Symbol" panose="05050102010706020507" pitchFamily="18" charset="2"/>
              </a:endParaRPr>
            </a:p>
          </p:txBody>
        </p:sp>
        <p:sp>
          <p:nvSpPr>
            <p:cNvPr id="53275" name="Text Box 76"/>
            <p:cNvSpPr txBox="1">
              <a:spLocks noChangeArrowheads="1"/>
            </p:cNvSpPr>
            <p:nvPr/>
          </p:nvSpPr>
          <p:spPr bwMode="auto">
            <a:xfrm>
              <a:off x="1746" y="410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a:solidFill>
                    <a:schemeClr val="tx1"/>
                  </a:solidFill>
                  <a:ea typeface="宋体" panose="02010600030101010101" pitchFamily="2" charset="-122"/>
                </a:rPr>
                <a:t>b</a:t>
              </a:r>
              <a:endParaRPr kumimoji="1" lang="en-US" altLang="zh-CN" sz="2800" b="0">
                <a:solidFill>
                  <a:schemeClr val="tx1"/>
                </a:solidFill>
                <a:ea typeface="宋体" panose="02010600030101010101" pitchFamily="2" charset="-122"/>
              </a:endParaRPr>
            </a:p>
          </p:txBody>
        </p:sp>
        <p:sp>
          <p:nvSpPr>
            <p:cNvPr id="53276" name="Text Box 77"/>
            <p:cNvSpPr txBox="1">
              <a:spLocks noChangeArrowheads="1"/>
            </p:cNvSpPr>
            <p:nvPr/>
          </p:nvSpPr>
          <p:spPr bwMode="auto">
            <a:xfrm>
              <a:off x="1746" y="2568"/>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a:solidFill>
                    <a:schemeClr val="tx1"/>
                  </a:solidFill>
                  <a:ea typeface="宋体" panose="02010600030101010101" pitchFamily="2" charset="-122"/>
                </a:rPr>
                <a:t>a</a:t>
              </a:r>
              <a:endParaRPr kumimoji="1" lang="en-US" altLang="zh-CN" sz="2800" b="0">
                <a:solidFill>
                  <a:schemeClr val="tx1"/>
                </a:solidFill>
                <a:ea typeface="宋体" panose="02010600030101010101" pitchFamily="2" charset="-122"/>
              </a:endParaRPr>
            </a:p>
          </p:txBody>
        </p:sp>
        <p:sp>
          <p:nvSpPr>
            <p:cNvPr id="53277" name="Text Box 78"/>
            <p:cNvSpPr txBox="1">
              <a:spLocks noChangeArrowheads="1"/>
            </p:cNvSpPr>
            <p:nvPr/>
          </p:nvSpPr>
          <p:spPr bwMode="auto">
            <a:xfrm>
              <a:off x="793" y="3249"/>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53278" name="Text Box 79"/>
            <p:cNvSpPr txBox="1">
              <a:spLocks noChangeArrowheads="1"/>
            </p:cNvSpPr>
            <p:nvPr/>
          </p:nvSpPr>
          <p:spPr bwMode="auto">
            <a:xfrm>
              <a:off x="748" y="3793"/>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53279" name="Text Box 80"/>
            <p:cNvSpPr txBox="1">
              <a:spLocks noChangeArrowheads="1"/>
            </p:cNvSpPr>
            <p:nvPr/>
          </p:nvSpPr>
          <p:spPr bwMode="auto">
            <a:xfrm>
              <a:off x="1565" y="3249"/>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a:t>
              </a:r>
              <a:endParaRPr kumimoji="1" lang="en-US" altLang="zh-CN" sz="2800" b="0">
                <a:solidFill>
                  <a:schemeClr val="tx1"/>
                </a:solidFill>
                <a:ea typeface="宋体" panose="02010600030101010101" pitchFamily="2" charset="-122"/>
              </a:endParaRPr>
            </a:p>
          </p:txBody>
        </p:sp>
        <p:sp>
          <p:nvSpPr>
            <p:cNvPr id="53280" name="Text Box 81"/>
            <p:cNvSpPr txBox="1">
              <a:spLocks noChangeArrowheads="1"/>
            </p:cNvSpPr>
            <p:nvPr/>
          </p:nvSpPr>
          <p:spPr bwMode="auto">
            <a:xfrm>
              <a:off x="1610" y="3838"/>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a:t>
              </a:r>
              <a:endParaRPr kumimoji="1" lang="en-US" altLang="zh-CN" sz="2800" b="0">
                <a:solidFill>
                  <a:schemeClr val="tx1"/>
                </a:solidFill>
                <a:ea typeface="宋体" panose="02010600030101010101" pitchFamily="2" charset="-122"/>
              </a:endParaRPr>
            </a:p>
          </p:txBody>
        </p:sp>
        <p:grpSp>
          <p:nvGrpSpPr>
            <p:cNvPr id="53281" name="Group 82"/>
            <p:cNvGrpSpPr/>
            <p:nvPr/>
          </p:nvGrpSpPr>
          <p:grpSpPr bwMode="auto">
            <a:xfrm>
              <a:off x="748" y="2931"/>
              <a:ext cx="280" cy="327"/>
              <a:chOff x="612" y="588"/>
              <a:chExt cx="280" cy="327"/>
            </a:xfrm>
          </p:grpSpPr>
          <p:sp>
            <p:nvSpPr>
              <p:cNvPr id="53295" name="Line 83"/>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96" name="Text Box 84"/>
              <p:cNvSpPr txBox="1">
                <a:spLocks noChangeArrowheads="1"/>
              </p:cNvSpPr>
              <p:nvPr/>
            </p:nvSpPr>
            <p:spPr bwMode="auto">
              <a:xfrm>
                <a:off x="612" y="588"/>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1</a:t>
                </a:r>
                <a:endParaRPr kumimoji="1" lang="en-US" altLang="zh-CN" sz="2800" b="0" i="1" dirty="0">
                  <a:solidFill>
                    <a:schemeClr val="tx1"/>
                  </a:solidFill>
                  <a:ea typeface="宋体" panose="02010600030101010101" pitchFamily="2" charset="-122"/>
                </a:endParaRPr>
              </a:p>
            </p:txBody>
          </p:sp>
        </p:grpSp>
        <p:grpSp>
          <p:nvGrpSpPr>
            <p:cNvPr id="53282" name="Group 85"/>
            <p:cNvGrpSpPr/>
            <p:nvPr/>
          </p:nvGrpSpPr>
          <p:grpSpPr bwMode="auto">
            <a:xfrm>
              <a:off x="2653" y="2886"/>
              <a:ext cx="377" cy="327"/>
              <a:chOff x="2839" y="174"/>
              <a:chExt cx="377" cy="327"/>
            </a:xfrm>
          </p:grpSpPr>
          <p:sp>
            <p:nvSpPr>
              <p:cNvPr id="53293" name="Line 86"/>
              <p:cNvSpPr>
                <a:spLocks noChangeShapeType="1"/>
              </p:cNvSpPr>
              <p:nvPr/>
            </p:nvSpPr>
            <p:spPr bwMode="auto">
              <a:xfrm>
                <a:off x="2839" y="234"/>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94" name="Text Box 87"/>
              <p:cNvSpPr txBox="1">
                <a:spLocks noChangeArrowheads="1"/>
              </p:cNvSpPr>
              <p:nvPr/>
            </p:nvSpPr>
            <p:spPr bwMode="auto">
              <a:xfrm>
                <a:off x="2843" y="174"/>
                <a:ext cx="3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3</a:t>
                </a:r>
                <a:endParaRPr kumimoji="1" lang="en-US" altLang="zh-CN" sz="2800" b="0" i="1">
                  <a:solidFill>
                    <a:schemeClr val="tx1"/>
                  </a:solidFill>
                  <a:ea typeface="宋体" panose="02010600030101010101" pitchFamily="2" charset="-122"/>
                </a:endParaRPr>
              </a:p>
            </p:txBody>
          </p:sp>
        </p:grpSp>
        <p:grpSp>
          <p:nvGrpSpPr>
            <p:cNvPr id="53283" name="Group 88"/>
            <p:cNvGrpSpPr/>
            <p:nvPr/>
          </p:nvGrpSpPr>
          <p:grpSpPr bwMode="auto">
            <a:xfrm>
              <a:off x="1519" y="2976"/>
              <a:ext cx="280" cy="327"/>
              <a:chOff x="612" y="588"/>
              <a:chExt cx="280" cy="327"/>
            </a:xfrm>
          </p:grpSpPr>
          <p:sp>
            <p:nvSpPr>
              <p:cNvPr id="53291" name="Line 89"/>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92" name="Text Box 90"/>
              <p:cNvSpPr txBox="1">
                <a:spLocks noChangeArrowheads="1"/>
              </p:cNvSpPr>
              <p:nvPr/>
            </p:nvSpPr>
            <p:spPr bwMode="auto">
              <a:xfrm>
                <a:off x="612" y="588"/>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2</a:t>
                </a:r>
                <a:endParaRPr kumimoji="1" lang="en-US" altLang="zh-CN" sz="2800" b="0" i="1">
                  <a:solidFill>
                    <a:schemeClr val="tx1"/>
                  </a:solidFill>
                  <a:ea typeface="宋体" panose="02010600030101010101" pitchFamily="2" charset="-122"/>
                </a:endParaRPr>
              </a:p>
            </p:txBody>
          </p:sp>
        </p:grpSp>
        <p:sp>
          <p:nvSpPr>
            <p:cNvPr id="53284" name="Text Box 91"/>
            <p:cNvSpPr txBox="1">
              <a:spLocks noChangeArrowheads="1"/>
            </p:cNvSpPr>
            <p:nvPr/>
          </p:nvSpPr>
          <p:spPr bwMode="auto">
            <a:xfrm>
              <a:off x="1156" y="3022"/>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7</a:t>
              </a:r>
              <a:r>
                <a:rPr kumimoji="1" lang="en-US" altLang="zh-CN" sz="2800" b="0" dirty="0">
                  <a:solidFill>
                    <a:schemeClr val="tx1"/>
                  </a:solidFill>
                  <a:ea typeface="宋体" panose="02010600030101010101" pitchFamily="2" charset="-122"/>
                  <a:sym typeface="Symbol" panose="05050102010706020507" pitchFamily="18" charset="2"/>
                </a:rPr>
                <a:t></a:t>
              </a:r>
              <a:endParaRPr kumimoji="1" lang="en-US" altLang="zh-CN" sz="2800" b="0" dirty="0">
                <a:solidFill>
                  <a:schemeClr val="tx1"/>
                </a:solidFill>
                <a:ea typeface="宋体" panose="02010600030101010101" pitchFamily="2" charset="-122"/>
                <a:sym typeface="Symbol" panose="05050102010706020507" pitchFamily="18" charset="2"/>
              </a:endParaRPr>
            </a:p>
          </p:txBody>
        </p:sp>
        <p:sp>
          <p:nvSpPr>
            <p:cNvPr id="53285" name="Text Box 92"/>
            <p:cNvSpPr txBox="1">
              <a:spLocks noChangeArrowheads="1"/>
            </p:cNvSpPr>
            <p:nvPr/>
          </p:nvSpPr>
          <p:spPr bwMode="auto">
            <a:xfrm>
              <a:off x="1882" y="2976"/>
              <a:ext cx="5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11</a:t>
              </a:r>
              <a:r>
                <a:rPr kumimoji="1" lang="en-US" altLang="zh-CN" sz="2800" b="0" dirty="0">
                  <a:solidFill>
                    <a:schemeClr val="tx1"/>
                  </a:solidFill>
                  <a:ea typeface="宋体" panose="02010600030101010101" pitchFamily="2" charset="-122"/>
                  <a:sym typeface="Symbol" panose="05050102010706020507" pitchFamily="18" charset="2"/>
                </a:rPr>
                <a:t></a:t>
              </a:r>
              <a:endParaRPr kumimoji="1" lang="en-US" altLang="zh-CN" sz="2800" b="0" dirty="0">
                <a:solidFill>
                  <a:schemeClr val="tx1"/>
                </a:solidFill>
                <a:ea typeface="宋体" panose="02010600030101010101" pitchFamily="2" charset="-122"/>
                <a:sym typeface="Symbol" panose="05050102010706020507" pitchFamily="18" charset="2"/>
              </a:endParaRPr>
            </a:p>
          </p:txBody>
        </p:sp>
        <p:sp>
          <p:nvSpPr>
            <p:cNvPr id="53286" name="Rectangle 93"/>
            <p:cNvSpPr>
              <a:spLocks noChangeArrowheads="1"/>
            </p:cNvSpPr>
            <p:nvPr/>
          </p:nvSpPr>
          <p:spPr bwMode="auto">
            <a:xfrm>
              <a:off x="1066" y="2886"/>
              <a:ext cx="1542" cy="122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3287" name="Line 94"/>
            <p:cNvSpPr>
              <a:spLocks noChangeShapeType="1"/>
            </p:cNvSpPr>
            <p:nvPr/>
          </p:nvSpPr>
          <p:spPr bwMode="auto">
            <a:xfrm>
              <a:off x="1837" y="2886"/>
              <a:ext cx="0" cy="122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3288" name="Rectangle 95"/>
            <p:cNvSpPr>
              <a:spLocks noChangeArrowheads="1"/>
            </p:cNvSpPr>
            <p:nvPr/>
          </p:nvSpPr>
          <p:spPr bwMode="auto">
            <a:xfrm>
              <a:off x="1020" y="306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3289" name="Rectangle 96"/>
            <p:cNvSpPr>
              <a:spLocks noChangeArrowheads="1"/>
            </p:cNvSpPr>
            <p:nvPr/>
          </p:nvSpPr>
          <p:spPr bwMode="auto">
            <a:xfrm>
              <a:off x="1791" y="302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3290" name="Rectangle 97"/>
            <p:cNvSpPr>
              <a:spLocks noChangeArrowheads="1"/>
            </p:cNvSpPr>
            <p:nvPr/>
          </p:nvSpPr>
          <p:spPr bwMode="auto">
            <a:xfrm>
              <a:off x="2562" y="329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50"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支路电流法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1"/>
          <p:cNvSpPr txBox="1">
            <a:spLocks noChangeArrowheads="1"/>
          </p:cNvSpPr>
          <p:nvPr/>
        </p:nvSpPr>
        <p:spPr bwMode="auto">
          <a:xfrm>
            <a:off x="310281" y="766828"/>
            <a:ext cx="3095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a:t>方程的矩阵形式：</a:t>
            </a:r>
            <a:endParaRPr kumimoji="1" lang="zh-CN" altLang="en-US" sz="2800"/>
          </a:p>
        </p:txBody>
      </p:sp>
      <p:graphicFrame>
        <p:nvGraphicFramePr>
          <p:cNvPr id="54275" name="Object 3"/>
          <p:cNvGraphicFramePr>
            <a:graphicFrameLocks noChangeAspect="1"/>
          </p:cNvGraphicFramePr>
          <p:nvPr/>
        </p:nvGraphicFramePr>
        <p:xfrm>
          <a:off x="1286982" y="1406438"/>
          <a:ext cx="6068856" cy="2484063"/>
        </p:xfrm>
        <a:graphic>
          <a:graphicData uri="http://schemas.openxmlformats.org/presentationml/2006/ole">
            <mc:AlternateContent xmlns:mc="http://schemas.openxmlformats.org/markup-compatibility/2006">
              <mc:Choice xmlns:v="urn:schemas-microsoft-com:vml" Requires="v">
                <p:oleObj spid="_x0000_s6189" name="Equation" r:id="rId1" imgW="1536700" imgH="711200" progId="Equation.DSMT4">
                  <p:embed/>
                </p:oleObj>
              </mc:Choice>
              <mc:Fallback>
                <p:oleObj name="Equation" r:id="rId1" imgW="1536700" imgH="7112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982" y="1406438"/>
                        <a:ext cx="6068856" cy="2484063"/>
                      </a:xfrm>
                      <a:prstGeom prst="rect">
                        <a:avLst/>
                      </a:prstGeom>
                      <a:solidFill>
                        <a:srgbClr val="FFFF00"/>
                      </a:solidFill>
                      <a:ln w="9525">
                        <a:solidFill>
                          <a:schemeClr val="bg1"/>
                        </a:solidFill>
                        <a:miter lim="800000"/>
                        <a:headEnd/>
                        <a:tailEnd/>
                      </a:ln>
                      <a:effectLst/>
                    </p:spPr>
                  </p:pic>
                </p:oleObj>
              </mc:Fallback>
            </mc:AlternateContent>
          </a:graphicData>
        </a:graphic>
      </p:graphicFrame>
      <p:sp>
        <p:nvSpPr>
          <p:cNvPr id="4"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支路电流法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3" name="图片 2"/>
          <p:cNvPicPr>
            <a:picLocks noChangeAspect="1"/>
          </p:cNvPicPr>
          <p:nvPr/>
        </p:nvPicPr>
        <p:blipFill>
          <a:blip r:embed="rId3"/>
          <a:stretch>
            <a:fillRect/>
          </a:stretch>
        </p:blipFill>
        <p:spPr>
          <a:xfrm>
            <a:off x="79277" y="4215461"/>
            <a:ext cx="3095625" cy="951988"/>
          </a:xfrm>
          <a:prstGeom prst="rect">
            <a:avLst/>
          </a:prstGeom>
        </p:spPr>
      </p:pic>
      <p:pic>
        <p:nvPicPr>
          <p:cNvPr id="5" name="图片 4"/>
          <p:cNvPicPr>
            <a:picLocks noChangeAspect="1"/>
          </p:cNvPicPr>
          <p:nvPr/>
        </p:nvPicPr>
        <p:blipFill rotWithShape="1">
          <a:blip r:embed="rId4"/>
          <a:srcRect l="5416" t="6964" b="8113"/>
          <a:stretch>
            <a:fillRect/>
          </a:stretch>
        </p:blipFill>
        <p:spPr>
          <a:xfrm>
            <a:off x="3246785" y="4216653"/>
            <a:ext cx="2096290" cy="950796"/>
          </a:xfrm>
          <a:prstGeom prst="rect">
            <a:avLst/>
          </a:prstGeom>
        </p:spPr>
      </p:pic>
      <p:pic>
        <p:nvPicPr>
          <p:cNvPr id="6" name="图片 5"/>
          <p:cNvPicPr>
            <a:picLocks noChangeAspect="1"/>
          </p:cNvPicPr>
          <p:nvPr/>
        </p:nvPicPr>
        <p:blipFill>
          <a:blip r:embed="rId5"/>
          <a:stretch>
            <a:fillRect/>
          </a:stretch>
        </p:blipFill>
        <p:spPr>
          <a:xfrm>
            <a:off x="81681" y="5451562"/>
            <a:ext cx="5261394" cy="1092166"/>
          </a:xfrm>
          <a:prstGeom prst="rect">
            <a:avLst/>
          </a:prstGeom>
        </p:spPr>
      </p:pic>
      <p:pic>
        <p:nvPicPr>
          <p:cNvPr id="7" name="图片 6"/>
          <p:cNvPicPr>
            <a:picLocks noChangeAspect="1"/>
          </p:cNvPicPr>
          <p:nvPr/>
        </p:nvPicPr>
        <p:blipFill>
          <a:blip r:embed="rId6"/>
          <a:stretch>
            <a:fillRect/>
          </a:stretch>
        </p:blipFill>
        <p:spPr>
          <a:xfrm>
            <a:off x="5671419" y="4843858"/>
            <a:ext cx="3390900" cy="781050"/>
          </a:xfrm>
          <a:prstGeom prst="rect">
            <a:avLst/>
          </a:prstGeom>
          <a:ln w="22225">
            <a:solidFill>
              <a:srgbClr val="FF0000"/>
            </a:solidFill>
          </a:ln>
        </p:spPr>
      </p:pic>
      <p:sp>
        <p:nvSpPr>
          <p:cNvPr id="12" name="Text Box 21"/>
          <p:cNvSpPr txBox="1">
            <a:spLocks noChangeArrowheads="1"/>
          </p:cNvSpPr>
          <p:nvPr/>
        </p:nvSpPr>
        <p:spPr bwMode="auto">
          <a:xfrm>
            <a:off x="5819056" y="6116068"/>
            <a:ext cx="3095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1800" dirty="0"/>
              <a:t>可推广到</a:t>
            </a:r>
            <a:r>
              <a:rPr kumimoji="1" lang="en-US" altLang="zh-CN" sz="1800" dirty="0"/>
              <a:t>n</a:t>
            </a:r>
            <a:r>
              <a:rPr kumimoji="1" lang="zh-CN" altLang="en-US" sz="1800" dirty="0"/>
              <a:t>元线性方程组求解</a:t>
            </a:r>
            <a:endParaRPr kumimoji="1" lang="zh-CN" altLang="en-US"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95" name="Object 63"/>
          <p:cNvGraphicFramePr>
            <a:graphicFrameLocks noChangeAspect="1"/>
          </p:cNvGraphicFramePr>
          <p:nvPr/>
        </p:nvGraphicFramePr>
        <p:xfrm>
          <a:off x="5093758" y="790793"/>
          <a:ext cx="3276600" cy="1566863"/>
        </p:xfrm>
        <a:graphic>
          <a:graphicData uri="http://schemas.openxmlformats.org/presentationml/2006/ole">
            <mc:AlternateContent xmlns:mc="http://schemas.openxmlformats.org/markup-compatibility/2006">
              <mc:Choice xmlns:v="urn:schemas-microsoft-com:vml" Requires="v">
                <p:oleObj spid="_x0000_s7514" name="公式" r:id="rId1" imgW="1585595" imgH="742315" progId="Equation.3">
                  <p:embed/>
                </p:oleObj>
              </mc:Choice>
              <mc:Fallback>
                <p:oleObj name="公式" r:id="rId1" imgW="1585595" imgH="742315" progId="Equation.3">
                  <p:embed/>
                  <p:pic>
                    <p:nvPicPr>
                      <p:cNvPr id="0" name="Object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3758" y="790793"/>
                        <a:ext cx="3276600" cy="156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6" name="Object 64"/>
          <p:cNvGraphicFramePr>
            <a:graphicFrameLocks noChangeAspect="1"/>
          </p:cNvGraphicFramePr>
          <p:nvPr/>
        </p:nvGraphicFramePr>
        <p:xfrm>
          <a:off x="5020733" y="2446556"/>
          <a:ext cx="3494088" cy="1566862"/>
        </p:xfrm>
        <a:graphic>
          <a:graphicData uri="http://schemas.openxmlformats.org/presentationml/2006/ole">
            <mc:AlternateContent xmlns:mc="http://schemas.openxmlformats.org/markup-compatibility/2006">
              <mc:Choice xmlns:v="urn:schemas-microsoft-com:vml" Requires="v">
                <p:oleObj spid="_x0000_s7515" name="公式" r:id="rId3" imgW="1692275" imgH="742315" progId="Equation.3">
                  <p:embed/>
                </p:oleObj>
              </mc:Choice>
              <mc:Fallback>
                <p:oleObj name="公式" r:id="rId3" imgW="1692275" imgH="742315" progId="Equation.3">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0733" y="2446556"/>
                        <a:ext cx="3494088" cy="1566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7" name="Object 65"/>
          <p:cNvGraphicFramePr>
            <a:graphicFrameLocks noChangeAspect="1"/>
          </p:cNvGraphicFramePr>
          <p:nvPr/>
        </p:nvGraphicFramePr>
        <p:xfrm>
          <a:off x="5093758" y="4030881"/>
          <a:ext cx="3394075" cy="1566862"/>
        </p:xfrm>
        <a:graphic>
          <a:graphicData uri="http://schemas.openxmlformats.org/presentationml/2006/ole">
            <mc:AlternateContent xmlns:mc="http://schemas.openxmlformats.org/markup-compatibility/2006">
              <mc:Choice xmlns:v="urn:schemas-microsoft-com:vml" Requires="v">
                <p:oleObj spid="_x0000_s7516" name="公式" r:id="rId5" imgW="1644650" imgH="742315" progId="Equation.3">
                  <p:embed/>
                </p:oleObj>
              </mc:Choice>
              <mc:Fallback>
                <p:oleObj name="公式" r:id="rId5" imgW="1644650" imgH="742315" progId="Equation.3">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758" y="4030881"/>
                        <a:ext cx="3394075" cy="1566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8" name="Object 66"/>
          <p:cNvGraphicFramePr>
            <a:graphicFrameLocks noChangeAspect="1"/>
          </p:cNvGraphicFramePr>
          <p:nvPr/>
        </p:nvGraphicFramePr>
        <p:xfrm>
          <a:off x="844550" y="3670300"/>
          <a:ext cx="2981325" cy="528638"/>
        </p:xfrm>
        <a:graphic>
          <a:graphicData uri="http://schemas.openxmlformats.org/presentationml/2006/ole">
            <mc:AlternateContent xmlns:mc="http://schemas.openxmlformats.org/markup-compatibility/2006">
              <mc:Choice xmlns:v="urn:schemas-microsoft-com:vml" Requires="v">
                <p:oleObj spid="_x0000_s7517" name="公式" r:id="rId7" imgW="1288415" imgH="219710" progId="Equation.3">
                  <p:embed/>
                </p:oleObj>
              </mc:Choice>
              <mc:Fallback>
                <p:oleObj name="公式" r:id="rId7" imgW="1288415" imgH="219710" progId="Equation.3">
                  <p:embed/>
                  <p:pic>
                    <p:nvPicPr>
                      <p:cNvPr id="0" name="Object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550" y="3670300"/>
                        <a:ext cx="2981325"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9" name="Object 67"/>
          <p:cNvGraphicFramePr>
            <a:graphicFrameLocks noChangeAspect="1"/>
          </p:cNvGraphicFramePr>
          <p:nvPr/>
        </p:nvGraphicFramePr>
        <p:xfrm>
          <a:off x="843703" y="4429343"/>
          <a:ext cx="3657600" cy="557213"/>
        </p:xfrm>
        <a:graphic>
          <a:graphicData uri="http://schemas.openxmlformats.org/presentationml/2006/ole">
            <mc:AlternateContent xmlns:mc="http://schemas.openxmlformats.org/markup-compatibility/2006">
              <mc:Choice xmlns:v="urn:schemas-microsoft-com:vml" Requires="v">
                <p:oleObj spid="_x0000_s7518" name="公式" r:id="rId9" imgW="1502410" imgH="219710" progId="Equation.3">
                  <p:embed/>
                </p:oleObj>
              </mc:Choice>
              <mc:Fallback>
                <p:oleObj name="公式" r:id="rId9" imgW="1502410" imgH="219710" progId="Equation.3">
                  <p:embed/>
                  <p:pic>
                    <p:nvPicPr>
                      <p:cNvPr id="0" name="Object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703" y="4429343"/>
                        <a:ext cx="36576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100" name="Object 68"/>
          <p:cNvGraphicFramePr>
            <a:graphicFrameLocks noChangeAspect="1"/>
          </p:cNvGraphicFramePr>
          <p:nvPr/>
        </p:nvGraphicFramePr>
        <p:xfrm>
          <a:off x="772583" y="5038943"/>
          <a:ext cx="3832225" cy="555625"/>
        </p:xfrm>
        <a:graphic>
          <a:graphicData uri="http://schemas.openxmlformats.org/presentationml/2006/ole">
            <mc:AlternateContent xmlns:mc="http://schemas.openxmlformats.org/markup-compatibility/2006">
              <mc:Choice xmlns:v="urn:schemas-microsoft-com:vml" Requires="v">
                <p:oleObj spid="_x0000_s7519" name="公式" r:id="rId11" imgW="1573530" imgH="219710" progId="Equation.3">
                  <p:embed/>
                </p:oleObj>
              </mc:Choice>
              <mc:Fallback>
                <p:oleObj name="公式" r:id="rId11" imgW="1573530" imgH="219710" progId="Equation.3">
                  <p:embed/>
                  <p:pic>
                    <p:nvPicPr>
                      <p:cNvPr id="0" name="Object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2583" y="5038943"/>
                        <a:ext cx="3832225"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101" name="Object 69"/>
          <p:cNvGraphicFramePr>
            <a:graphicFrameLocks noChangeAspect="1"/>
          </p:cNvGraphicFramePr>
          <p:nvPr/>
        </p:nvGraphicFramePr>
        <p:xfrm>
          <a:off x="844021" y="5831106"/>
          <a:ext cx="3168650" cy="544512"/>
        </p:xfrm>
        <a:graphic>
          <a:graphicData uri="http://schemas.openxmlformats.org/presentationml/2006/ole">
            <mc:AlternateContent xmlns:mc="http://schemas.openxmlformats.org/markup-compatibility/2006">
              <mc:Choice xmlns:v="urn:schemas-microsoft-com:vml" Requires="v">
                <p:oleObj spid="_x0000_s7520" name="公式" r:id="rId13" imgW="1336040" imgH="219710" progId="Equation.3">
                  <p:embed/>
                </p:oleObj>
              </mc:Choice>
              <mc:Fallback>
                <p:oleObj name="公式" r:id="rId13" imgW="1336040" imgH="219710" progId="Equation.3">
                  <p:embed/>
                  <p:pic>
                    <p:nvPicPr>
                      <p:cNvPr id="0" name="Object 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4021" y="5831106"/>
                        <a:ext cx="3168650"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102" name="Object 70"/>
          <p:cNvGraphicFramePr>
            <a:graphicFrameLocks noChangeAspect="1"/>
          </p:cNvGraphicFramePr>
          <p:nvPr/>
        </p:nvGraphicFramePr>
        <p:xfrm>
          <a:off x="4876271" y="5758081"/>
          <a:ext cx="3025775" cy="527050"/>
        </p:xfrm>
        <a:graphic>
          <a:graphicData uri="http://schemas.openxmlformats.org/presentationml/2006/ole">
            <mc:AlternateContent xmlns:mc="http://schemas.openxmlformats.org/markup-compatibility/2006">
              <mc:Choice xmlns:v="urn:schemas-microsoft-com:vml" Requires="v">
                <p:oleObj spid="_x0000_s7521" name="公式" r:id="rId15" imgW="1311910" imgH="219710" progId="Equation.3">
                  <p:embed/>
                </p:oleObj>
              </mc:Choice>
              <mc:Fallback>
                <p:oleObj name="公式" r:id="rId15" imgW="1311910" imgH="219710" progId="Equation.3">
                  <p:embed/>
                  <p:pic>
                    <p:nvPicPr>
                      <p:cNvPr id="0" name="Object 7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71" y="5758081"/>
                        <a:ext cx="3025775"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308" name="Group 120"/>
          <p:cNvGrpSpPr/>
          <p:nvPr/>
        </p:nvGrpSpPr>
        <p:grpSpPr bwMode="auto">
          <a:xfrm>
            <a:off x="427461" y="693956"/>
            <a:ext cx="4819650" cy="2952750"/>
            <a:chOff x="249" y="255"/>
            <a:chExt cx="3036" cy="1860"/>
          </a:xfrm>
        </p:grpSpPr>
        <p:grpSp>
          <p:nvGrpSpPr>
            <p:cNvPr id="55312" name="Group 84"/>
            <p:cNvGrpSpPr/>
            <p:nvPr/>
          </p:nvGrpSpPr>
          <p:grpSpPr bwMode="auto">
            <a:xfrm>
              <a:off x="249" y="255"/>
              <a:ext cx="3036" cy="1860"/>
              <a:chOff x="385" y="2568"/>
              <a:chExt cx="3036" cy="1860"/>
            </a:xfrm>
          </p:grpSpPr>
          <p:sp>
            <p:nvSpPr>
              <p:cNvPr id="55321" name="Oval 85"/>
              <p:cNvSpPr>
                <a:spLocks noChangeArrowheads="1"/>
              </p:cNvSpPr>
              <p:nvPr/>
            </p:nvSpPr>
            <p:spPr bwMode="auto">
              <a:xfrm>
                <a:off x="884" y="3521"/>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55322" name="Oval 86"/>
              <p:cNvSpPr>
                <a:spLocks noChangeArrowheads="1"/>
              </p:cNvSpPr>
              <p:nvPr/>
            </p:nvSpPr>
            <p:spPr bwMode="auto">
              <a:xfrm>
                <a:off x="1655" y="3521"/>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55323" name="Text Box 87"/>
              <p:cNvSpPr txBox="1">
                <a:spLocks noChangeArrowheads="1"/>
              </p:cNvSpPr>
              <p:nvPr/>
            </p:nvSpPr>
            <p:spPr bwMode="auto">
              <a:xfrm>
                <a:off x="385" y="3566"/>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70V</a:t>
                </a:r>
                <a:endParaRPr kumimoji="1" lang="en-US" altLang="zh-CN" sz="2800" b="0">
                  <a:solidFill>
                    <a:schemeClr val="tx1"/>
                  </a:solidFill>
                  <a:ea typeface="宋体" panose="02010600030101010101" pitchFamily="2" charset="-122"/>
                </a:endParaRPr>
              </a:p>
            </p:txBody>
          </p:sp>
          <p:sp>
            <p:nvSpPr>
              <p:cNvPr id="55324" name="Text Box 88"/>
              <p:cNvSpPr txBox="1">
                <a:spLocks noChangeArrowheads="1"/>
              </p:cNvSpPr>
              <p:nvPr/>
            </p:nvSpPr>
            <p:spPr bwMode="auto">
              <a:xfrm>
                <a:off x="1294" y="3566"/>
                <a:ext cx="6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a:solidFill>
                      <a:schemeClr val="tx1"/>
                    </a:solidFill>
                    <a:ea typeface="宋体" panose="02010600030101010101" pitchFamily="2" charset="-122"/>
                  </a:rPr>
                  <a:t>6V</a:t>
                </a:r>
                <a:endParaRPr kumimoji="1" lang="en-US" altLang="zh-CN" sz="2800" b="0">
                  <a:solidFill>
                    <a:schemeClr val="tx1"/>
                  </a:solidFill>
                  <a:ea typeface="宋体" panose="02010600030101010101" pitchFamily="2" charset="-122"/>
                </a:endParaRPr>
              </a:p>
            </p:txBody>
          </p:sp>
          <p:sp>
            <p:nvSpPr>
              <p:cNvPr id="55325" name="Text Box 89"/>
              <p:cNvSpPr txBox="1">
                <a:spLocks noChangeArrowheads="1"/>
              </p:cNvSpPr>
              <p:nvPr/>
            </p:nvSpPr>
            <p:spPr bwMode="auto">
              <a:xfrm>
                <a:off x="2653" y="3294"/>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7</a:t>
                </a:r>
                <a:r>
                  <a:rPr kumimoji="1" lang="en-US" altLang="zh-CN" sz="2800" b="0">
                    <a:solidFill>
                      <a:schemeClr val="tx1"/>
                    </a:solidFill>
                    <a:ea typeface="宋体" panose="02010600030101010101" pitchFamily="2" charset="-122"/>
                    <a:sym typeface="Symbol" panose="05050102010706020507" pitchFamily="18" charset="2"/>
                  </a:rPr>
                  <a:t></a:t>
                </a:r>
                <a:endParaRPr kumimoji="1" lang="en-US" altLang="zh-CN" sz="2800" b="0">
                  <a:solidFill>
                    <a:schemeClr val="tx1"/>
                  </a:solidFill>
                  <a:ea typeface="宋体" panose="02010600030101010101" pitchFamily="2" charset="-122"/>
                  <a:sym typeface="Symbol" panose="05050102010706020507" pitchFamily="18" charset="2"/>
                </a:endParaRPr>
              </a:p>
            </p:txBody>
          </p:sp>
          <p:sp>
            <p:nvSpPr>
              <p:cNvPr id="55326" name="Text Box 90"/>
              <p:cNvSpPr txBox="1">
                <a:spLocks noChangeArrowheads="1"/>
              </p:cNvSpPr>
              <p:nvPr/>
            </p:nvSpPr>
            <p:spPr bwMode="auto">
              <a:xfrm>
                <a:off x="1746" y="410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a:solidFill>
                      <a:schemeClr val="tx1"/>
                    </a:solidFill>
                    <a:ea typeface="宋体" panose="02010600030101010101" pitchFamily="2" charset="-122"/>
                  </a:rPr>
                  <a:t>b</a:t>
                </a:r>
                <a:endParaRPr kumimoji="1" lang="en-US" altLang="zh-CN" sz="2800" b="0">
                  <a:solidFill>
                    <a:schemeClr val="tx1"/>
                  </a:solidFill>
                  <a:ea typeface="宋体" panose="02010600030101010101" pitchFamily="2" charset="-122"/>
                </a:endParaRPr>
              </a:p>
            </p:txBody>
          </p:sp>
          <p:sp>
            <p:nvSpPr>
              <p:cNvPr id="55327" name="Text Box 91"/>
              <p:cNvSpPr txBox="1">
                <a:spLocks noChangeArrowheads="1"/>
              </p:cNvSpPr>
              <p:nvPr/>
            </p:nvSpPr>
            <p:spPr bwMode="auto">
              <a:xfrm>
                <a:off x="1746" y="2568"/>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a:solidFill>
                      <a:schemeClr val="tx1"/>
                    </a:solidFill>
                    <a:ea typeface="宋体" panose="02010600030101010101" pitchFamily="2" charset="-122"/>
                  </a:rPr>
                  <a:t>a</a:t>
                </a:r>
                <a:endParaRPr kumimoji="1" lang="en-US" altLang="zh-CN" sz="2800" b="0">
                  <a:solidFill>
                    <a:schemeClr val="tx1"/>
                  </a:solidFill>
                  <a:ea typeface="宋体" panose="02010600030101010101" pitchFamily="2" charset="-122"/>
                </a:endParaRPr>
              </a:p>
            </p:txBody>
          </p:sp>
          <p:sp>
            <p:nvSpPr>
              <p:cNvPr id="55328" name="Text Box 92"/>
              <p:cNvSpPr txBox="1">
                <a:spLocks noChangeArrowheads="1"/>
              </p:cNvSpPr>
              <p:nvPr/>
            </p:nvSpPr>
            <p:spPr bwMode="auto">
              <a:xfrm>
                <a:off x="793" y="3249"/>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a:t>
                </a:r>
                <a:endParaRPr kumimoji="1" lang="en-US" altLang="zh-CN" sz="2800" b="0">
                  <a:solidFill>
                    <a:schemeClr val="tx1"/>
                  </a:solidFill>
                  <a:ea typeface="宋体" panose="02010600030101010101" pitchFamily="2" charset="-122"/>
                </a:endParaRPr>
              </a:p>
            </p:txBody>
          </p:sp>
          <p:sp>
            <p:nvSpPr>
              <p:cNvPr id="55329" name="Text Box 93"/>
              <p:cNvSpPr txBox="1">
                <a:spLocks noChangeArrowheads="1"/>
              </p:cNvSpPr>
              <p:nvPr/>
            </p:nvSpPr>
            <p:spPr bwMode="auto">
              <a:xfrm>
                <a:off x="748" y="3793"/>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a:t>
                </a:r>
                <a:endParaRPr kumimoji="1" lang="en-US" altLang="zh-CN" sz="2800" b="0">
                  <a:solidFill>
                    <a:schemeClr val="tx1"/>
                  </a:solidFill>
                  <a:ea typeface="宋体" panose="02010600030101010101" pitchFamily="2" charset="-122"/>
                </a:endParaRPr>
              </a:p>
            </p:txBody>
          </p:sp>
          <p:sp>
            <p:nvSpPr>
              <p:cNvPr id="55330" name="Text Box 94"/>
              <p:cNvSpPr txBox="1">
                <a:spLocks noChangeArrowheads="1"/>
              </p:cNvSpPr>
              <p:nvPr/>
            </p:nvSpPr>
            <p:spPr bwMode="auto">
              <a:xfrm>
                <a:off x="1565" y="3249"/>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a:t>
                </a:r>
                <a:endParaRPr kumimoji="1" lang="en-US" altLang="zh-CN" sz="2800" b="0">
                  <a:solidFill>
                    <a:schemeClr val="tx1"/>
                  </a:solidFill>
                  <a:ea typeface="宋体" panose="02010600030101010101" pitchFamily="2" charset="-122"/>
                </a:endParaRPr>
              </a:p>
            </p:txBody>
          </p:sp>
          <p:sp>
            <p:nvSpPr>
              <p:cNvPr id="55331" name="Text Box 95"/>
              <p:cNvSpPr txBox="1">
                <a:spLocks noChangeArrowheads="1"/>
              </p:cNvSpPr>
              <p:nvPr/>
            </p:nvSpPr>
            <p:spPr bwMode="auto">
              <a:xfrm>
                <a:off x="1610" y="3838"/>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a:t>
                </a:r>
                <a:endParaRPr kumimoji="1" lang="en-US" altLang="zh-CN" sz="2800" b="0">
                  <a:solidFill>
                    <a:schemeClr val="tx1"/>
                  </a:solidFill>
                  <a:ea typeface="宋体" panose="02010600030101010101" pitchFamily="2" charset="-122"/>
                </a:endParaRPr>
              </a:p>
            </p:txBody>
          </p:sp>
          <p:grpSp>
            <p:nvGrpSpPr>
              <p:cNvPr id="55332" name="Group 96"/>
              <p:cNvGrpSpPr/>
              <p:nvPr/>
            </p:nvGrpSpPr>
            <p:grpSpPr bwMode="auto">
              <a:xfrm>
                <a:off x="748" y="2931"/>
                <a:ext cx="280" cy="327"/>
                <a:chOff x="612" y="588"/>
                <a:chExt cx="280" cy="327"/>
              </a:xfrm>
            </p:grpSpPr>
            <p:sp>
              <p:nvSpPr>
                <p:cNvPr id="55346" name="Line 97"/>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47" name="Text Box 98"/>
                <p:cNvSpPr txBox="1">
                  <a:spLocks noChangeArrowheads="1"/>
                </p:cNvSpPr>
                <p:nvPr/>
              </p:nvSpPr>
              <p:spPr bwMode="auto">
                <a:xfrm>
                  <a:off x="612" y="588"/>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1</a:t>
                  </a:r>
                  <a:endParaRPr kumimoji="1" lang="en-US" altLang="zh-CN" sz="2800" b="0" i="1">
                    <a:solidFill>
                      <a:schemeClr val="tx1"/>
                    </a:solidFill>
                    <a:ea typeface="宋体" panose="02010600030101010101" pitchFamily="2" charset="-122"/>
                  </a:endParaRPr>
                </a:p>
              </p:txBody>
            </p:sp>
          </p:grpSp>
          <p:grpSp>
            <p:nvGrpSpPr>
              <p:cNvPr id="55333" name="Group 99"/>
              <p:cNvGrpSpPr/>
              <p:nvPr/>
            </p:nvGrpSpPr>
            <p:grpSpPr bwMode="auto">
              <a:xfrm>
                <a:off x="2653" y="2886"/>
                <a:ext cx="377" cy="327"/>
                <a:chOff x="2839" y="174"/>
                <a:chExt cx="377" cy="327"/>
              </a:xfrm>
            </p:grpSpPr>
            <p:sp>
              <p:nvSpPr>
                <p:cNvPr id="55344" name="Line 100"/>
                <p:cNvSpPr>
                  <a:spLocks noChangeShapeType="1"/>
                </p:cNvSpPr>
                <p:nvPr/>
              </p:nvSpPr>
              <p:spPr bwMode="auto">
                <a:xfrm>
                  <a:off x="2839" y="234"/>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45" name="Text Box 101"/>
                <p:cNvSpPr txBox="1">
                  <a:spLocks noChangeArrowheads="1"/>
                </p:cNvSpPr>
                <p:nvPr/>
              </p:nvSpPr>
              <p:spPr bwMode="auto">
                <a:xfrm>
                  <a:off x="2843" y="174"/>
                  <a:ext cx="3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3</a:t>
                  </a:r>
                  <a:endParaRPr kumimoji="1" lang="en-US" altLang="zh-CN" sz="2800" b="0" i="1">
                    <a:solidFill>
                      <a:schemeClr val="tx1"/>
                    </a:solidFill>
                    <a:ea typeface="宋体" panose="02010600030101010101" pitchFamily="2" charset="-122"/>
                  </a:endParaRPr>
                </a:p>
              </p:txBody>
            </p:sp>
          </p:grpSp>
          <p:grpSp>
            <p:nvGrpSpPr>
              <p:cNvPr id="55334" name="Group 102"/>
              <p:cNvGrpSpPr/>
              <p:nvPr/>
            </p:nvGrpSpPr>
            <p:grpSpPr bwMode="auto">
              <a:xfrm>
                <a:off x="1519" y="2976"/>
                <a:ext cx="280" cy="327"/>
                <a:chOff x="612" y="588"/>
                <a:chExt cx="280" cy="327"/>
              </a:xfrm>
            </p:grpSpPr>
            <p:sp>
              <p:nvSpPr>
                <p:cNvPr id="55342" name="Line 103"/>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43" name="Text Box 104"/>
                <p:cNvSpPr txBox="1">
                  <a:spLocks noChangeArrowheads="1"/>
                </p:cNvSpPr>
                <p:nvPr/>
              </p:nvSpPr>
              <p:spPr bwMode="auto">
                <a:xfrm>
                  <a:off x="612" y="588"/>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2</a:t>
                  </a:r>
                  <a:endParaRPr kumimoji="1" lang="en-US" altLang="zh-CN" sz="2800" b="0" i="1">
                    <a:solidFill>
                      <a:schemeClr val="tx1"/>
                    </a:solidFill>
                    <a:ea typeface="宋体" panose="02010600030101010101" pitchFamily="2" charset="-122"/>
                  </a:endParaRPr>
                </a:p>
              </p:txBody>
            </p:sp>
          </p:grpSp>
          <p:sp>
            <p:nvSpPr>
              <p:cNvPr id="55335" name="Text Box 105"/>
              <p:cNvSpPr txBox="1">
                <a:spLocks noChangeArrowheads="1"/>
              </p:cNvSpPr>
              <p:nvPr/>
            </p:nvSpPr>
            <p:spPr bwMode="auto">
              <a:xfrm>
                <a:off x="1156" y="3022"/>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7</a:t>
                </a:r>
                <a:r>
                  <a:rPr kumimoji="1" lang="en-US" altLang="zh-CN" sz="2800" b="0">
                    <a:solidFill>
                      <a:schemeClr val="tx1"/>
                    </a:solidFill>
                    <a:ea typeface="宋体" panose="02010600030101010101" pitchFamily="2" charset="-122"/>
                    <a:sym typeface="Symbol" panose="05050102010706020507" pitchFamily="18" charset="2"/>
                  </a:rPr>
                  <a:t></a:t>
                </a:r>
                <a:endParaRPr kumimoji="1" lang="en-US" altLang="zh-CN" sz="2800" b="0">
                  <a:solidFill>
                    <a:schemeClr val="tx1"/>
                  </a:solidFill>
                  <a:ea typeface="宋体" panose="02010600030101010101" pitchFamily="2" charset="-122"/>
                  <a:sym typeface="Symbol" panose="05050102010706020507" pitchFamily="18" charset="2"/>
                </a:endParaRPr>
              </a:p>
            </p:txBody>
          </p:sp>
          <p:sp>
            <p:nvSpPr>
              <p:cNvPr id="55336" name="Text Box 106"/>
              <p:cNvSpPr txBox="1">
                <a:spLocks noChangeArrowheads="1"/>
              </p:cNvSpPr>
              <p:nvPr/>
            </p:nvSpPr>
            <p:spPr bwMode="auto">
              <a:xfrm>
                <a:off x="1882" y="2976"/>
                <a:ext cx="5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11</a:t>
                </a:r>
                <a:r>
                  <a:rPr kumimoji="1" lang="en-US" altLang="zh-CN" sz="2800" b="0">
                    <a:solidFill>
                      <a:schemeClr val="tx1"/>
                    </a:solidFill>
                    <a:ea typeface="宋体" panose="02010600030101010101" pitchFamily="2" charset="-122"/>
                    <a:sym typeface="Symbol" panose="05050102010706020507" pitchFamily="18" charset="2"/>
                  </a:rPr>
                  <a:t></a:t>
                </a:r>
                <a:endParaRPr kumimoji="1" lang="en-US" altLang="zh-CN" sz="2800" b="0">
                  <a:solidFill>
                    <a:schemeClr val="tx1"/>
                  </a:solidFill>
                  <a:ea typeface="宋体" panose="02010600030101010101" pitchFamily="2" charset="-122"/>
                  <a:sym typeface="Symbol" panose="05050102010706020507" pitchFamily="18" charset="2"/>
                </a:endParaRPr>
              </a:p>
            </p:txBody>
          </p:sp>
          <p:sp>
            <p:nvSpPr>
              <p:cNvPr id="55337" name="Rectangle 107"/>
              <p:cNvSpPr>
                <a:spLocks noChangeArrowheads="1"/>
              </p:cNvSpPr>
              <p:nvPr/>
            </p:nvSpPr>
            <p:spPr bwMode="auto">
              <a:xfrm>
                <a:off x="1066" y="2886"/>
                <a:ext cx="1542" cy="122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5338" name="Line 108"/>
              <p:cNvSpPr>
                <a:spLocks noChangeShapeType="1"/>
              </p:cNvSpPr>
              <p:nvPr/>
            </p:nvSpPr>
            <p:spPr bwMode="auto">
              <a:xfrm>
                <a:off x="1837" y="2886"/>
                <a:ext cx="0" cy="122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5339" name="Rectangle 109"/>
              <p:cNvSpPr>
                <a:spLocks noChangeArrowheads="1"/>
              </p:cNvSpPr>
              <p:nvPr/>
            </p:nvSpPr>
            <p:spPr bwMode="auto">
              <a:xfrm>
                <a:off x="1020" y="306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5340" name="Rectangle 110"/>
              <p:cNvSpPr>
                <a:spLocks noChangeArrowheads="1"/>
              </p:cNvSpPr>
              <p:nvPr/>
            </p:nvSpPr>
            <p:spPr bwMode="auto">
              <a:xfrm>
                <a:off x="1791" y="302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5341" name="Rectangle 111"/>
              <p:cNvSpPr>
                <a:spLocks noChangeArrowheads="1"/>
              </p:cNvSpPr>
              <p:nvPr/>
            </p:nvSpPr>
            <p:spPr bwMode="auto">
              <a:xfrm>
                <a:off x="2562" y="329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55313" name="Group 112"/>
            <p:cNvGrpSpPr/>
            <p:nvPr/>
          </p:nvGrpSpPr>
          <p:grpSpPr bwMode="auto">
            <a:xfrm>
              <a:off x="2018" y="1071"/>
              <a:ext cx="272" cy="499"/>
              <a:chOff x="2952" y="2232"/>
              <a:chExt cx="384" cy="996"/>
            </a:xfrm>
          </p:grpSpPr>
          <p:sp>
            <p:nvSpPr>
              <p:cNvPr id="55318" name="Oval 113"/>
              <p:cNvSpPr>
                <a:spLocks noChangeArrowheads="1"/>
              </p:cNvSpPr>
              <p:nvPr/>
            </p:nvSpPr>
            <p:spPr bwMode="auto">
              <a:xfrm>
                <a:off x="2952" y="2232"/>
                <a:ext cx="384" cy="996"/>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5319" name="Text Box 114"/>
              <p:cNvSpPr txBox="1">
                <a:spLocks noChangeArrowheads="1"/>
              </p:cNvSpPr>
              <p:nvPr/>
            </p:nvSpPr>
            <p:spPr bwMode="auto">
              <a:xfrm>
                <a:off x="2997" y="2238"/>
                <a:ext cx="264" cy="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55320" name="Line 115"/>
              <p:cNvSpPr>
                <a:spLocks noChangeShapeType="1"/>
              </p:cNvSpPr>
              <p:nvPr/>
            </p:nvSpPr>
            <p:spPr bwMode="auto">
              <a:xfrm flipH="1" flipV="1">
                <a:off x="2952" y="2700"/>
                <a:ext cx="0" cy="54"/>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5314" name="Group 116"/>
            <p:cNvGrpSpPr/>
            <p:nvPr/>
          </p:nvGrpSpPr>
          <p:grpSpPr bwMode="auto">
            <a:xfrm>
              <a:off x="1151" y="981"/>
              <a:ext cx="229" cy="590"/>
              <a:chOff x="2948" y="2232"/>
              <a:chExt cx="388" cy="996"/>
            </a:xfrm>
          </p:grpSpPr>
          <p:sp>
            <p:nvSpPr>
              <p:cNvPr id="55315" name="Oval 117"/>
              <p:cNvSpPr>
                <a:spLocks noChangeArrowheads="1"/>
              </p:cNvSpPr>
              <p:nvPr/>
            </p:nvSpPr>
            <p:spPr bwMode="auto">
              <a:xfrm>
                <a:off x="2952" y="2232"/>
                <a:ext cx="384" cy="996"/>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5316" name="Text Box 118"/>
              <p:cNvSpPr txBox="1">
                <a:spLocks noChangeArrowheads="1"/>
              </p:cNvSpPr>
              <p:nvPr/>
            </p:nvSpPr>
            <p:spPr bwMode="auto">
              <a:xfrm>
                <a:off x="2948" y="2278"/>
                <a:ext cx="264"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chemeClr val="tx1"/>
                    </a:solidFill>
                    <a:ea typeface="宋体" panose="02010600030101010101" pitchFamily="2" charset="-122"/>
                  </a:rPr>
                  <a:t>1</a:t>
                </a:r>
                <a:endParaRPr kumimoji="1" lang="en-US" altLang="zh-CN" sz="2800" b="0">
                  <a:solidFill>
                    <a:schemeClr val="tx1"/>
                  </a:solidFill>
                  <a:ea typeface="宋体" panose="02010600030101010101" pitchFamily="2" charset="-122"/>
                </a:endParaRPr>
              </a:p>
            </p:txBody>
          </p:sp>
          <p:sp>
            <p:nvSpPr>
              <p:cNvPr id="55317" name="Line 119"/>
              <p:cNvSpPr>
                <a:spLocks noChangeShapeType="1"/>
              </p:cNvSpPr>
              <p:nvPr/>
            </p:nvSpPr>
            <p:spPr bwMode="auto">
              <a:xfrm flipH="1" flipV="1">
                <a:off x="2952" y="2700"/>
                <a:ext cx="0" cy="54"/>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7"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3.2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支路电流法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719931" y="3743157"/>
            <a:ext cx="7704137"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sz="2800" dirty="0">
                <a:latin typeface="楷体_GB2312" pitchFamily="49" charset="-122"/>
              </a:rPr>
              <a:t> </a:t>
            </a:r>
            <a:r>
              <a:rPr kumimoji="1" lang="zh-CN" altLang="en-US" sz="2800" dirty="0">
                <a:latin typeface="楷体_GB2312" pitchFamily="49" charset="-122"/>
              </a:rPr>
              <a:t>选节点电压为未知量，则各支路电压可视为节点电压的线性组合，求出节点电压后，便可方便地得到各支路电压、电流。</a:t>
            </a:r>
            <a:endParaRPr kumimoji="1" lang="zh-CN" altLang="en-US" sz="2800" dirty="0">
              <a:latin typeface="楷体_GB2312" pitchFamily="49" charset="-122"/>
            </a:endParaRPr>
          </a:p>
        </p:txBody>
      </p:sp>
      <p:sp>
        <p:nvSpPr>
          <p:cNvPr id="29700" name="Text Box 4"/>
          <p:cNvSpPr txBox="1">
            <a:spLocks noChangeArrowheads="1"/>
          </p:cNvSpPr>
          <p:nvPr/>
        </p:nvSpPr>
        <p:spPr bwMode="auto">
          <a:xfrm>
            <a:off x="555309" y="2905780"/>
            <a:ext cx="1974532" cy="523220"/>
          </a:xfrm>
          <a:prstGeom prst="rect">
            <a:avLst/>
          </a:prstGeom>
          <a:noFill/>
          <a:ln w="38100">
            <a:solidFill>
              <a:srgbClr val="66FF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SzPct val="80000"/>
            </a:pPr>
            <a:r>
              <a:rPr kumimoji="1" lang="zh-CN" altLang="en-US" sz="2800" dirty="0">
                <a:solidFill>
                  <a:srgbClr val="FF9900"/>
                </a:solidFill>
              </a:rPr>
              <a:t>基本思想：</a:t>
            </a:r>
            <a:endParaRPr kumimoji="1" lang="zh-CN" altLang="en-US" sz="2800" dirty="0">
              <a:solidFill>
                <a:srgbClr val="FF9900"/>
              </a:solidFill>
            </a:endParaRPr>
          </a:p>
        </p:txBody>
      </p:sp>
      <p:sp>
        <p:nvSpPr>
          <p:cNvPr id="29703" name="Text Box 7"/>
          <p:cNvSpPr txBox="1">
            <a:spLocks noChangeArrowheads="1"/>
          </p:cNvSpPr>
          <p:nvPr/>
        </p:nvSpPr>
        <p:spPr bwMode="auto">
          <a:xfrm>
            <a:off x="468313" y="964377"/>
            <a:ext cx="3095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r>
              <a:rPr kumimoji="1" lang="en-US" altLang="zh-CN" sz="2800" dirty="0">
                <a:solidFill>
                  <a:schemeClr val="tx1"/>
                </a:solidFill>
                <a:latin typeface="仿宋_GB2312" pitchFamily="49" charset="-122"/>
                <a:ea typeface="仿宋_GB2312" pitchFamily="49" charset="-122"/>
              </a:rPr>
              <a:t>3.3.1.</a:t>
            </a:r>
            <a:r>
              <a:rPr kumimoji="1" lang="zh-CN" altLang="en-US" sz="2800" dirty="0">
                <a:solidFill>
                  <a:schemeClr val="tx1"/>
                </a:solidFill>
                <a:latin typeface="仿宋_GB2312" pitchFamily="49" charset="-122"/>
                <a:ea typeface="仿宋_GB2312" pitchFamily="49" charset="-122"/>
              </a:rPr>
              <a:t>节点电压法</a:t>
            </a:r>
            <a:endParaRPr kumimoji="1" lang="zh-CN" altLang="en-US" sz="2800" dirty="0">
              <a:solidFill>
                <a:schemeClr val="tx1"/>
              </a:solidFill>
              <a:latin typeface="仿宋_GB2312" pitchFamily="49" charset="-122"/>
              <a:ea typeface="仿宋_GB2312" pitchFamily="49" charset="-122"/>
            </a:endParaRPr>
          </a:p>
        </p:txBody>
      </p:sp>
      <p:sp>
        <p:nvSpPr>
          <p:cNvPr id="29722" name="Rectangle 26"/>
          <p:cNvSpPr>
            <a:spLocks noChangeArrowheads="1"/>
          </p:cNvSpPr>
          <p:nvPr/>
        </p:nvSpPr>
        <p:spPr bwMode="auto">
          <a:xfrm>
            <a:off x="468313" y="1651109"/>
            <a:ext cx="8316912"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en-US" altLang="zh-CN" dirty="0">
                <a:solidFill>
                  <a:schemeClr val="tx1"/>
                </a:solidFill>
                <a:latin typeface="Arial" panose="020B0604020202020204" pitchFamily="34" charset="0"/>
              </a:rPr>
              <a:t>        </a:t>
            </a:r>
            <a:r>
              <a:rPr kumimoji="1" lang="zh-CN" altLang="en-US" dirty="0">
                <a:solidFill>
                  <a:schemeClr val="tx1"/>
                </a:solidFill>
                <a:latin typeface="Arial" panose="020B0604020202020204" pitchFamily="34" charset="0"/>
              </a:rPr>
              <a:t>以节点电压为未知量</a:t>
            </a:r>
            <a:r>
              <a:rPr kumimoji="1" lang="zh-CN" altLang="en-US" dirty="0">
                <a:latin typeface="Arial" panose="020B0604020202020204" pitchFamily="34" charset="0"/>
              </a:rPr>
              <a:t>列写电路方程分析电路的方法。适用于节点较少的电路。</a:t>
            </a:r>
            <a:endParaRPr kumimoji="1" lang="zh-CN" altLang="en-US" dirty="0">
              <a:latin typeface="Arial" panose="020B0604020202020204" pitchFamily="34" charset="0"/>
            </a:endParaRPr>
          </a:p>
        </p:txBody>
      </p:sp>
      <p:sp>
        <p:nvSpPr>
          <p:cNvPr id="7" name="Text Box 4"/>
          <p:cNvSpPr txBox="1">
            <a:spLocks noChangeArrowheads="1"/>
          </p:cNvSpPr>
          <p:nvPr/>
        </p:nvSpPr>
        <p:spPr bwMode="auto">
          <a:xfrm>
            <a:off x="-1" y="14179"/>
            <a:ext cx="347133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3.3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ext Box 7"/>
          <p:cNvSpPr txBox="1">
            <a:spLocks noChangeArrowheads="1"/>
          </p:cNvSpPr>
          <p:nvPr/>
        </p:nvSpPr>
        <p:spPr bwMode="auto">
          <a:xfrm>
            <a:off x="373062" y="1062990"/>
            <a:ext cx="2038351" cy="523220"/>
          </a:xfrm>
          <a:prstGeom prst="rect">
            <a:avLst/>
          </a:prstGeom>
          <a:noFill/>
          <a:ln w="38100">
            <a:solidFill>
              <a:srgbClr val="66FF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SzPct val="80000"/>
            </a:pPr>
            <a:r>
              <a:rPr kumimoji="1" lang="zh-CN" altLang="en-US" sz="2800" dirty="0">
                <a:solidFill>
                  <a:srgbClr val="FF9900"/>
                </a:solidFill>
              </a:rPr>
              <a:t>列写的方程</a:t>
            </a:r>
            <a:endParaRPr kumimoji="1" lang="zh-CN" altLang="en-US" sz="2800" dirty="0">
              <a:solidFill>
                <a:srgbClr val="FF9900"/>
              </a:solidFill>
            </a:endParaRPr>
          </a:p>
        </p:txBody>
      </p:sp>
      <p:sp>
        <p:nvSpPr>
          <p:cNvPr id="73736" name="Text Box 8"/>
          <p:cNvSpPr txBox="1">
            <a:spLocks noChangeArrowheads="1"/>
          </p:cNvSpPr>
          <p:nvPr/>
        </p:nvSpPr>
        <p:spPr bwMode="auto">
          <a:xfrm>
            <a:off x="1636712" y="1841253"/>
            <a:ext cx="3125788" cy="59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kumimoji="1" lang="zh-CN" altLang="en-US" sz="2800" dirty="0">
                <a:latin typeface="楷体_GB2312" pitchFamily="49" charset="-122"/>
              </a:rPr>
              <a:t>独立方程数为：</a:t>
            </a:r>
            <a:endParaRPr kumimoji="1" lang="zh-CN" altLang="en-US" sz="2800" dirty="0">
              <a:latin typeface="楷体_GB2312" pitchFamily="49" charset="-122"/>
            </a:endParaRPr>
          </a:p>
        </p:txBody>
      </p:sp>
      <p:graphicFrame>
        <p:nvGraphicFramePr>
          <p:cNvPr id="73738" name="Object 10"/>
          <p:cNvGraphicFramePr>
            <a:graphicFrameLocks noChangeAspect="1"/>
          </p:cNvGraphicFramePr>
          <p:nvPr/>
        </p:nvGraphicFramePr>
        <p:xfrm>
          <a:off x="4841875" y="1841500"/>
          <a:ext cx="1871663" cy="685800"/>
        </p:xfrm>
        <a:graphic>
          <a:graphicData uri="http://schemas.openxmlformats.org/presentationml/2006/ole">
            <mc:AlternateContent xmlns:mc="http://schemas.openxmlformats.org/markup-compatibility/2006">
              <mc:Choice xmlns:v="urn:schemas-microsoft-com:vml" Requires="v">
                <p:oleObj spid="_x0000_s8237" name="公式" r:id="rId1" imgW="445135" imgH="207645" progId="Equation.3">
                  <p:embed/>
                </p:oleObj>
              </mc:Choice>
              <mc:Fallback>
                <p:oleObj name="公式" r:id="rId1" imgW="445135" imgH="207645" progId="Equation.3">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75" y="1841500"/>
                        <a:ext cx="1871663" cy="685800"/>
                      </a:xfrm>
                      <a:prstGeom prst="rect">
                        <a:avLst/>
                      </a:prstGeom>
                      <a:gradFill rotWithShape="1">
                        <a:gsLst>
                          <a:gs pos="100000">
                            <a:srgbClr val="0099FF"/>
                          </a:gs>
                          <a:gs pos="100000">
                            <a:schemeClr val="bg1"/>
                          </a:gs>
                        </a:gsLst>
                        <a:lin ang="2700000" scaled="1"/>
                      </a:gradFill>
                      <a:ln>
                        <a:noFill/>
                      </a:ln>
                      <a:effectLst/>
                    </p:spPr>
                  </p:pic>
                </p:oleObj>
              </mc:Fallback>
            </mc:AlternateContent>
          </a:graphicData>
        </a:graphic>
      </p:graphicFrame>
      <p:grpSp>
        <p:nvGrpSpPr>
          <p:cNvPr id="4" name="Group 19"/>
          <p:cNvGrpSpPr/>
          <p:nvPr/>
        </p:nvGrpSpPr>
        <p:grpSpPr bwMode="auto">
          <a:xfrm>
            <a:off x="2051050" y="4536440"/>
            <a:ext cx="1368425" cy="647700"/>
            <a:chOff x="748" y="754"/>
            <a:chExt cx="817" cy="408"/>
          </a:xfrm>
        </p:grpSpPr>
        <p:sp>
          <p:nvSpPr>
            <p:cNvPr id="20511" name="Text Box 20"/>
            <p:cNvSpPr txBox="1">
              <a:spLocks noChangeArrowheads="1"/>
            </p:cNvSpPr>
            <p:nvPr/>
          </p:nvSpPr>
          <p:spPr bwMode="auto">
            <a:xfrm>
              <a:off x="793" y="754"/>
              <a:ext cx="7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u </a:t>
              </a:r>
              <a:r>
                <a:rPr kumimoji="1" lang="en-US" altLang="zh-CN" sz="2800" b="0" baseline="-25000">
                  <a:solidFill>
                    <a:schemeClr val="tx1"/>
                  </a:solidFill>
                  <a:ea typeface="宋体" panose="02010600030101010101" pitchFamily="2" charset="-122"/>
                </a:rPr>
                <a:t>A</a:t>
              </a:r>
              <a:r>
                <a:rPr kumimoji="1" lang="en-US" altLang="zh-CN" sz="2800" b="0">
                  <a:solidFill>
                    <a:schemeClr val="tx1"/>
                  </a:solidFill>
                  <a:latin typeface="宋体" panose="02010600030101010101" pitchFamily="2" charset="-122"/>
                  <a:ea typeface="宋体" panose="02010600030101010101" pitchFamily="2" charset="-122"/>
                </a:rPr>
                <a:t>-</a:t>
              </a:r>
              <a:r>
                <a:rPr kumimoji="1" lang="en-US" altLang="zh-CN" sz="2800" b="0" i="1">
                  <a:solidFill>
                    <a:schemeClr val="tx1"/>
                  </a:solidFill>
                  <a:ea typeface="宋体" panose="02010600030101010101" pitchFamily="2" charset="-122"/>
                </a:rPr>
                <a:t>u</a:t>
              </a:r>
              <a:r>
                <a:rPr kumimoji="1" lang="en-US" altLang="zh-CN" sz="2800" b="0" baseline="-25000">
                  <a:solidFill>
                    <a:schemeClr val="tx1"/>
                  </a:solidFill>
                  <a:ea typeface="宋体" panose="02010600030101010101" pitchFamily="2" charset="-122"/>
                </a:rPr>
                <a:t>B</a:t>
              </a:r>
              <a:endParaRPr kumimoji="1" lang="en-US" altLang="zh-CN" sz="2800" b="0" baseline="-25000">
                <a:solidFill>
                  <a:schemeClr val="tx1"/>
                </a:solidFill>
                <a:ea typeface="宋体" panose="02010600030101010101" pitchFamily="2" charset="-122"/>
              </a:endParaRPr>
            </a:p>
          </p:txBody>
        </p:sp>
        <p:sp>
          <p:nvSpPr>
            <p:cNvPr id="20512" name="Line 21"/>
            <p:cNvSpPr>
              <a:spLocks noChangeShapeType="1"/>
            </p:cNvSpPr>
            <p:nvPr/>
          </p:nvSpPr>
          <p:spPr bwMode="auto">
            <a:xfrm>
              <a:off x="748" y="1162"/>
              <a:ext cx="817" cy="0"/>
            </a:xfrm>
            <a:prstGeom prst="line">
              <a:avLst/>
            </a:prstGeom>
            <a:noFill/>
            <a:ln w="38100">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2"/>
          <p:cNvGrpSpPr/>
          <p:nvPr/>
        </p:nvGrpSpPr>
        <p:grpSpPr bwMode="auto">
          <a:xfrm>
            <a:off x="628650" y="5295265"/>
            <a:ext cx="3887788" cy="1330325"/>
            <a:chOff x="0" y="1413"/>
            <a:chExt cx="2449" cy="838"/>
          </a:xfrm>
        </p:grpSpPr>
        <p:sp>
          <p:nvSpPr>
            <p:cNvPr id="20499" name="Line 23"/>
            <p:cNvSpPr>
              <a:spLocks noChangeShapeType="1"/>
            </p:cNvSpPr>
            <p:nvPr/>
          </p:nvSpPr>
          <p:spPr bwMode="auto">
            <a:xfrm>
              <a:off x="1264" y="1879"/>
              <a:ext cx="0" cy="235"/>
            </a:xfrm>
            <a:prstGeom prst="line">
              <a:avLst/>
            </a:prstGeom>
            <a:noFill/>
            <a:ln w="38100">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500" name="Group 24"/>
            <p:cNvGrpSpPr/>
            <p:nvPr/>
          </p:nvGrpSpPr>
          <p:grpSpPr bwMode="auto">
            <a:xfrm>
              <a:off x="1123" y="2114"/>
              <a:ext cx="279" cy="137"/>
              <a:chOff x="720" y="1824"/>
              <a:chExt cx="261" cy="120"/>
            </a:xfrm>
          </p:grpSpPr>
          <p:sp>
            <p:nvSpPr>
              <p:cNvPr id="20508" name="Line 25"/>
              <p:cNvSpPr>
                <a:spLocks noChangeShapeType="1"/>
              </p:cNvSpPr>
              <p:nvPr/>
            </p:nvSpPr>
            <p:spPr bwMode="auto">
              <a:xfrm>
                <a:off x="720" y="1824"/>
                <a:ext cx="261"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09" name="Line 26"/>
              <p:cNvSpPr>
                <a:spLocks noChangeShapeType="1"/>
              </p:cNvSpPr>
              <p:nvPr/>
            </p:nvSpPr>
            <p:spPr bwMode="auto">
              <a:xfrm>
                <a:off x="778" y="1883"/>
                <a:ext cx="145"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0510" name="Line 27"/>
              <p:cNvSpPr>
                <a:spLocks noChangeShapeType="1"/>
              </p:cNvSpPr>
              <p:nvPr/>
            </p:nvSpPr>
            <p:spPr bwMode="auto">
              <a:xfrm>
                <a:off x="802" y="1944"/>
                <a:ext cx="86"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20501" name="Text Box 28"/>
            <p:cNvSpPr txBox="1">
              <a:spLocks noChangeArrowheads="1"/>
            </p:cNvSpPr>
            <p:nvPr/>
          </p:nvSpPr>
          <p:spPr bwMode="auto">
            <a:xfrm>
              <a:off x="0" y="1570"/>
              <a:ext cx="3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u </a:t>
              </a:r>
              <a:r>
                <a:rPr kumimoji="1" lang="en-US" altLang="zh-CN" sz="2800" b="0" baseline="-25000" dirty="0">
                  <a:solidFill>
                    <a:schemeClr val="tx1"/>
                  </a:solidFill>
                  <a:ea typeface="宋体" panose="02010600030101010101" pitchFamily="2" charset="-122"/>
                </a:rPr>
                <a:t>A</a:t>
              </a:r>
              <a:endParaRPr kumimoji="1" lang="en-US" altLang="zh-CN" sz="2800" b="0" baseline="-25000" dirty="0">
                <a:solidFill>
                  <a:schemeClr val="tx1"/>
                </a:solidFill>
                <a:ea typeface="宋体" panose="02010600030101010101" pitchFamily="2" charset="-122"/>
              </a:endParaRPr>
            </a:p>
          </p:txBody>
        </p:sp>
        <p:sp>
          <p:nvSpPr>
            <p:cNvPr id="20502" name="Text Box 29"/>
            <p:cNvSpPr txBox="1">
              <a:spLocks noChangeArrowheads="1"/>
            </p:cNvSpPr>
            <p:nvPr/>
          </p:nvSpPr>
          <p:spPr bwMode="auto">
            <a:xfrm>
              <a:off x="2064" y="1661"/>
              <a:ext cx="3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u </a:t>
              </a:r>
              <a:r>
                <a:rPr kumimoji="1" lang="en-US" altLang="zh-CN" sz="2800" b="0" baseline="-25000">
                  <a:solidFill>
                    <a:schemeClr val="tx1"/>
                  </a:solidFill>
                  <a:ea typeface="宋体" panose="02010600030101010101" pitchFamily="2" charset="-122"/>
                </a:rPr>
                <a:t>B</a:t>
              </a:r>
              <a:endParaRPr kumimoji="1" lang="en-US" altLang="zh-CN" sz="2800" b="0" baseline="-25000">
                <a:solidFill>
                  <a:schemeClr val="tx1"/>
                </a:solidFill>
                <a:ea typeface="宋体" panose="02010600030101010101" pitchFamily="2" charset="-122"/>
              </a:endParaRPr>
            </a:p>
          </p:txBody>
        </p:sp>
        <p:sp>
          <p:nvSpPr>
            <p:cNvPr id="20503" name="Rectangle 30"/>
            <p:cNvSpPr>
              <a:spLocks noChangeArrowheads="1"/>
            </p:cNvSpPr>
            <p:nvPr/>
          </p:nvSpPr>
          <p:spPr bwMode="auto">
            <a:xfrm>
              <a:off x="876" y="1413"/>
              <a:ext cx="776" cy="466"/>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0504" name="Line 31"/>
            <p:cNvSpPr>
              <a:spLocks noChangeShapeType="1"/>
            </p:cNvSpPr>
            <p:nvPr/>
          </p:nvSpPr>
          <p:spPr bwMode="auto">
            <a:xfrm>
              <a:off x="344" y="1621"/>
              <a:ext cx="532" cy="0"/>
            </a:xfrm>
            <a:prstGeom prst="line">
              <a:avLst/>
            </a:prstGeom>
            <a:noFill/>
            <a:ln w="38100">
              <a:solidFill>
                <a:srgbClr val="FFCC0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0505" name="Line 32"/>
            <p:cNvSpPr>
              <a:spLocks noChangeShapeType="1"/>
            </p:cNvSpPr>
            <p:nvPr/>
          </p:nvSpPr>
          <p:spPr bwMode="auto">
            <a:xfrm>
              <a:off x="1652" y="1621"/>
              <a:ext cx="533" cy="0"/>
            </a:xfrm>
            <a:prstGeom prst="line">
              <a:avLst/>
            </a:prstGeom>
            <a:noFill/>
            <a:ln w="38100">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0506" name="Line 33"/>
            <p:cNvSpPr>
              <a:spLocks noChangeShapeType="1"/>
            </p:cNvSpPr>
            <p:nvPr/>
          </p:nvSpPr>
          <p:spPr bwMode="auto">
            <a:xfrm>
              <a:off x="340" y="1797"/>
              <a:ext cx="590" cy="363"/>
            </a:xfrm>
            <a:prstGeom prst="line">
              <a:avLst/>
            </a:prstGeom>
            <a:noFill/>
            <a:ln w="38100">
              <a:solidFill>
                <a:srgbClr val="00CC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7" name="Line 34"/>
            <p:cNvSpPr>
              <a:spLocks noChangeShapeType="1"/>
            </p:cNvSpPr>
            <p:nvPr/>
          </p:nvSpPr>
          <p:spPr bwMode="auto">
            <a:xfrm flipH="1">
              <a:off x="1519" y="1706"/>
              <a:ext cx="635" cy="454"/>
            </a:xfrm>
            <a:prstGeom prst="line">
              <a:avLst/>
            </a:prstGeom>
            <a:noFill/>
            <a:ln w="38100">
              <a:solidFill>
                <a:srgbClr val="00CC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3763" name="Text Box 35"/>
          <p:cNvSpPr txBox="1">
            <a:spLocks noChangeArrowheads="1"/>
          </p:cNvSpPr>
          <p:nvPr/>
        </p:nvSpPr>
        <p:spPr bwMode="auto">
          <a:xfrm>
            <a:off x="4140200" y="4536440"/>
            <a:ext cx="47164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600" b="0" dirty="0">
                <a:solidFill>
                  <a:schemeClr val="tx1"/>
                </a:solidFill>
                <a:ea typeface="宋体" panose="02010600030101010101" pitchFamily="2" charset="-122"/>
              </a:rPr>
              <a:t>(</a:t>
            </a:r>
            <a:r>
              <a:rPr kumimoji="1" lang="en-US" altLang="zh-CN" sz="3600" b="0" i="1" dirty="0">
                <a:solidFill>
                  <a:schemeClr val="tx1"/>
                </a:solidFill>
                <a:ea typeface="宋体" panose="02010600030101010101" pitchFamily="2" charset="-122"/>
              </a:rPr>
              <a:t>u </a:t>
            </a:r>
            <a:r>
              <a:rPr kumimoji="1" lang="en-US" altLang="zh-CN" sz="3600" b="0" baseline="-25000" dirty="0">
                <a:solidFill>
                  <a:schemeClr val="tx1"/>
                </a:solidFill>
                <a:ea typeface="宋体" panose="02010600030101010101" pitchFamily="2" charset="-122"/>
              </a:rPr>
              <a:t>A</a:t>
            </a:r>
            <a:r>
              <a:rPr kumimoji="1" lang="en-US" altLang="zh-CN" sz="3600" b="0" dirty="0">
                <a:solidFill>
                  <a:schemeClr val="tx1"/>
                </a:solidFill>
                <a:latin typeface="宋体" panose="02010600030101010101" pitchFamily="2" charset="-122"/>
                <a:ea typeface="宋体" panose="02010600030101010101" pitchFamily="2" charset="-122"/>
              </a:rPr>
              <a:t>- </a:t>
            </a:r>
            <a:r>
              <a:rPr kumimoji="1" lang="en-US" altLang="zh-CN" sz="3600" b="0" i="1" dirty="0" err="1">
                <a:solidFill>
                  <a:schemeClr val="tx1"/>
                </a:solidFill>
                <a:ea typeface="宋体" panose="02010600030101010101" pitchFamily="2" charset="-122"/>
              </a:rPr>
              <a:t>u</a:t>
            </a:r>
            <a:r>
              <a:rPr kumimoji="1" lang="en-US" altLang="zh-CN" sz="3600" b="0" baseline="-25000" dirty="0" err="1">
                <a:solidFill>
                  <a:schemeClr val="tx1"/>
                </a:solidFill>
                <a:ea typeface="宋体" panose="02010600030101010101" pitchFamily="2" charset="-122"/>
              </a:rPr>
              <a:t>B</a:t>
            </a:r>
            <a:r>
              <a:rPr kumimoji="1" lang="en-US" altLang="zh-CN" sz="3600" b="0" dirty="0">
                <a:solidFill>
                  <a:schemeClr val="tx1"/>
                </a:solidFill>
                <a:ea typeface="宋体" panose="02010600030101010101" pitchFamily="2" charset="-122"/>
              </a:rPr>
              <a:t>) + </a:t>
            </a:r>
            <a:r>
              <a:rPr kumimoji="1" lang="en-US" altLang="zh-CN" sz="3600" b="0" i="1" dirty="0">
                <a:solidFill>
                  <a:schemeClr val="tx1"/>
                </a:solidFill>
                <a:ea typeface="宋体" panose="02010600030101010101" pitchFamily="2" charset="-122"/>
              </a:rPr>
              <a:t>u </a:t>
            </a:r>
            <a:r>
              <a:rPr kumimoji="1" lang="en-US" altLang="zh-CN" sz="3600" b="0" baseline="-25000" dirty="0">
                <a:solidFill>
                  <a:schemeClr val="tx1"/>
                </a:solidFill>
                <a:ea typeface="宋体" panose="02010600030101010101" pitchFamily="2" charset="-122"/>
              </a:rPr>
              <a:t>B</a:t>
            </a:r>
            <a:r>
              <a:rPr kumimoji="1" lang="en-US" altLang="zh-CN" sz="3600" b="0" dirty="0">
                <a:solidFill>
                  <a:schemeClr val="tx1"/>
                </a:solidFill>
                <a:latin typeface="宋体" panose="02010600030101010101" pitchFamily="2" charset="-122"/>
                <a:ea typeface="宋体" panose="02010600030101010101" pitchFamily="2" charset="-122"/>
              </a:rPr>
              <a:t>- </a:t>
            </a:r>
            <a:r>
              <a:rPr kumimoji="1" lang="en-US" altLang="zh-CN" sz="3600" b="0" i="1" dirty="0" err="1">
                <a:solidFill>
                  <a:schemeClr val="tx1"/>
                </a:solidFill>
                <a:ea typeface="宋体" panose="02010600030101010101" pitchFamily="2" charset="-122"/>
              </a:rPr>
              <a:t>u</a:t>
            </a:r>
            <a:r>
              <a:rPr kumimoji="1" lang="en-US" altLang="zh-CN" sz="3600" b="0" baseline="-25000" dirty="0" err="1">
                <a:solidFill>
                  <a:schemeClr val="tx1"/>
                </a:solidFill>
                <a:ea typeface="宋体" panose="02010600030101010101" pitchFamily="2" charset="-122"/>
              </a:rPr>
              <a:t>A</a:t>
            </a:r>
            <a:r>
              <a:rPr kumimoji="1" lang="en-US" altLang="zh-CN" sz="3600" b="0" dirty="0">
                <a:solidFill>
                  <a:schemeClr val="tx1"/>
                </a:solidFill>
                <a:ea typeface="宋体" panose="02010600030101010101" pitchFamily="2" charset="-122"/>
              </a:rPr>
              <a:t>=0</a:t>
            </a:r>
            <a:endParaRPr kumimoji="1" lang="en-US" altLang="zh-CN" sz="3600" b="0" dirty="0">
              <a:solidFill>
                <a:schemeClr val="tx1"/>
              </a:solidFill>
              <a:ea typeface="宋体" panose="02010600030101010101" pitchFamily="2" charset="-122"/>
            </a:endParaRPr>
          </a:p>
        </p:txBody>
      </p:sp>
      <p:sp>
        <p:nvSpPr>
          <p:cNvPr id="73764" name="Rectangle 36" descr="绿色大理石"/>
          <p:cNvSpPr>
            <a:spLocks noChangeArrowheads="1"/>
          </p:cNvSpPr>
          <p:nvPr/>
        </p:nvSpPr>
        <p:spPr bwMode="auto">
          <a:xfrm>
            <a:off x="5003800" y="5688965"/>
            <a:ext cx="2344738" cy="519113"/>
          </a:xfrm>
          <a:prstGeom prst="rect">
            <a:avLst/>
          </a:prstGeom>
          <a:solidFill>
            <a:schemeClr val="tx1"/>
          </a:solidFill>
          <a:ln>
            <a:noFill/>
          </a:ln>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bg1"/>
                </a:solidFill>
                <a:ea typeface="宋体" panose="02010600030101010101" pitchFamily="2" charset="-122"/>
              </a:rPr>
              <a:t>KVL</a:t>
            </a:r>
            <a:r>
              <a:rPr kumimoji="1" lang="zh-CN" altLang="en-US" sz="2800" dirty="0">
                <a:solidFill>
                  <a:schemeClr val="bg1"/>
                </a:solidFill>
              </a:rPr>
              <a:t>自动满足</a:t>
            </a:r>
            <a:endParaRPr kumimoji="1" lang="zh-CN" altLang="en-US" sz="2800" dirty="0">
              <a:solidFill>
                <a:schemeClr val="bg1"/>
              </a:solidFill>
            </a:endParaRPr>
          </a:p>
        </p:txBody>
      </p:sp>
      <p:grpSp>
        <p:nvGrpSpPr>
          <p:cNvPr id="7" name="Group 37"/>
          <p:cNvGrpSpPr/>
          <p:nvPr/>
        </p:nvGrpSpPr>
        <p:grpSpPr bwMode="auto">
          <a:xfrm>
            <a:off x="-87314" y="2217629"/>
            <a:ext cx="1644651" cy="850900"/>
            <a:chOff x="385" y="3022"/>
            <a:chExt cx="1036" cy="536"/>
          </a:xfrm>
        </p:grpSpPr>
        <p:pic>
          <p:nvPicPr>
            <p:cNvPr id="20497" name="Picture 38" descr="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8" name="Text Box 39"/>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b="0" dirty="0">
                  <a:solidFill>
                    <a:srgbClr val="CC6600"/>
                  </a:solidFill>
                  <a:latin typeface="Arial" panose="020B0604020202020204" pitchFamily="34" charset="0"/>
                  <a:ea typeface="华文行楷" panose="02010800040101010101" pitchFamily="2" charset="-122"/>
                </a:rPr>
                <a:t>注意</a:t>
              </a:r>
              <a:endParaRPr lang="zh-CN" altLang="en-US" sz="3200" b="0" dirty="0">
                <a:solidFill>
                  <a:srgbClr val="CC6600"/>
                </a:solidFill>
                <a:latin typeface="Arial" panose="020B0604020202020204" pitchFamily="34" charset="0"/>
                <a:ea typeface="华文行楷" panose="02010800040101010101" pitchFamily="2" charset="-122"/>
              </a:endParaRPr>
            </a:p>
          </p:txBody>
        </p:sp>
      </p:grpSp>
      <p:sp>
        <p:nvSpPr>
          <p:cNvPr id="73768" name="Rectangle 40"/>
          <p:cNvSpPr>
            <a:spLocks noChangeArrowheads="1"/>
          </p:cNvSpPr>
          <p:nvPr/>
        </p:nvSpPr>
        <p:spPr bwMode="auto">
          <a:xfrm>
            <a:off x="537210" y="3007544"/>
            <a:ext cx="8255786"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spcBef>
                <a:spcPct val="50000"/>
              </a:spcBef>
              <a:buFontTx/>
              <a:buAutoNum type="circleNumDbPlain"/>
            </a:pPr>
            <a:r>
              <a:rPr kumimoji="1" lang="zh-CN" altLang="en-US" dirty="0"/>
              <a:t>与支路电流法（</a:t>
            </a:r>
            <a:r>
              <a:rPr kumimoji="1" lang="en-US" altLang="zh-CN" dirty="0"/>
              <a:t>b</a:t>
            </a:r>
            <a:r>
              <a:rPr kumimoji="1" lang="zh-CN" altLang="en-US" dirty="0"/>
              <a:t>个方程）相比，方程数减少 </a:t>
            </a:r>
            <a:r>
              <a:rPr kumimoji="1" lang="en-US" altLang="zh-CN" dirty="0">
                <a:solidFill>
                  <a:schemeClr val="tx1"/>
                </a:solidFill>
              </a:rPr>
              <a:t>b</a:t>
            </a:r>
            <a:r>
              <a:rPr kumimoji="1" lang="en-US" altLang="zh-CN" dirty="0">
                <a:solidFill>
                  <a:schemeClr val="tx1"/>
                </a:solidFill>
                <a:latin typeface="宋体" panose="02010600030101010101" pitchFamily="2" charset="-122"/>
                <a:ea typeface="宋体" panose="02010600030101010101" pitchFamily="2" charset="-122"/>
              </a:rPr>
              <a:t>-</a:t>
            </a:r>
            <a:r>
              <a:rPr kumimoji="1" lang="en-US" altLang="zh-CN" dirty="0">
                <a:solidFill>
                  <a:schemeClr val="tx1"/>
                </a:solidFill>
              </a:rPr>
              <a:t>(</a:t>
            </a:r>
            <a:r>
              <a:rPr kumimoji="1" lang="en-US" altLang="zh-CN" i="1" dirty="0">
                <a:solidFill>
                  <a:schemeClr val="tx1"/>
                </a:solidFill>
              </a:rPr>
              <a:t>n</a:t>
            </a:r>
            <a:r>
              <a:rPr kumimoji="1" lang="en-US" altLang="zh-CN" dirty="0">
                <a:solidFill>
                  <a:schemeClr val="tx1"/>
                </a:solidFill>
                <a:latin typeface="宋体" panose="02010600030101010101" pitchFamily="2" charset="-122"/>
                <a:ea typeface="宋体" panose="02010600030101010101" pitchFamily="2" charset="-122"/>
              </a:rPr>
              <a:t>-</a:t>
            </a:r>
            <a:r>
              <a:rPr kumimoji="1" lang="en-US" altLang="zh-CN" dirty="0">
                <a:solidFill>
                  <a:schemeClr val="tx1"/>
                </a:solidFill>
              </a:rPr>
              <a:t>1)</a:t>
            </a:r>
            <a:r>
              <a:rPr kumimoji="1" lang="zh-CN" altLang="en-US" dirty="0"/>
              <a:t>个。</a:t>
            </a:r>
            <a:endParaRPr kumimoji="1" lang="zh-CN" altLang="en-US" dirty="0"/>
          </a:p>
        </p:txBody>
      </p:sp>
      <p:sp>
        <p:nvSpPr>
          <p:cNvPr id="73769" name="Rectangle 41"/>
          <p:cNvSpPr>
            <a:spLocks noChangeArrowheads="1"/>
          </p:cNvSpPr>
          <p:nvPr/>
        </p:nvSpPr>
        <p:spPr bwMode="auto">
          <a:xfrm>
            <a:off x="537210" y="3499379"/>
            <a:ext cx="8604250" cy="94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buFontTx/>
              <a:buAutoNum type="circleNumDbPlain" startAt="2"/>
            </a:pPr>
            <a:r>
              <a:rPr kumimoji="1" lang="zh-CN" altLang="en-US" dirty="0"/>
              <a:t>任意选择参考点：其它节点与参考点的电位差即为节点电压</a:t>
            </a:r>
            <a:r>
              <a:rPr kumimoji="1" lang="en-US" altLang="zh-CN" dirty="0"/>
              <a:t>(</a:t>
            </a:r>
            <a:r>
              <a:rPr kumimoji="1" lang="zh-CN" altLang="en-US" dirty="0"/>
              <a:t>位</a:t>
            </a:r>
            <a:r>
              <a:rPr kumimoji="1" lang="en-US" altLang="zh-CN" dirty="0"/>
              <a:t>)</a:t>
            </a:r>
            <a:r>
              <a:rPr kumimoji="1" lang="zh-CN" altLang="en-US" dirty="0"/>
              <a:t>，方向为从</a:t>
            </a:r>
            <a:r>
              <a:rPr kumimoji="1" lang="zh-CN" altLang="en-US" dirty="0">
                <a:solidFill>
                  <a:schemeClr val="tx1"/>
                </a:solidFill>
              </a:rPr>
              <a:t>独立节点指向参考节点</a:t>
            </a:r>
            <a:r>
              <a:rPr kumimoji="1" lang="zh-CN" altLang="en-US" dirty="0"/>
              <a:t>。</a:t>
            </a:r>
            <a:endParaRPr kumimoji="1" lang="zh-CN" altLang="en-US" dirty="0"/>
          </a:p>
        </p:txBody>
      </p:sp>
      <p:sp>
        <p:nvSpPr>
          <p:cNvPr id="28" name="Text Box 4"/>
          <p:cNvSpPr txBox="1">
            <a:spLocks noChangeArrowheads="1"/>
          </p:cNvSpPr>
          <p:nvPr/>
        </p:nvSpPr>
        <p:spPr bwMode="auto">
          <a:xfrm>
            <a:off x="-1" y="14179"/>
            <a:ext cx="346710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3.3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 name="矩形 1"/>
          <p:cNvSpPr/>
          <p:nvPr/>
        </p:nvSpPr>
        <p:spPr>
          <a:xfrm>
            <a:off x="2051050" y="1029240"/>
            <a:ext cx="6634163" cy="605230"/>
          </a:xfrm>
          <a:prstGeom prst="rect">
            <a:avLst/>
          </a:prstGeom>
        </p:spPr>
        <p:txBody>
          <a:bodyPr wrap="square">
            <a:spAutoFit/>
          </a:bodyPr>
          <a:lstStyle/>
          <a:p>
            <a:pPr indent="571500">
              <a:lnSpc>
                <a:spcPct val="130000"/>
              </a:lnSpc>
              <a:spcBef>
                <a:spcPct val="50000"/>
              </a:spcBef>
            </a:pPr>
            <a:r>
              <a:rPr kumimoji="1" lang="zh-CN" altLang="en-US" sz="2800" b="1" dirty="0">
                <a:solidFill>
                  <a:srgbClr val="FFFF00"/>
                </a:solidFill>
                <a:ea typeface="楷体_GB2312" pitchFamily="49" charset="-122"/>
              </a:rPr>
              <a:t>节点电压法列写的是节点上的</a:t>
            </a:r>
            <a:r>
              <a:rPr kumimoji="1" lang="en-US" altLang="zh-CN" sz="2800" b="1" dirty="0">
                <a:solidFill>
                  <a:srgbClr val="FFFF00"/>
                </a:solidFill>
                <a:ea typeface="楷体_GB2312" pitchFamily="49" charset="-122"/>
              </a:rPr>
              <a:t>KCL</a:t>
            </a:r>
            <a:r>
              <a:rPr kumimoji="1" lang="zh-CN" altLang="en-US" sz="2800" b="1" dirty="0">
                <a:solidFill>
                  <a:srgbClr val="FFFF00"/>
                </a:solidFill>
                <a:ea typeface="楷体_GB2312" pitchFamily="49" charset="-122"/>
              </a:rPr>
              <a:t>方程</a:t>
            </a:r>
            <a:endParaRPr kumimoji="1" lang="zh-CN" altLang="en-US" sz="2800" b="1" dirty="0">
              <a:solidFill>
                <a:srgbClr val="FFFF00"/>
              </a:solidFill>
              <a:ea typeface="楷体_GB2312" pitchFamily="49" charset="-122"/>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03" name="Text Box 31"/>
          <p:cNvSpPr txBox="1">
            <a:spLocks noChangeArrowheads="1"/>
          </p:cNvSpPr>
          <p:nvPr/>
        </p:nvSpPr>
        <p:spPr bwMode="auto">
          <a:xfrm>
            <a:off x="463550" y="913250"/>
            <a:ext cx="3240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en-US" altLang="zh-CN" sz="2800" dirty="0">
                <a:solidFill>
                  <a:schemeClr val="tx1"/>
                </a:solidFill>
                <a:latin typeface="仿宋_GB2312" pitchFamily="49" charset="-122"/>
                <a:ea typeface="仿宋_GB2312" pitchFamily="49" charset="-122"/>
              </a:rPr>
              <a:t>3.3.2. </a:t>
            </a:r>
            <a:r>
              <a:rPr kumimoji="1" lang="zh-CN" altLang="en-US" sz="2800" dirty="0">
                <a:solidFill>
                  <a:schemeClr val="tx1"/>
                </a:solidFill>
                <a:latin typeface="仿宋_GB2312" pitchFamily="49" charset="-122"/>
                <a:ea typeface="仿宋_GB2312" pitchFamily="49" charset="-122"/>
              </a:rPr>
              <a:t>方程的列写</a:t>
            </a:r>
            <a:endParaRPr kumimoji="1" lang="zh-CN" altLang="en-US" sz="2800" dirty="0">
              <a:solidFill>
                <a:schemeClr val="tx1"/>
              </a:solidFill>
              <a:latin typeface="仿宋_GB2312" pitchFamily="49" charset="-122"/>
              <a:ea typeface="仿宋_GB2312" pitchFamily="49" charset="-122"/>
            </a:endParaRPr>
          </a:p>
        </p:txBody>
      </p:sp>
      <p:sp>
        <p:nvSpPr>
          <p:cNvPr id="28764" name="Text Box 92"/>
          <p:cNvSpPr txBox="1">
            <a:spLocks noChangeArrowheads="1"/>
          </p:cNvSpPr>
          <p:nvPr/>
        </p:nvSpPr>
        <p:spPr bwMode="auto">
          <a:xfrm>
            <a:off x="463550" y="1614192"/>
            <a:ext cx="8353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buFontTx/>
              <a:buAutoNum type="circleNumDbPlain"/>
            </a:pPr>
            <a:r>
              <a:rPr kumimoji="1" lang="zh-CN" altLang="en-US" sz="2800" dirty="0">
                <a:latin typeface="楷体_GB2312" pitchFamily="49" charset="-122"/>
              </a:rPr>
              <a:t>选定参考节点，标明其余</a:t>
            </a:r>
            <a:r>
              <a:rPr kumimoji="1" lang="en-US" altLang="zh-CN" sz="2800" i="1" dirty="0">
                <a:solidFill>
                  <a:schemeClr val="tx1"/>
                </a:solidFill>
              </a:rPr>
              <a:t>n</a:t>
            </a:r>
            <a:r>
              <a:rPr kumimoji="1" lang="en-US" altLang="zh-CN" sz="2800" dirty="0">
                <a:solidFill>
                  <a:schemeClr val="tx1"/>
                </a:solidFill>
                <a:latin typeface="宋体" panose="02010600030101010101" pitchFamily="2" charset="-122"/>
                <a:ea typeface="宋体" panose="02010600030101010101" pitchFamily="2" charset="-122"/>
              </a:rPr>
              <a:t>-</a:t>
            </a:r>
            <a:r>
              <a:rPr kumimoji="1" lang="en-US" altLang="zh-CN" sz="2800" dirty="0">
                <a:solidFill>
                  <a:schemeClr val="tx1"/>
                </a:solidFill>
              </a:rPr>
              <a:t>1</a:t>
            </a:r>
            <a:r>
              <a:rPr kumimoji="1" lang="zh-CN" altLang="en-US" sz="2800" dirty="0">
                <a:latin typeface="楷体_GB2312" pitchFamily="49" charset="-122"/>
              </a:rPr>
              <a:t>个独立节点的电压；</a:t>
            </a:r>
            <a:endParaRPr kumimoji="1" lang="zh-CN" altLang="en-US" sz="2800" b="0" dirty="0">
              <a:latin typeface="楷体_GB2312" pitchFamily="49" charset="-122"/>
            </a:endParaRPr>
          </a:p>
        </p:txBody>
      </p:sp>
      <p:grpSp>
        <p:nvGrpSpPr>
          <p:cNvPr id="2" name="Group 108"/>
          <p:cNvGrpSpPr/>
          <p:nvPr/>
        </p:nvGrpSpPr>
        <p:grpSpPr bwMode="auto">
          <a:xfrm>
            <a:off x="4813618" y="3582035"/>
            <a:ext cx="3770312" cy="2519363"/>
            <a:chOff x="2880" y="2523"/>
            <a:chExt cx="2375" cy="1587"/>
          </a:xfrm>
        </p:grpSpPr>
        <p:grpSp>
          <p:nvGrpSpPr>
            <p:cNvPr id="21567" name="Group 99"/>
            <p:cNvGrpSpPr/>
            <p:nvPr/>
          </p:nvGrpSpPr>
          <p:grpSpPr bwMode="auto">
            <a:xfrm>
              <a:off x="2880" y="2523"/>
              <a:ext cx="198" cy="288"/>
              <a:chOff x="612" y="981"/>
              <a:chExt cx="198" cy="288"/>
            </a:xfrm>
          </p:grpSpPr>
          <p:sp>
            <p:nvSpPr>
              <p:cNvPr id="21576" name="Text Box 97"/>
              <p:cNvSpPr txBox="1">
                <a:spLocks noChangeArrowheads="1"/>
              </p:cNvSpPr>
              <p:nvPr/>
            </p:nvSpPr>
            <p:spPr bwMode="auto">
              <a:xfrm>
                <a:off x="612" y="981"/>
                <a:ext cx="1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a:solidFill>
                      <a:srgbClr val="66FF33"/>
                    </a:solidFill>
                    <a:ea typeface="宋体" panose="02010600030101010101" pitchFamily="2" charset="-122"/>
                  </a:rPr>
                  <a:t>1</a:t>
                </a:r>
                <a:endParaRPr kumimoji="1" lang="en-US" altLang="zh-CN" b="0">
                  <a:solidFill>
                    <a:srgbClr val="66FF33"/>
                  </a:solidFill>
                  <a:ea typeface="宋体" panose="02010600030101010101" pitchFamily="2" charset="-122"/>
                </a:endParaRPr>
              </a:p>
            </p:txBody>
          </p:sp>
          <p:sp>
            <p:nvSpPr>
              <p:cNvPr id="21577" name="Oval 98"/>
              <p:cNvSpPr>
                <a:spLocks noChangeArrowheads="1"/>
              </p:cNvSpPr>
              <p:nvPr/>
            </p:nvSpPr>
            <p:spPr bwMode="auto">
              <a:xfrm>
                <a:off x="624" y="1041"/>
                <a:ext cx="181" cy="181"/>
              </a:xfrm>
              <a:prstGeom prst="ellipse">
                <a:avLst/>
              </a:prstGeom>
              <a:noFill/>
              <a:ln w="28575">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rgbClr val="66FF33"/>
                  </a:solidFill>
                  <a:latin typeface="Arial" panose="020B0604020202020204" pitchFamily="34" charset="0"/>
                </a:endParaRPr>
              </a:p>
            </p:txBody>
          </p:sp>
        </p:grpSp>
        <p:grpSp>
          <p:nvGrpSpPr>
            <p:cNvPr id="21568" name="Group 100"/>
            <p:cNvGrpSpPr/>
            <p:nvPr/>
          </p:nvGrpSpPr>
          <p:grpSpPr bwMode="auto">
            <a:xfrm>
              <a:off x="5057" y="2568"/>
              <a:ext cx="198" cy="288"/>
              <a:chOff x="612" y="981"/>
              <a:chExt cx="198" cy="288"/>
            </a:xfrm>
          </p:grpSpPr>
          <p:sp>
            <p:nvSpPr>
              <p:cNvPr id="21574" name="Text Box 101"/>
              <p:cNvSpPr txBox="1">
                <a:spLocks noChangeArrowheads="1"/>
              </p:cNvSpPr>
              <p:nvPr/>
            </p:nvSpPr>
            <p:spPr bwMode="auto">
              <a:xfrm>
                <a:off x="612" y="981"/>
                <a:ext cx="1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a:solidFill>
                      <a:srgbClr val="66FF33"/>
                    </a:solidFill>
                    <a:ea typeface="宋体" panose="02010600030101010101" pitchFamily="2" charset="-122"/>
                  </a:rPr>
                  <a:t>3</a:t>
                </a:r>
                <a:endParaRPr kumimoji="1" lang="en-US" altLang="zh-CN" b="0">
                  <a:solidFill>
                    <a:srgbClr val="66FF33"/>
                  </a:solidFill>
                  <a:ea typeface="宋体" panose="02010600030101010101" pitchFamily="2" charset="-122"/>
                </a:endParaRPr>
              </a:p>
            </p:txBody>
          </p:sp>
          <p:sp>
            <p:nvSpPr>
              <p:cNvPr id="21575" name="Oval 102"/>
              <p:cNvSpPr>
                <a:spLocks noChangeArrowheads="1"/>
              </p:cNvSpPr>
              <p:nvPr/>
            </p:nvSpPr>
            <p:spPr bwMode="auto">
              <a:xfrm>
                <a:off x="624" y="1041"/>
                <a:ext cx="181" cy="181"/>
              </a:xfrm>
              <a:prstGeom prst="ellipse">
                <a:avLst/>
              </a:prstGeom>
              <a:noFill/>
              <a:ln w="28575">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rgbClr val="66FF33"/>
                  </a:solidFill>
                  <a:latin typeface="Arial" panose="020B0604020202020204" pitchFamily="34" charset="0"/>
                </a:endParaRPr>
              </a:p>
            </p:txBody>
          </p:sp>
        </p:grpSp>
        <p:grpSp>
          <p:nvGrpSpPr>
            <p:cNvPr id="21569" name="Group 103"/>
            <p:cNvGrpSpPr/>
            <p:nvPr/>
          </p:nvGrpSpPr>
          <p:grpSpPr bwMode="auto">
            <a:xfrm>
              <a:off x="3787" y="2795"/>
              <a:ext cx="198" cy="288"/>
              <a:chOff x="612" y="981"/>
              <a:chExt cx="198" cy="288"/>
            </a:xfrm>
          </p:grpSpPr>
          <p:sp>
            <p:nvSpPr>
              <p:cNvPr id="21572" name="Text Box 104"/>
              <p:cNvSpPr txBox="1">
                <a:spLocks noChangeArrowheads="1"/>
              </p:cNvSpPr>
              <p:nvPr/>
            </p:nvSpPr>
            <p:spPr bwMode="auto">
              <a:xfrm>
                <a:off x="612" y="981"/>
                <a:ext cx="1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a:solidFill>
                      <a:srgbClr val="66FF33"/>
                    </a:solidFill>
                    <a:ea typeface="宋体" panose="02010600030101010101" pitchFamily="2" charset="-122"/>
                  </a:rPr>
                  <a:t>2</a:t>
                </a:r>
                <a:endParaRPr kumimoji="1" lang="en-US" altLang="zh-CN" b="0">
                  <a:solidFill>
                    <a:srgbClr val="66FF33"/>
                  </a:solidFill>
                  <a:ea typeface="宋体" panose="02010600030101010101" pitchFamily="2" charset="-122"/>
                </a:endParaRPr>
              </a:p>
            </p:txBody>
          </p:sp>
          <p:sp>
            <p:nvSpPr>
              <p:cNvPr id="21573" name="Oval 105"/>
              <p:cNvSpPr>
                <a:spLocks noChangeArrowheads="1"/>
              </p:cNvSpPr>
              <p:nvPr/>
            </p:nvSpPr>
            <p:spPr bwMode="auto">
              <a:xfrm>
                <a:off x="624" y="1041"/>
                <a:ext cx="181" cy="181"/>
              </a:xfrm>
              <a:prstGeom prst="ellipse">
                <a:avLst/>
              </a:prstGeom>
              <a:noFill/>
              <a:ln w="28575">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bg1"/>
                  </a:solidFill>
                  <a:latin typeface="Arial" panose="020B0604020202020204" pitchFamily="34" charset="0"/>
                </a:endParaRPr>
              </a:p>
            </p:txBody>
          </p:sp>
        </p:grpSp>
        <p:sp>
          <p:nvSpPr>
            <p:cNvPr id="21570" name="Line 106"/>
            <p:cNvSpPr>
              <a:spLocks noChangeShapeType="1"/>
            </p:cNvSpPr>
            <p:nvPr/>
          </p:nvSpPr>
          <p:spPr bwMode="auto">
            <a:xfrm>
              <a:off x="3560" y="3884"/>
              <a:ext cx="0" cy="22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71" name="Line 107"/>
            <p:cNvSpPr>
              <a:spLocks noChangeShapeType="1"/>
            </p:cNvSpPr>
            <p:nvPr/>
          </p:nvSpPr>
          <p:spPr bwMode="auto">
            <a:xfrm>
              <a:off x="3424" y="4110"/>
              <a:ext cx="272" cy="0"/>
            </a:xfrm>
            <a:prstGeom prst="line">
              <a:avLst/>
            </a:prstGeom>
            <a:noFill/>
            <a:ln w="57150">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8795" name="Text Box 123"/>
          <p:cNvSpPr txBox="1">
            <a:spLocks noChangeArrowheads="1"/>
          </p:cNvSpPr>
          <p:nvPr/>
        </p:nvSpPr>
        <p:spPr bwMode="auto">
          <a:xfrm>
            <a:off x="463550" y="2261892"/>
            <a:ext cx="267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2"/>
            </a:pPr>
            <a:r>
              <a:rPr kumimoji="1" lang="zh-CN" altLang="en-US" sz="2800" dirty="0">
                <a:latin typeface="楷体_GB2312" pitchFamily="49" charset="-122"/>
              </a:rPr>
              <a:t>列</a:t>
            </a:r>
            <a:r>
              <a:rPr kumimoji="1" lang="en-US" altLang="zh-CN" sz="2800" b="0" dirty="0">
                <a:solidFill>
                  <a:schemeClr val="tx1"/>
                </a:solidFill>
              </a:rPr>
              <a:t>KCL</a:t>
            </a:r>
            <a:r>
              <a:rPr kumimoji="1" lang="zh-CN" altLang="en-US" sz="2800" dirty="0">
                <a:latin typeface="楷体_GB2312" pitchFamily="49" charset="-122"/>
              </a:rPr>
              <a:t>方程：</a:t>
            </a:r>
            <a:endParaRPr kumimoji="1" lang="zh-CN" altLang="en-US" sz="2800" dirty="0">
              <a:latin typeface="楷体_GB2312" pitchFamily="49" charset="-122"/>
            </a:endParaRPr>
          </a:p>
        </p:txBody>
      </p:sp>
      <p:sp>
        <p:nvSpPr>
          <p:cNvPr id="28797" name="Text Box 125"/>
          <p:cNvSpPr txBox="1">
            <a:spLocks noChangeArrowheads="1"/>
          </p:cNvSpPr>
          <p:nvPr/>
        </p:nvSpPr>
        <p:spPr bwMode="auto">
          <a:xfrm>
            <a:off x="1123792" y="4109085"/>
            <a:ext cx="233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600" b="0" i="1" dirty="0">
                <a:solidFill>
                  <a:schemeClr val="tx1"/>
                </a:solidFill>
                <a:ea typeface="宋体" panose="02010600030101010101" pitchFamily="2" charset="-122"/>
              </a:rPr>
              <a:t>i</a:t>
            </a:r>
            <a:r>
              <a:rPr kumimoji="1" lang="en-US" altLang="zh-CN" sz="3600" b="0" baseline="-25000" dirty="0">
                <a:solidFill>
                  <a:schemeClr val="tx1"/>
                </a:solidFill>
                <a:ea typeface="宋体" panose="02010600030101010101" pitchFamily="2" charset="-122"/>
              </a:rPr>
              <a:t>1</a:t>
            </a:r>
            <a:r>
              <a:rPr kumimoji="1" lang="en-US" altLang="zh-CN" sz="3600" b="0" dirty="0">
                <a:solidFill>
                  <a:schemeClr val="tx1"/>
                </a:solidFill>
                <a:ea typeface="宋体" panose="02010600030101010101" pitchFamily="2" charset="-122"/>
              </a:rPr>
              <a:t>+</a:t>
            </a:r>
            <a:r>
              <a:rPr kumimoji="1" lang="en-US" altLang="zh-CN" sz="3600" b="0" i="1" dirty="0">
                <a:solidFill>
                  <a:schemeClr val="tx1"/>
                </a:solidFill>
                <a:ea typeface="宋体" panose="02010600030101010101" pitchFamily="2" charset="-122"/>
              </a:rPr>
              <a:t>i</a:t>
            </a:r>
            <a:r>
              <a:rPr kumimoji="1" lang="en-US" altLang="zh-CN" sz="3600" b="0" baseline="-25000" dirty="0">
                <a:solidFill>
                  <a:schemeClr val="tx1"/>
                </a:solidFill>
                <a:ea typeface="宋体" panose="02010600030101010101" pitchFamily="2" charset="-122"/>
              </a:rPr>
              <a:t>2</a:t>
            </a:r>
            <a:r>
              <a:rPr kumimoji="1" lang="en-US" altLang="zh-CN" sz="3600" b="0" dirty="0">
                <a:solidFill>
                  <a:schemeClr val="tx1"/>
                </a:solidFill>
                <a:ea typeface="宋体" panose="02010600030101010101" pitchFamily="2" charset="-122"/>
              </a:rPr>
              <a:t>=</a:t>
            </a:r>
            <a:r>
              <a:rPr kumimoji="1" lang="en-US" altLang="zh-CN" sz="36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S1</a:t>
            </a:r>
            <a:r>
              <a:rPr kumimoji="1" lang="en-US" altLang="zh-CN" sz="36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S2</a:t>
            </a:r>
            <a:endParaRPr kumimoji="1" lang="en-US" altLang="zh-CN" sz="2800" b="0" i="1" dirty="0">
              <a:solidFill>
                <a:schemeClr val="tx1"/>
              </a:solidFill>
              <a:ea typeface="宋体" panose="02010600030101010101" pitchFamily="2" charset="-122"/>
            </a:endParaRPr>
          </a:p>
        </p:txBody>
      </p:sp>
      <p:sp>
        <p:nvSpPr>
          <p:cNvPr id="28798" name="Text Box 126"/>
          <p:cNvSpPr txBox="1">
            <a:spLocks noChangeArrowheads="1"/>
          </p:cNvSpPr>
          <p:nvPr/>
        </p:nvSpPr>
        <p:spPr bwMode="auto">
          <a:xfrm>
            <a:off x="1053942" y="4874260"/>
            <a:ext cx="2301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600" b="0" dirty="0">
                <a:solidFill>
                  <a:schemeClr val="tx1"/>
                </a:solidFill>
                <a:latin typeface="宋体" panose="02010600030101010101" pitchFamily="2" charset="-122"/>
                <a:ea typeface="宋体" panose="02010600030101010101" pitchFamily="2" charset="-122"/>
              </a:rPr>
              <a:t>-</a:t>
            </a:r>
            <a:r>
              <a:rPr kumimoji="1" lang="en-US" altLang="zh-CN" sz="3600" b="0" i="1" dirty="0">
                <a:solidFill>
                  <a:schemeClr val="tx1"/>
                </a:solidFill>
                <a:ea typeface="宋体" panose="02010600030101010101" pitchFamily="2" charset="-122"/>
              </a:rPr>
              <a:t>i</a:t>
            </a:r>
            <a:r>
              <a:rPr kumimoji="1" lang="en-US" altLang="zh-CN" sz="3600" b="0" baseline="-25000" dirty="0">
                <a:solidFill>
                  <a:schemeClr val="tx1"/>
                </a:solidFill>
                <a:ea typeface="宋体" panose="02010600030101010101" pitchFamily="2" charset="-122"/>
              </a:rPr>
              <a:t>2</a:t>
            </a:r>
            <a:r>
              <a:rPr kumimoji="1" lang="en-US" altLang="zh-CN" sz="3600" b="0" dirty="0">
                <a:solidFill>
                  <a:schemeClr val="tx1"/>
                </a:solidFill>
                <a:ea typeface="宋体" panose="02010600030101010101" pitchFamily="2" charset="-122"/>
              </a:rPr>
              <a:t>+</a:t>
            </a:r>
            <a:r>
              <a:rPr kumimoji="1" lang="en-US" altLang="zh-CN" sz="3600" b="0" i="1" dirty="0">
                <a:solidFill>
                  <a:schemeClr val="tx1"/>
                </a:solidFill>
                <a:ea typeface="宋体" panose="02010600030101010101" pitchFamily="2" charset="-122"/>
              </a:rPr>
              <a:t>i</a:t>
            </a:r>
            <a:r>
              <a:rPr kumimoji="1" lang="en-US" altLang="zh-CN" sz="3600" b="0" baseline="-25000" dirty="0">
                <a:solidFill>
                  <a:schemeClr val="tx1"/>
                </a:solidFill>
                <a:ea typeface="宋体" panose="02010600030101010101" pitchFamily="2" charset="-122"/>
              </a:rPr>
              <a:t>4</a:t>
            </a:r>
            <a:r>
              <a:rPr kumimoji="1" lang="en-US" altLang="zh-CN" sz="3600" b="0" i="1" dirty="0">
                <a:solidFill>
                  <a:schemeClr val="tx1"/>
                </a:solidFill>
                <a:ea typeface="宋体" panose="02010600030101010101" pitchFamily="2" charset="-122"/>
              </a:rPr>
              <a:t>+i</a:t>
            </a:r>
            <a:r>
              <a:rPr kumimoji="1" lang="en-US" altLang="zh-CN" sz="3600" b="0" baseline="-25000" dirty="0">
                <a:solidFill>
                  <a:schemeClr val="tx1"/>
                </a:solidFill>
                <a:ea typeface="宋体" panose="02010600030101010101" pitchFamily="2" charset="-122"/>
              </a:rPr>
              <a:t>3</a:t>
            </a:r>
            <a:r>
              <a:rPr kumimoji="1" lang="en-US" altLang="zh-CN" sz="3600" b="0" dirty="0">
                <a:solidFill>
                  <a:schemeClr val="tx1"/>
                </a:solidFill>
                <a:ea typeface="宋体" panose="02010600030101010101" pitchFamily="2" charset="-122"/>
              </a:rPr>
              <a:t>=0</a:t>
            </a:r>
            <a:endParaRPr kumimoji="1" lang="en-US" altLang="zh-CN" sz="3600" b="0" i="1" dirty="0">
              <a:solidFill>
                <a:schemeClr val="tx1"/>
              </a:solidFill>
              <a:ea typeface="宋体" panose="02010600030101010101" pitchFamily="2" charset="-122"/>
            </a:endParaRPr>
          </a:p>
        </p:txBody>
      </p:sp>
      <p:sp>
        <p:nvSpPr>
          <p:cNvPr id="28799" name="AutoShape 127"/>
          <p:cNvSpPr/>
          <p:nvPr/>
        </p:nvSpPr>
        <p:spPr bwMode="auto">
          <a:xfrm>
            <a:off x="707867" y="4396423"/>
            <a:ext cx="215900" cy="1728787"/>
          </a:xfrm>
          <a:prstGeom prst="leftBrace">
            <a:avLst>
              <a:gd name="adj1" fmla="val 66728"/>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28800" name="Text Box 128"/>
          <p:cNvSpPr txBox="1">
            <a:spLocks noChangeArrowheads="1"/>
          </p:cNvSpPr>
          <p:nvPr/>
        </p:nvSpPr>
        <p:spPr bwMode="auto">
          <a:xfrm>
            <a:off x="980917" y="5628323"/>
            <a:ext cx="2173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600" b="0" i="1" dirty="0">
                <a:solidFill>
                  <a:schemeClr val="tx1"/>
                </a:solidFill>
                <a:latin typeface="宋体" panose="02010600030101010101" pitchFamily="2" charset="-122"/>
                <a:ea typeface="宋体" panose="02010600030101010101" pitchFamily="2" charset="-122"/>
              </a:rPr>
              <a:t>-</a:t>
            </a:r>
            <a:r>
              <a:rPr kumimoji="1" lang="en-US" altLang="zh-CN" sz="3600" b="0" i="1" dirty="0">
                <a:solidFill>
                  <a:schemeClr val="tx1"/>
                </a:solidFill>
                <a:ea typeface="宋体" panose="02010600030101010101" pitchFamily="2" charset="-122"/>
              </a:rPr>
              <a:t>i</a:t>
            </a:r>
            <a:r>
              <a:rPr kumimoji="1" lang="en-US" altLang="zh-CN" sz="3600" b="0" baseline="-25000" dirty="0">
                <a:solidFill>
                  <a:schemeClr val="tx1"/>
                </a:solidFill>
                <a:ea typeface="宋体" panose="02010600030101010101" pitchFamily="2" charset="-122"/>
              </a:rPr>
              <a:t>3</a:t>
            </a:r>
            <a:r>
              <a:rPr kumimoji="1" lang="en-US" altLang="zh-CN" sz="3600" b="0" dirty="0">
                <a:solidFill>
                  <a:schemeClr val="tx1"/>
                </a:solidFill>
                <a:ea typeface="宋体" panose="02010600030101010101" pitchFamily="2" charset="-122"/>
              </a:rPr>
              <a:t>+</a:t>
            </a:r>
            <a:r>
              <a:rPr kumimoji="1" lang="en-US" altLang="zh-CN" sz="3600" b="0" i="1" dirty="0">
                <a:solidFill>
                  <a:schemeClr val="tx1"/>
                </a:solidFill>
                <a:ea typeface="宋体" panose="02010600030101010101" pitchFamily="2" charset="-122"/>
              </a:rPr>
              <a:t>i</a:t>
            </a:r>
            <a:r>
              <a:rPr kumimoji="1" lang="en-US" altLang="zh-CN" sz="3600" b="0" baseline="-25000" dirty="0">
                <a:solidFill>
                  <a:schemeClr val="tx1"/>
                </a:solidFill>
                <a:ea typeface="宋体" panose="02010600030101010101" pitchFamily="2" charset="-122"/>
              </a:rPr>
              <a:t>5</a:t>
            </a:r>
            <a:r>
              <a:rPr kumimoji="1" lang="en-US" altLang="zh-CN" sz="3600" b="0" dirty="0">
                <a:solidFill>
                  <a:schemeClr val="tx1"/>
                </a:solidFill>
                <a:ea typeface="宋体" panose="02010600030101010101" pitchFamily="2" charset="-122"/>
              </a:rPr>
              <a:t>=</a:t>
            </a:r>
            <a:r>
              <a:rPr kumimoji="1" lang="zh-CN" altLang="en-US" b="0" dirty="0">
                <a:solidFill>
                  <a:schemeClr val="tx1"/>
                </a:solidFill>
                <a:ea typeface="宋体" panose="02010600030101010101" pitchFamily="2" charset="-122"/>
              </a:rPr>
              <a:t>－</a:t>
            </a:r>
            <a:r>
              <a:rPr kumimoji="1" lang="en-US" altLang="zh-CN" sz="36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S2</a:t>
            </a:r>
            <a:endParaRPr kumimoji="1" lang="en-US" altLang="zh-CN" sz="2800" b="0" i="1" dirty="0">
              <a:solidFill>
                <a:schemeClr val="tx1"/>
              </a:solidFill>
              <a:ea typeface="宋体" panose="02010600030101010101" pitchFamily="2" charset="-122"/>
            </a:endParaRPr>
          </a:p>
        </p:txBody>
      </p:sp>
      <mc:AlternateContent xmlns:mc="http://schemas.openxmlformats.org/markup-compatibility/2006">
        <mc:Choice xmlns:a14="http://schemas.microsoft.com/office/drawing/2010/main" Requires="a14">
          <p:sp>
            <p:nvSpPr>
              <p:cNvPr id="28801" name="Object 129"/>
              <p:cNvSpPr txBox="1"/>
              <p:nvPr/>
            </p:nvSpPr>
            <p:spPr bwMode="auto">
              <a:xfrm>
                <a:off x="710409" y="3078799"/>
                <a:ext cx="2576194" cy="803274"/>
              </a:xfrm>
              <a:prstGeom prst="rect">
                <a:avLst/>
              </a:prstGeom>
              <a:solidFill>
                <a:schemeClr val="tx1"/>
              </a:solidFill>
              <a:ln>
                <a:noFill/>
              </a:ln>
              <a:effectLst/>
            </p:spPr>
            <p:txBody>
              <a:bodyPr>
                <a:noAutofit/>
              </a:bodyPr>
              <a:lstStyle/>
              <a:p>
                <a14:m>
                  <m:oMathPara xmlns:m="http://schemas.openxmlformats.org/officeDocument/2006/math">
                    <m:oMathParaPr>
                      <m:jc m:val="left"/>
                    </m:oMathParaPr>
                    <m:oMath xmlns:m="http://schemas.openxmlformats.org/officeDocument/2006/math">
                      <m:r>
                        <m:rPr>
                          <m:nor/>
                        </m:rPr>
                        <a:rPr lang="zh-CN" altLang="en-US" sz="2000" i="0">
                          <a:solidFill>
                            <a:srgbClr val="000000"/>
                          </a:solidFill>
                          <a:latin typeface="Cambria Math" panose="02040503050406030204" pitchFamily="18" charset="0"/>
                        </a:rPr>
                        <m:t>  </m:t>
                      </m:r>
                      <m:nary>
                        <m:naryPr>
                          <m:chr m:val="∑"/>
                          <m:subHide m:val="on"/>
                          <m:supHide m:val="on"/>
                          <m:ctrlPr>
                            <a:rPr lang="zh-CN" altLang="en-US" sz="2000" i="1">
                              <a:solidFill>
                                <a:srgbClr val="000000"/>
                              </a:solidFill>
                              <a:latin typeface="Cambria Math" panose="02040503050406030204" pitchFamily="18" charset="0"/>
                            </a:rPr>
                          </m:ctrlPr>
                        </m:naryPr>
                        <m:sub/>
                        <m:sup/>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𝑖</m:t>
                              </m:r>
                            </m:e>
                            <m:sub>
                              <m:r>
                                <m:rPr>
                                  <m:sty m:val="p"/>
                                </m:rPr>
                                <a:rPr lang="zh-CN" altLang="en-US" sz="2000" i="0">
                                  <a:solidFill>
                                    <a:srgbClr val="000000"/>
                                  </a:solidFill>
                                  <a:latin typeface="Cambria Math" panose="02040503050406030204" pitchFamily="18" charset="0"/>
                                </a:rPr>
                                <m:t>R</m:t>
                              </m:r>
                              <m:r>
                                <a:rPr lang="zh-CN" altLang="en-US" sz="2000" i="1">
                                  <a:solidFill>
                                    <a:srgbClr val="000000"/>
                                  </a:solidFill>
                                  <a:latin typeface="Cambria Math" panose="02040503050406030204" pitchFamily="18" charset="0"/>
                                </a:rPr>
                                <m:t>出</m:t>
                              </m:r>
                            </m:sub>
                          </m:sSub>
                        </m:e>
                      </m:nary>
                      <m:r>
                        <a:rPr lang="zh-CN" altLang="en-US" sz="2000" i="1">
                          <a:solidFill>
                            <a:srgbClr val="000000"/>
                          </a:solidFill>
                          <a:latin typeface="Cambria Math" panose="02040503050406030204" pitchFamily="18" charset="0"/>
                        </a:rPr>
                        <m:t>=</m:t>
                      </m:r>
                      <m:nary>
                        <m:naryPr>
                          <m:chr m:val="∑"/>
                          <m:subHide m:val="on"/>
                          <m:supHide m:val="on"/>
                          <m:ctrlPr>
                            <a:rPr lang="zh-CN" altLang="en-US" sz="2000" i="1">
                              <a:solidFill>
                                <a:srgbClr val="000000"/>
                              </a:solidFill>
                              <a:latin typeface="Cambria Math" panose="02040503050406030204" pitchFamily="18" charset="0"/>
                            </a:rPr>
                          </m:ctrlPr>
                        </m:naryPr>
                        <m:sub/>
                        <m:sup/>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𝑖</m:t>
                              </m:r>
                            </m:e>
                            <m:sub>
                              <m:r>
                                <m:rPr>
                                  <m:sty m:val="p"/>
                                </m:rPr>
                                <a:rPr lang="zh-CN" altLang="en-US" sz="2000" i="0">
                                  <a:solidFill>
                                    <a:srgbClr val="000000"/>
                                  </a:solidFill>
                                  <a:latin typeface="Cambria Math" panose="02040503050406030204" pitchFamily="18" charset="0"/>
                                </a:rPr>
                                <m:t>S</m:t>
                              </m:r>
                              <m:r>
                                <a:rPr lang="zh-CN" altLang="en-US" sz="2000" i="1">
                                  <a:solidFill>
                                    <a:srgbClr val="000000"/>
                                  </a:solidFill>
                                  <a:latin typeface="Cambria Math" panose="02040503050406030204" pitchFamily="18" charset="0"/>
                                </a:rPr>
                                <m:t>入</m:t>
                              </m:r>
                            </m:sub>
                          </m:sSub>
                        </m:e>
                      </m:nary>
                      <m:r>
                        <m:rPr>
                          <m:nor/>
                        </m:rPr>
                        <a:rPr lang="zh-CN" altLang="en-US" sz="2000" i="0">
                          <a:solidFill>
                            <a:srgbClr val="000000"/>
                          </a:solidFill>
                          <a:latin typeface="Cambria Math" panose="02040503050406030204" pitchFamily="18" charset="0"/>
                        </a:rPr>
                        <m:t>  </m:t>
                      </m:r>
                    </m:oMath>
                  </m:oMathPara>
                </a14:m>
                <a:endParaRPr lang="zh-CN" altLang="en-US" sz="2000" dirty="0"/>
              </a:p>
            </p:txBody>
          </p:sp>
        </mc:Choice>
        <mc:Fallback>
          <p:sp>
            <p:nvSpPr>
              <p:cNvPr id="28801" name="Object 129"/>
              <p:cNvSpPr txBox="1">
                <a:spLocks noRot="1" noChangeAspect="1" noMove="1" noResize="1" noEditPoints="1" noAdjustHandles="1" noChangeArrowheads="1" noChangeShapeType="1" noTextEdit="1"/>
              </p:cNvSpPr>
              <p:nvPr/>
            </p:nvSpPr>
            <p:spPr bwMode="auto">
              <a:xfrm>
                <a:off x="710409" y="3078799"/>
                <a:ext cx="2576194" cy="803274"/>
              </a:xfrm>
              <a:prstGeom prst="rect">
                <a:avLst/>
              </a:prstGeom>
              <a:blipFill rotWithShape="1">
                <a:blip r:embed="rId1"/>
                <a:stretch>
                  <a:fillRect l="-19" t="-40" r="19" b="40"/>
                </a:stretch>
              </a:blipFill>
              <a:ln>
                <a:noFill/>
              </a:ln>
              <a:effectLst/>
            </p:spPr>
            <p:txBody>
              <a:bodyPr/>
              <a:lstStyle/>
              <a:p>
                <a:r>
                  <a:rPr lang="zh-CN" altLang="en-US">
                    <a:noFill/>
                  </a:rPr>
                  <a:t> </a:t>
                </a:r>
              </a:p>
            </p:txBody>
          </p:sp>
        </mc:Fallback>
      </mc:AlternateContent>
      <p:grpSp>
        <p:nvGrpSpPr>
          <p:cNvPr id="8" name="Group 176"/>
          <p:cNvGrpSpPr/>
          <p:nvPr/>
        </p:nvGrpSpPr>
        <p:grpSpPr bwMode="auto">
          <a:xfrm>
            <a:off x="3878580" y="2862898"/>
            <a:ext cx="4806950" cy="2925763"/>
            <a:chOff x="2472" y="1253"/>
            <a:chExt cx="3028" cy="1843"/>
          </a:xfrm>
        </p:grpSpPr>
        <p:sp>
          <p:nvSpPr>
            <p:cNvPr id="21521" name="Oval 131"/>
            <p:cNvSpPr>
              <a:spLocks noChangeArrowheads="1"/>
            </p:cNvSpPr>
            <p:nvPr/>
          </p:nvSpPr>
          <p:spPr bwMode="auto">
            <a:xfrm>
              <a:off x="5012" y="256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21522" name="Line 132"/>
            <p:cNvSpPr>
              <a:spLocks noChangeShapeType="1"/>
            </p:cNvSpPr>
            <p:nvPr/>
          </p:nvSpPr>
          <p:spPr bwMode="auto">
            <a:xfrm>
              <a:off x="3318" y="1661"/>
              <a:ext cx="185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3" name="Line 133"/>
            <p:cNvSpPr>
              <a:spLocks noChangeShapeType="1"/>
            </p:cNvSpPr>
            <p:nvPr/>
          </p:nvSpPr>
          <p:spPr bwMode="auto">
            <a:xfrm flipH="1">
              <a:off x="3651" y="1661"/>
              <a:ext cx="330"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 name="Line 134"/>
            <p:cNvSpPr>
              <a:spLocks noChangeShapeType="1"/>
            </p:cNvSpPr>
            <p:nvPr/>
          </p:nvSpPr>
          <p:spPr bwMode="auto">
            <a:xfrm>
              <a:off x="2789" y="2024"/>
              <a:ext cx="0" cy="104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5" name="Line 135"/>
            <p:cNvSpPr>
              <a:spLocks noChangeShapeType="1"/>
            </p:cNvSpPr>
            <p:nvPr/>
          </p:nvSpPr>
          <p:spPr bwMode="auto">
            <a:xfrm>
              <a:off x="2792" y="3064"/>
              <a:ext cx="2400"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6" name="Line 136"/>
            <p:cNvSpPr>
              <a:spLocks noChangeShapeType="1"/>
            </p:cNvSpPr>
            <p:nvPr/>
          </p:nvSpPr>
          <p:spPr bwMode="auto">
            <a:xfrm flipH="1" flipV="1">
              <a:off x="3318" y="2011"/>
              <a:ext cx="20" cy="108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7" name="Line 137"/>
            <p:cNvSpPr>
              <a:spLocks noChangeShapeType="1"/>
            </p:cNvSpPr>
            <p:nvPr/>
          </p:nvSpPr>
          <p:spPr bwMode="auto">
            <a:xfrm>
              <a:off x="2792" y="2021"/>
              <a:ext cx="2401" cy="3"/>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8" name="Line 138"/>
            <p:cNvSpPr>
              <a:spLocks noChangeShapeType="1"/>
            </p:cNvSpPr>
            <p:nvPr/>
          </p:nvSpPr>
          <p:spPr bwMode="auto">
            <a:xfrm>
              <a:off x="4180" y="2024"/>
              <a:ext cx="10" cy="104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9" name="Line 139"/>
            <p:cNvSpPr>
              <a:spLocks noChangeShapeType="1"/>
            </p:cNvSpPr>
            <p:nvPr/>
          </p:nvSpPr>
          <p:spPr bwMode="auto">
            <a:xfrm flipV="1">
              <a:off x="3318" y="1651"/>
              <a:ext cx="0" cy="38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0" name="Line 140"/>
            <p:cNvSpPr>
              <a:spLocks noChangeShapeType="1"/>
            </p:cNvSpPr>
            <p:nvPr/>
          </p:nvSpPr>
          <p:spPr bwMode="auto">
            <a:xfrm>
              <a:off x="5190" y="1661"/>
              <a:ext cx="3" cy="140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1" name="Line 141"/>
            <p:cNvSpPr>
              <a:spLocks noChangeShapeType="1"/>
            </p:cNvSpPr>
            <p:nvPr/>
          </p:nvSpPr>
          <p:spPr bwMode="auto">
            <a:xfrm>
              <a:off x="3278" y="210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2" name="Line 142"/>
            <p:cNvSpPr>
              <a:spLocks noChangeShapeType="1"/>
            </p:cNvSpPr>
            <p:nvPr/>
          </p:nvSpPr>
          <p:spPr bwMode="auto">
            <a:xfrm flipV="1">
              <a:off x="2789" y="2069"/>
              <a:ext cx="0" cy="22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3" name="Text Box 143"/>
            <p:cNvSpPr txBox="1">
              <a:spLocks noChangeArrowheads="1"/>
            </p:cNvSpPr>
            <p:nvPr/>
          </p:nvSpPr>
          <p:spPr bwMode="auto">
            <a:xfrm>
              <a:off x="2472" y="1933"/>
              <a:ext cx="4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S1</a:t>
              </a:r>
              <a:endParaRPr kumimoji="1" lang="en-US" altLang="zh-CN" sz="2800" b="0">
                <a:solidFill>
                  <a:schemeClr val="tx1"/>
                </a:solidFill>
                <a:ea typeface="宋体" panose="02010600030101010101" pitchFamily="2" charset="-122"/>
              </a:endParaRPr>
            </a:p>
          </p:txBody>
        </p:sp>
        <p:sp>
          <p:nvSpPr>
            <p:cNvPr id="21534" name="Text Box 144"/>
            <p:cNvSpPr txBox="1">
              <a:spLocks noChangeArrowheads="1"/>
            </p:cNvSpPr>
            <p:nvPr/>
          </p:nvSpPr>
          <p:spPr bwMode="auto">
            <a:xfrm>
              <a:off x="4769" y="2627"/>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u</a:t>
              </a:r>
              <a:r>
                <a:rPr kumimoji="1" lang="en-US" altLang="zh-CN" sz="2800" b="0" baseline="-25000">
                  <a:solidFill>
                    <a:schemeClr val="tx1"/>
                  </a:solidFill>
                  <a:ea typeface="宋体" panose="02010600030101010101" pitchFamily="2" charset="-122"/>
                </a:rPr>
                <a:t>S</a:t>
              </a:r>
              <a:endParaRPr kumimoji="1" lang="en-US" altLang="zh-CN" sz="2800" b="0">
                <a:solidFill>
                  <a:schemeClr val="tx1"/>
                </a:solidFill>
                <a:ea typeface="宋体" panose="02010600030101010101" pitchFamily="2" charset="-122"/>
              </a:endParaRPr>
            </a:p>
          </p:txBody>
        </p:sp>
        <p:sp>
          <p:nvSpPr>
            <p:cNvPr id="21535" name="Text Box 145"/>
            <p:cNvSpPr txBox="1">
              <a:spLocks noChangeArrowheads="1"/>
            </p:cNvSpPr>
            <p:nvPr/>
          </p:nvSpPr>
          <p:spPr bwMode="auto">
            <a:xfrm>
              <a:off x="3651" y="1253"/>
              <a:ext cx="3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S2</a:t>
              </a:r>
              <a:endParaRPr kumimoji="1" lang="en-US" altLang="zh-CN" sz="2800" b="0">
                <a:solidFill>
                  <a:schemeClr val="tx1"/>
                </a:solidFill>
                <a:ea typeface="宋体" panose="02010600030101010101" pitchFamily="2" charset="-122"/>
              </a:endParaRPr>
            </a:p>
          </p:txBody>
        </p:sp>
        <p:sp>
          <p:nvSpPr>
            <p:cNvPr id="21536" name="Text Box 146"/>
            <p:cNvSpPr txBox="1">
              <a:spLocks noChangeArrowheads="1"/>
            </p:cNvSpPr>
            <p:nvPr/>
          </p:nvSpPr>
          <p:spPr bwMode="auto">
            <a:xfrm>
              <a:off x="3379" y="2341"/>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1</a:t>
              </a:r>
              <a:endParaRPr kumimoji="1" lang="en-US" altLang="zh-CN" sz="2800" b="0">
                <a:solidFill>
                  <a:schemeClr val="tx1"/>
                </a:solidFill>
                <a:ea typeface="宋体" panose="02010600030101010101" pitchFamily="2" charset="-122"/>
              </a:endParaRPr>
            </a:p>
          </p:txBody>
        </p:sp>
        <p:sp>
          <p:nvSpPr>
            <p:cNvPr id="21537" name="Text Box 147"/>
            <p:cNvSpPr txBox="1">
              <a:spLocks noChangeArrowheads="1"/>
            </p:cNvSpPr>
            <p:nvPr/>
          </p:nvSpPr>
          <p:spPr bwMode="auto">
            <a:xfrm>
              <a:off x="3045" y="2024"/>
              <a:ext cx="3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21538" name="Text Box 148"/>
            <p:cNvSpPr txBox="1">
              <a:spLocks noChangeArrowheads="1"/>
            </p:cNvSpPr>
            <p:nvPr/>
          </p:nvSpPr>
          <p:spPr bwMode="auto">
            <a:xfrm>
              <a:off x="3334" y="1661"/>
              <a:ext cx="3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21539" name="Text Box 149"/>
            <p:cNvSpPr txBox="1">
              <a:spLocks noChangeArrowheads="1"/>
            </p:cNvSpPr>
            <p:nvPr/>
          </p:nvSpPr>
          <p:spPr bwMode="auto">
            <a:xfrm>
              <a:off x="4286" y="1661"/>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3</a:t>
              </a:r>
              <a:endParaRPr kumimoji="1" lang="en-US" altLang="zh-CN" sz="2800" b="0">
                <a:solidFill>
                  <a:schemeClr val="tx1"/>
                </a:solidFill>
                <a:ea typeface="宋体" panose="02010600030101010101" pitchFamily="2" charset="-122"/>
              </a:endParaRPr>
            </a:p>
          </p:txBody>
        </p:sp>
        <p:sp>
          <p:nvSpPr>
            <p:cNvPr id="21540" name="Text Box 150"/>
            <p:cNvSpPr txBox="1">
              <a:spLocks noChangeArrowheads="1"/>
            </p:cNvSpPr>
            <p:nvPr/>
          </p:nvSpPr>
          <p:spPr bwMode="auto">
            <a:xfrm>
              <a:off x="4241" y="2024"/>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4</a:t>
              </a:r>
              <a:endParaRPr kumimoji="1" lang="en-US" altLang="zh-CN" sz="2800" b="0">
                <a:solidFill>
                  <a:schemeClr val="tx1"/>
                </a:solidFill>
                <a:ea typeface="宋体" panose="02010600030101010101" pitchFamily="2" charset="-122"/>
              </a:endParaRPr>
            </a:p>
          </p:txBody>
        </p:sp>
        <p:sp>
          <p:nvSpPr>
            <p:cNvPr id="21541" name="Text Box 151"/>
            <p:cNvSpPr txBox="1">
              <a:spLocks noChangeArrowheads="1"/>
            </p:cNvSpPr>
            <p:nvPr/>
          </p:nvSpPr>
          <p:spPr bwMode="auto">
            <a:xfrm>
              <a:off x="5246" y="2037"/>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5</a:t>
              </a:r>
              <a:endParaRPr kumimoji="1" lang="en-US" altLang="zh-CN" sz="2800" b="0">
                <a:solidFill>
                  <a:schemeClr val="tx1"/>
                </a:solidFill>
                <a:ea typeface="宋体" panose="02010600030101010101" pitchFamily="2" charset="-122"/>
              </a:endParaRPr>
            </a:p>
          </p:txBody>
        </p:sp>
        <p:sp>
          <p:nvSpPr>
            <p:cNvPr id="21542" name="Text Box 152"/>
            <p:cNvSpPr txBox="1">
              <a:spLocks noChangeArrowheads="1"/>
            </p:cNvSpPr>
            <p:nvPr/>
          </p:nvSpPr>
          <p:spPr bwMode="auto">
            <a:xfrm>
              <a:off x="3606" y="1661"/>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21543" name="Text Box 153"/>
            <p:cNvSpPr txBox="1">
              <a:spLocks noChangeArrowheads="1"/>
            </p:cNvSpPr>
            <p:nvPr/>
          </p:nvSpPr>
          <p:spPr bwMode="auto">
            <a:xfrm>
              <a:off x="4815" y="2128"/>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5</a:t>
              </a:r>
              <a:endParaRPr kumimoji="1" lang="en-US" altLang="zh-CN" sz="2800" b="0">
                <a:solidFill>
                  <a:schemeClr val="tx1"/>
                </a:solidFill>
                <a:ea typeface="宋体" panose="02010600030101010101" pitchFamily="2" charset="-122"/>
              </a:endParaRPr>
            </a:p>
          </p:txBody>
        </p:sp>
        <p:sp>
          <p:nvSpPr>
            <p:cNvPr id="21544" name="Text Box 154"/>
            <p:cNvSpPr txBox="1">
              <a:spLocks noChangeArrowheads="1"/>
            </p:cNvSpPr>
            <p:nvPr/>
          </p:nvSpPr>
          <p:spPr bwMode="auto">
            <a:xfrm>
              <a:off x="4588" y="1652"/>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3</a:t>
              </a:r>
              <a:endParaRPr kumimoji="1" lang="en-US" altLang="zh-CN" sz="2800" b="0">
                <a:solidFill>
                  <a:schemeClr val="tx1"/>
                </a:solidFill>
                <a:ea typeface="宋体" panose="02010600030101010101" pitchFamily="2" charset="-122"/>
              </a:endParaRPr>
            </a:p>
          </p:txBody>
        </p:sp>
        <p:sp>
          <p:nvSpPr>
            <p:cNvPr id="21545" name="Text Box 155"/>
            <p:cNvSpPr txBox="1">
              <a:spLocks noChangeArrowheads="1"/>
            </p:cNvSpPr>
            <p:nvPr/>
          </p:nvSpPr>
          <p:spPr bwMode="auto">
            <a:xfrm>
              <a:off x="3787" y="2341"/>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4</a:t>
              </a:r>
              <a:endParaRPr kumimoji="1" lang="en-US" altLang="zh-CN" sz="2800" b="0">
                <a:solidFill>
                  <a:schemeClr val="tx1"/>
                </a:solidFill>
                <a:ea typeface="宋体" panose="02010600030101010101" pitchFamily="2" charset="-122"/>
              </a:endParaRPr>
            </a:p>
          </p:txBody>
        </p:sp>
        <p:sp>
          <p:nvSpPr>
            <p:cNvPr id="21546" name="Line 156"/>
            <p:cNvSpPr>
              <a:spLocks noChangeShapeType="1"/>
            </p:cNvSpPr>
            <p:nvPr/>
          </p:nvSpPr>
          <p:spPr bwMode="auto">
            <a:xfrm>
              <a:off x="4241" y="2069"/>
              <a:ext cx="0" cy="27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7" name="Line 157"/>
            <p:cNvSpPr>
              <a:spLocks noChangeShapeType="1"/>
            </p:cNvSpPr>
            <p:nvPr/>
          </p:nvSpPr>
          <p:spPr bwMode="auto">
            <a:xfrm rot="-5400000">
              <a:off x="4452" y="1949"/>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8" name="Line 158"/>
            <p:cNvSpPr>
              <a:spLocks noChangeShapeType="1"/>
            </p:cNvSpPr>
            <p:nvPr/>
          </p:nvSpPr>
          <p:spPr bwMode="auto">
            <a:xfrm>
              <a:off x="5268" y="2024"/>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9" name="Line 159"/>
            <p:cNvSpPr>
              <a:spLocks noChangeShapeType="1"/>
            </p:cNvSpPr>
            <p:nvPr/>
          </p:nvSpPr>
          <p:spPr bwMode="auto">
            <a:xfrm>
              <a:off x="3379" y="2069"/>
              <a:ext cx="22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50" name="Text Box 160"/>
            <p:cNvSpPr txBox="1">
              <a:spLocks noChangeArrowheads="1"/>
            </p:cNvSpPr>
            <p:nvPr/>
          </p:nvSpPr>
          <p:spPr bwMode="auto">
            <a:xfrm>
              <a:off x="4815" y="2432"/>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chemeClr val="tx1"/>
                  </a:solidFill>
                  <a:latin typeface="宋体" panose="02010600030101010101" pitchFamily="2" charset="-122"/>
                  <a:ea typeface="宋体" panose="02010600030101010101" pitchFamily="2" charset="-122"/>
                </a:rPr>
                <a:t>+</a:t>
              </a:r>
              <a:endParaRPr lang="en-US" altLang="zh-CN" sz="2800" b="0" dirty="0">
                <a:solidFill>
                  <a:schemeClr val="tx1"/>
                </a:solidFill>
                <a:latin typeface="宋体" panose="02010600030101010101" pitchFamily="2" charset="-122"/>
                <a:ea typeface="宋体" panose="02010600030101010101" pitchFamily="2" charset="-122"/>
              </a:endParaRPr>
            </a:p>
          </p:txBody>
        </p:sp>
        <p:sp>
          <p:nvSpPr>
            <p:cNvPr id="21551" name="Text Box 161"/>
            <p:cNvSpPr txBox="1">
              <a:spLocks noChangeArrowheads="1"/>
            </p:cNvSpPr>
            <p:nvPr/>
          </p:nvSpPr>
          <p:spPr bwMode="auto">
            <a:xfrm>
              <a:off x="4785" y="2704"/>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latin typeface="宋体" panose="02010600030101010101" pitchFamily="2" charset="-122"/>
                  <a:ea typeface="宋体" panose="02010600030101010101" pitchFamily="2" charset="-122"/>
                </a:rPr>
                <a:t>_</a:t>
              </a:r>
              <a:endParaRPr lang="en-US" altLang="zh-CN" sz="2800" b="0">
                <a:solidFill>
                  <a:schemeClr val="tx1"/>
                </a:solidFill>
                <a:latin typeface="宋体" panose="02010600030101010101" pitchFamily="2" charset="-122"/>
                <a:ea typeface="宋体" panose="02010600030101010101" pitchFamily="2" charset="-122"/>
              </a:endParaRPr>
            </a:p>
          </p:txBody>
        </p:sp>
        <p:sp>
          <p:nvSpPr>
            <p:cNvPr id="21552" name="Rectangle 162"/>
            <p:cNvSpPr>
              <a:spLocks noChangeArrowheads="1"/>
            </p:cNvSpPr>
            <p:nvPr/>
          </p:nvSpPr>
          <p:spPr bwMode="auto">
            <a:xfrm>
              <a:off x="4604" y="197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1553" name="Rectangle 163"/>
            <p:cNvSpPr>
              <a:spLocks noChangeArrowheads="1"/>
            </p:cNvSpPr>
            <p:nvPr/>
          </p:nvSpPr>
          <p:spPr bwMode="auto">
            <a:xfrm>
              <a:off x="3606" y="197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1554" name="Rectangle 164"/>
            <p:cNvSpPr>
              <a:spLocks noChangeArrowheads="1"/>
            </p:cNvSpPr>
            <p:nvPr/>
          </p:nvSpPr>
          <p:spPr bwMode="auto">
            <a:xfrm>
              <a:off x="5128" y="216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1555" name="Rectangle 165"/>
            <p:cNvSpPr>
              <a:spLocks noChangeArrowheads="1"/>
            </p:cNvSpPr>
            <p:nvPr/>
          </p:nvSpPr>
          <p:spPr bwMode="auto">
            <a:xfrm>
              <a:off x="4119" y="238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1556" name="Rectangle 166"/>
            <p:cNvSpPr>
              <a:spLocks noChangeArrowheads="1"/>
            </p:cNvSpPr>
            <p:nvPr/>
          </p:nvSpPr>
          <p:spPr bwMode="auto">
            <a:xfrm>
              <a:off x="3270" y="238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21557" name="Group 167"/>
            <p:cNvGrpSpPr/>
            <p:nvPr/>
          </p:nvGrpSpPr>
          <p:grpSpPr bwMode="auto">
            <a:xfrm>
              <a:off x="2608" y="2341"/>
              <a:ext cx="363" cy="363"/>
              <a:chOff x="4785" y="709"/>
              <a:chExt cx="363" cy="363"/>
            </a:xfrm>
          </p:grpSpPr>
          <p:sp>
            <p:nvSpPr>
              <p:cNvPr id="21561" name="Oval 168"/>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21562" name="Line 169"/>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58" name="Group 170"/>
            <p:cNvGrpSpPr/>
            <p:nvPr/>
          </p:nvGrpSpPr>
          <p:grpSpPr bwMode="auto">
            <a:xfrm rot="5400000">
              <a:off x="4014" y="1480"/>
              <a:ext cx="363" cy="363"/>
              <a:chOff x="4785" y="709"/>
              <a:chExt cx="363" cy="363"/>
            </a:xfrm>
          </p:grpSpPr>
          <p:sp>
            <p:nvSpPr>
              <p:cNvPr id="21559" name="Oval 171"/>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rot="10800000"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21560" name="Line 172"/>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5" name="Text Box 4"/>
          <p:cNvSpPr txBox="1">
            <a:spLocks noChangeArrowheads="1"/>
          </p:cNvSpPr>
          <p:nvPr/>
        </p:nvSpPr>
        <p:spPr bwMode="auto">
          <a:xfrm>
            <a:off x="-1" y="14179"/>
            <a:ext cx="340783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3.3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23" name="Text Box 75"/>
          <p:cNvSpPr txBox="1">
            <a:spLocks noChangeArrowheads="1"/>
          </p:cNvSpPr>
          <p:nvPr/>
        </p:nvSpPr>
        <p:spPr bwMode="auto">
          <a:xfrm>
            <a:off x="176590" y="3115778"/>
            <a:ext cx="39807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solidFill>
                  <a:schemeClr val="tx1"/>
                </a:solidFill>
              </a:rPr>
              <a:t>把支路电流用节点电压表示：</a:t>
            </a:r>
            <a:endParaRPr kumimoji="1" lang="zh-CN" altLang="en-US" dirty="0">
              <a:solidFill>
                <a:schemeClr val="tx1"/>
              </a:solidFill>
            </a:endParaRPr>
          </a:p>
        </p:txBody>
      </p:sp>
      <p:graphicFrame>
        <p:nvGraphicFramePr>
          <p:cNvPr id="27724" name="Object 76"/>
          <p:cNvGraphicFramePr>
            <a:graphicFrameLocks noChangeAspect="1"/>
          </p:cNvGraphicFramePr>
          <p:nvPr/>
        </p:nvGraphicFramePr>
        <p:xfrm>
          <a:off x="972450" y="3590441"/>
          <a:ext cx="3887787" cy="1111250"/>
        </p:xfrm>
        <a:graphic>
          <a:graphicData uri="http://schemas.openxmlformats.org/presentationml/2006/ole">
            <mc:AlternateContent xmlns:mc="http://schemas.openxmlformats.org/markup-compatibility/2006">
              <mc:Choice xmlns:v="urn:schemas-microsoft-com:vml" Requires="v">
                <p:oleObj spid="_x0000_s9347" name="公式" r:id="rId1" imgW="1502410" imgH="457200" progId="Equation.3">
                  <p:embed/>
                </p:oleObj>
              </mc:Choice>
              <mc:Fallback>
                <p:oleObj name="公式" r:id="rId1" imgW="1502410" imgH="457200" progId="Equation.3">
                  <p:embed/>
                  <p:pic>
                    <p:nvPicPr>
                      <p:cNvPr id="0" name="Object 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450" y="3590441"/>
                        <a:ext cx="3887787"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25" name="Object 77"/>
          <p:cNvGraphicFramePr>
            <a:graphicFrameLocks noChangeAspect="1"/>
          </p:cNvGraphicFramePr>
          <p:nvPr/>
        </p:nvGraphicFramePr>
        <p:xfrm>
          <a:off x="756550" y="4669941"/>
          <a:ext cx="4570412" cy="1149350"/>
        </p:xfrm>
        <a:graphic>
          <a:graphicData uri="http://schemas.openxmlformats.org/presentationml/2006/ole">
            <mc:AlternateContent xmlns:mc="http://schemas.openxmlformats.org/markup-compatibility/2006">
              <mc:Choice xmlns:v="urn:schemas-microsoft-com:vml" Requires="v">
                <p:oleObj spid="_x0000_s9348" name="公式" r:id="rId3" imgW="1988820" imgH="457200" progId="Equation.3">
                  <p:embed/>
                </p:oleObj>
              </mc:Choice>
              <mc:Fallback>
                <p:oleObj name="公式" r:id="rId3" imgW="1988820" imgH="457200" progId="Equation.3">
                  <p:embed/>
                  <p:pic>
                    <p:nvPicPr>
                      <p:cNvPr id="0" name="Object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50" y="4669941"/>
                        <a:ext cx="4570412"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26" name="AutoShape 78"/>
          <p:cNvSpPr/>
          <p:nvPr/>
        </p:nvSpPr>
        <p:spPr bwMode="auto">
          <a:xfrm>
            <a:off x="361263" y="3803650"/>
            <a:ext cx="503237" cy="2879725"/>
          </a:xfrm>
          <a:prstGeom prst="leftBrace">
            <a:avLst>
              <a:gd name="adj1" fmla="val 47687"/>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graphicFrame>
        <p:nvGraphicFramePr>
          <p:cNvPr id="27728" name="Object 80"/>
          <p:cNvGraphicFramePr>
            <a:graphicFrameLocks noChangeAspect="1"/>
          </p:cNvGraphicFramePr>
          <p:nvPr/>
        </p:nvGraphicFramePr>
        <p:xfrm>
          <a:off x="827987" y="5678003"/>
          <a:ext cx="4249738" cy="1150938"/>
        </p:xfrm>
        <a:graphic>
          <a:graphicData uri="http://schemas.openxmlformats.org/presentationml/2006/ole">
            <mc:AlternateContent xmlns:mc="http://schemas.openxmlformats.org/markup-compatibility/2006">
              <mc:Choice xmlns:v="urn:schemas-microsoft-com:vml" Requires="v">
                <p:oleObj spid="_x0000_s9349" name="公式" r:id="rId5" imgW="1751330" imgH="457200" progId="Equation.3">
                  <p:embed/>
                </p:oleObj>
              </mc:Choice>
              <mc:Fallback>
                <p:oleObj name="公式" r:id="rId5" imgW="1751330" imgH="457200" progId="Equation.3">
                  <p:embed/>
                  <p:pic>
                    <p:nvPicPr>
                      <p:cNvPr id="0" name="Object 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987" y="5678003"/>
                        <a:ext cx="4249738" cy="1150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7" name="Text Box 95"/>
          <p:cNvSpPr txBox="1">
            <a:spLocks noChangeArrowheads="1"/>
          </p:cNvSpPr>
          <p:nvPr/>
        </p:nvSpPr>
        <p:spPr bwMode="auto">
          <a:xfrm>
            <a:off x="847381" y="944656"/>
            <a:ext cx="3097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600" b="0" i="1">
                <a:solidFill>
                  <a:schemeClr val="tx1"/>
                </a:solidFill>
                <a:ea typeface="宋体" panose="02010600030101010101" pitchFamily="2" charset="-122"/>
              </a:rPr>
              <a:t>i</a:t>
            </a:r>
            <a:r>
              <a:rPr kumimoji="1" lang="en-US" altLang="zh-CN" sz="3600" b="0" baseline="-25000">
                <a:solidFill>
                  <a:schemeClr val="tx1"/>
                </a:solidFill>
                <a:ea typeface="宋体" panose="02010600030101010101" pitchFamily="2" charset="-122"/>
              </a:rPr>
              <a:t>1</a:t>
            </a:r>
            <a:r>
              <a:rPr kumimoji="1" lang="en-US" altLang="zh-CN" sz="3600" b="0">
                <a:solidFill>
                  <a:schemeClr val="tx1"/>
                </a:solidFill>
                <a:ea typeface="宋体" panose="02010600030101010101" pitchFamily="2" charset="-122"/>
              </a:rPr>
              <a:t>+</a:t>
            </a:r>
            <a:r>
              <a:rPr kumimoji="1" lang="en-US" altLang="zh-CN" sz="3600" b="0" i="1">
                <a:solidFill>
                  <a:schemeClr val="tx1"/>
                </a:solidFill>
                <a:ea typeface="宋体" panose="02010600030101010101" pitchFamily="2" charset="-122"/>
              </a:rPr>
              <a:t>i</a:t>
            </a:r>
            <a:r>
              <a:rPr kumimoji="1" lang="en-US" altLang="zh-CN" sz="3600" b="0" baseline="-25000">
                <a:solidFill>
                  <a:schemeClr val="tx1"/>
                </a:solidFill>
                <a:ea typeface="宋体" panose="02010600030101010101" pitchFamily="2" charset="-122"/>
              </a:rPr>
              <a:t>2</a:t>
            </a:r>
            <a:r>
              <a:rPr kumimoji="1" lang="en-US" altLang="zh-CN" sz="3600" b="0">
                <a:solidFill>
                  <a:schemeClr val="tx1"/>
                </a:solidFill>
                <a:ea typeface="宋体" panose="02010600030101010101" pitchFamily="2" charset="-122"/>
              </a:rPr>
              <a:t>=</a:t>
            </a:r>
            <a:r>
              <a:rPr kumimoji="1" lang="en-US" altLang="zh-CN" sz="36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S1</a:t>
            </a:r>
            <a:r>
              <a:rPr kumimoji="1" lang="en-US" altLang="zh-CN" sz="36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S2</a:t>
            </a:r>
            <a:endParaRPr kumimoji="1" lang="en-US" altLang="zh-CN" sz="2800" b="0" i="1">
              <a:solidFill>
                <a:schemeClr val="tx1"/>
              </a:solidFill>
              <a:ea typeface="宋体" panose="02010600030101010101" pitchFamily="2" charset="-122"/>
            </a:endParaRPr>
          </a:p>
        </p:txBody>
      </p:sp>
      <p:sp>
        <p:nvSpPr>
          <p:cNvPr id="22538" name="Text Box 96"/>
          <p:cNvSpPr txBox="1">
            <a:spLocks noChangeArrowheads="1"/>
          </p:cNvSpPr>
          <p:nvPr/>
        </p:nvSpPr>
        <p:spPr bwMode="auto">
          <a:xfrm>
            <a:off x="775944" y="1528325"/>
            <a:ext cx="295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600" b="0" dirty="0">
                <a:solidFill>
                  <a:schemeClr val="tx1"/>
                </a:solidFill>
                <a:latin typeface="宋体" panose="02010600030101010101" pitchFamily="2" charset="-122"/>
                <a:ea typeface="宋体" panose="02010600030101010101" pitchFamily="2" charset="-122"/>
              </a:rPr>
              <a:t>-</a:t>
            </a:r>
            <a:r>
              <a:rPr kumimoji="1" lang="en-US" altLang="zh-CN" sz="3600" b="0" i="1" dirty="0">
                <a:solidFill>
                  <a:schemeClr val="tx1"/>
                </a:solidFill>
                <a:ea typeface="宋体" panose="02010600030101010101" pitchFamily="2" charset="-122"/>
              </a:rPr>
              <a:t>i</a:t>
            </a:r>
            <a:r>
              <a:rPr kumimoji="1" lang="en-US" altLang="zh-CN" sz="3600" b="0" baseline="-25000" dirty="0">
                <a:solidFill>
                  <a:schemeClr val="tx1"/>
                </a:solidFill>
                <a:ea typeface="宋体" panose="02010600030101010101" pitchFamily="2" charset="-122"/>
              </a:rPr>
              <a:t>2</a:t>
            </a:r>
            <a:r>
              <a:rPr kumimoji="1" lang="en-US" altLang="zh-CN" sz="3600" b="0" dirty="0">
                <a:solidFill>
                  <a:schemeClr val="tx1"/>
                </a:solidFill>
                <a:latin typeface="宋体" panose="02010600030101010101" pitchFamily="2" charset="-122"/>
                <a:ea typeface="宋体" panose="02010600030101010101" pitchFamily="2" charset="-122"/>
              </a:rPr>
              <a:t>+</a:t>
            </a:r>
            <a:r>
              <a:rPr kumimoji="1" lang="en-US" altLang="zh-CN" sz="3600" b="0" i="1" dirty="0">
                <a:solidFill>
                  <a:schemeClr val="tx1"/>
                </a:solidFill>
                <a:ea typeface="宋体" panose="02010600030101010101" pitchFamily="2" charset="-122"/>
              </a:rPr>
              <a:t>i</a:t>
            </a:r>
            <a:r>
              <a:rPr kumimoji="1" lang="en-US" altLang="zh-CN" sz="3600" b="0" baseline="-25000" dirty="0">
                <a:solidFill>
                  <a:schemeClr val="tx1"/>
                </a:solidFill>
                <a:ea typeface="宋体" panose="02010600030101010101" pitchFamily="2" charset="-122"/>
              </a:rPr>
              <a:t>4</a:t>
            </a:r>
            <a:r>
              <a:rPr kumimoji="1" lang="en-US" altLang="zh-CN" sz="3600" b="0" i="1" dirty="0">
                <a:solidFill>
                  <a:schemeClr val="tx1"/>
                </a:solidFill>
                <a:ea typeface="宋体" panose="02010600030101010101" pitchFamily="2" charset="-122"/>
              </a:rPr>
              <a:t>+i</a:t>
            </a:r>
            <a:r>
              <a:rPr kumimoji="1" lang="en-US" altLang="zh-CN" sz="3600" b="0" baseline="-25000" dirty="0">
                <a:solidFill>
                  <a:schemeClr val="tx1"/>
                </a:solidFill>
                <a:ea typeface="宋体" panose="02010600030101010101" pitchFamily="2" charset="-122"/>
              </a:rPr>
              <a:t>3</a:t>
            </a:r>
            <a:r>
              <a:rPr kumimoji="1" lang="en-US" altLang="zh-CN" sz="3600" b="0" dirty="0">
                <a:solidFill>
                  <a:schemeClr val="tx1"/>
                </a:solidFill>
                <a:ea typeface="宋体" panose="02010600030101010101" pitchFamily="2" charset="-122"/>
              </a:rPr>
              <a:t>=0</a:t>
            </a:r>
            <a:endParaRPr kumimoji="1" lang="en-US" altLang="zh-CN" sz="3600" b="0" i="1" dirty="0">
              <a:solidFill>
                <a:schemeClr val="tx1"/>
              </a:solidFill>
              <a:ea typeface="宋体" panose="02010600030101010101" pitchFamily="2" charset="-122"/>
            </a:endParaRPr>
          </a:p>
        </p:txBody>
      </p:sp>
      <p:sp>
        <p:nvSpPr>
          <p:cNvPr id="22539" name="AutoShape 97"/>
          <p:cNvSpPr/>
          <p:nvPr/>
        </p:nvSpPr>
        <p:spPr bwMode="auto">
          <a:xfrm>
            <a:off x="568775" y="1061898"/>
            <a:ext cx="215900" cy="1728787"/>
          </a:xfrm>
          <a:prstGeom prst="leftBrace">
            <a:avLst>
              <a:gd name="adj1" fmla="val 66728"/>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dirty="0">
              <a:solidFill>
                <a:schemeClr val="tx1"/>
              </a:solidFill>
            </a:endParaRPr>
          </a:p>
        </p:txBody>
      </p:sp>
      <p:sp>
        <p:nvSpPr>
          <p:cNvPr id="22540" name="Text Box 98"/>
          <p:cNvSpPr txBox="1">
            <a:spLocks noChangeArrowheads="1"/>
          </p:cNvSpPr>
          <p:nvPr/>
        </p:nvSpPr>
        <p:spPr bwMode="auto">
          <a:xfrm>
            <a:off x="775944" y="2120462"/>
            <a:ext cx="273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600" b="0" i="1">
                <a:solidFill>
                  <a:schemeClr val="tx1"/>
                </a:solidFill>
                <a:latin typeface="宋体" panose="02010600030101010101" pitchFamily="2" charset="-122"/>
                <a:ea typeface="宋体" panose="02010600030101010101" pitchFamily="2" charset="-122"/>
              </a:rPr>
              <a:t>-</a:t>
            </a:r>
            <a:r>
              <a:rPr kumimoji="1" lang="en-US" altLang="zh-CN" sz="3600" b="0" i="1">
                <a:solidFill>
                  <a:schemeClr val="tx1"/>
                </a:solidFill>
                <a:ea typeface="宋体" panose="02010600030101010101" pitchFamily="2" charset="-122"/>
              </a:rPr>
              <a:t>i</a:t>
            </a:r>
            <a:r>
              <a:rPr kumimoji="1" lang="en-US" altLang="zh-CN" sz="3600" b="0" baseline="-25000">
                <a:solidFill>
                  <a:schemeClr val="tx1"/>
                </a:solidFill>
                <a:ea typeface="宋体" panose="02010600030101010101" pitchFamily="2" charset="-122"/>
              </a:rPr>
              <a:t>3</a:t>
            </a:r>
            <a:r>
              <a:rPr kumimoji="1" lang="en-US" altLang="zh-CN" sz="3600" b="0">
                <a:solidFill>
                  <a:schemeClr val="tx1"/>
                </a:solidFill>
                <a:ea typeface="宋体" panose="02010600030101010101" pitchFamily="2" charset="-122"/>
              </a:rPr>
              <a:t>+</a:t>
            </a:r>
            <a:r>
              <a:rPr kumimoji="1" lang="en-US" altLang="zh-CN" sz="3600" b="0" i="1">
                <a:solidFill>
                  <a:schemeClr val="tx1"/>
                </a:solidFill>
                <a:ea typeface="宋体" panose="02010600030101010101" pitchFamily="2" charset="-122"/>
              </a:rPr>
              <a:t>i</a:t>
            </a:r>
            <a:r>
              <a:rPr kumimoji="1" lang="en-US" altLang="zh-CN" sz="3600" b="0" baseline="-25000">
                <a:solidFill>
                  <a:schemeClr val="tx1"/>
                </a:solidFill>
                <a:ea typeface="宋体" panose="02010600030101010101" pitchFamily="2" charset="-122"/>
              </a:rPr>
              <a:t>5</a:t>
            </a:r>
            <a:r>
              <a:rPr kumimoji="1" lang="en-US" altLang="zh-CN" sz="3600" b="0">
                <a:solidFill>
                  <a:schemeClr val="tx1"/>
                </a:solidFill>
                <a:ea typeface="宋体" panose="02010600030101010101" pitchFamily="2" charset="-122"/>
              </a:rPr>
              <a:t>=</a:t>
            </a:r>
            <a:r>
              <a:rPr kumimoji="1" lang="en-US" altLang="zh-CN" sz="3600" b="0">
                <a:solidFill>
                  <a:schemeClr val="tx1"/>
                </a:solidFill>
                <a:latin typeface="宋体" panose="02010600030101010101" pitchFamily="2" charset="-122"/>
                <a:ea typeface="宋体" panose="02010600030101010101" pitchFamily="2" charset="-122"/>
              </a:rPr>
              <a:t>-</a:t>
            </a:r>
            <a:r>
              <a:rPr kumimoji="1" lang="en-US" altLang="zh-CN" sz="36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S2</a:t>
            </a:r>
            <a:endParaRPr kumimoji="1" lang="en-US" altLang="zh-CN" sz="2800" b="0" i="1">
              <a:solidFill>
                <a:schemeClr val="tx1"/>
              </a:solidFill>
              <a:ea typeface="宋体" panose="02010600030101010101" pitchFamily="2" charset="-122"/>
            </a:endParaRPr>
          </a:p>
        </p:txBody>
      </p:sp>
      <p:sp>
        <p:nvSpPr>
          <p:cNvPr id="66" name="Text Box 4"/>
          <p:cNvSpPr txBox="1">
            <a:spLocks noChangeArrowheads="1"/>
          </p:cNvSpPr>
          <p:nvPr/>
        </p:nvSpPr>
        <p:spPr bwMode="auto">
          <a:xfrm>
            <a:off x="-1" y="14179"/>
            <a:ext cx="3450168"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3.3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grpSp>
        <p:nvGrpSpPr>
          <p:cNvPr id="110" name="Group 108"/>
          <p:cNvGrpSpPr/>
          <p:nvPr/>
        </p:nvGrpSpPr>
        <p:grpSpPr bwMode="auto">
          <a:xfrm>
            <a:off x="5200283" y="1222374"/>
            <a:ext cx="3770312" cy="2519363"/>
            <a:chOff x="2880" y="2523"/>
            <a:chExt cx="2375" cy="1587"/>
          </a:xfrm>
        </p:grpSpPr>
        <p:grpSp>
          <p:nvGrpSpPr>
            <p:cNvPr id="111" name="Group 99"/>
            <p:cNvGrpSpPr/>
            <p:nvPr/>
          </p:nvGrpSpPr>
          <p:grpSpPr bwMode="auto">
            <a:xfrm>
              <a:off x="2880" y="2523"/>
              <a:ext cx="198" cy="288"/>
              <a:chOff x="612" y="981"/>
              <a:chExt cx="198" cy="288"/>
            </a:xfrm>
          </p:grpSpPr>
          <p:sp>
            <p:nvSpPr>
              <p:cNvPr id="120" name="Text Box 97"/>
              <p:cNvSpPr txBox="1">
                <a:spLocks noChangeArrowheads="1"/>
              </p:cNvSpPr>
              <p:nvPr/>
            </p:nvSpPr>
            <p:spPr bwMode="auto">
              <a:xfrm>
                <a:off x="612" y="981"/>
                <a:ext cx="1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a:solidFill>
                      <a:srgbClr val="66FF33"/>
                    </a:solidFill>
                    <a:ea typeface="宋体" panose="02010600030101010101" pitchFamily="2" charset="-122"/>
                  </a:rPr>
                  <a:t>1</a:t>
                </a:r>
                <a:endParaRPr kumimoji="1" lang="en-US" altLang="zh-CN" b="0">
                  <a:solidFill>
                    <a:srgbClr val="66FF33"/>
                  </a:solidFill>
                  <a:ea typeface="宋体" panose="02010600030101010101" pitchFamily="2" charset="-122"/>
                </a:endParaRPr>
              </a:p>
            </p:txBody>
          </p:sp>
          <p:sp>
            <p:nvSpPr>
              <p:cNvPr id="121" name="Oval 98"/>
              <p:cNvSpPr>
                <a:spLocks noChangeArrowheads="1"/>
              </p:cNvSpPr>
              <p:nvPr/>
            </p:nvSpPr>
            <p:spPr bwMode="auto">
              <a:xfrm>
                <a:off x="624" y="1041"/>
                <a:ext cx="181" cy="181"/>
              </a:xfrm>
              <a:prstGeom prst="ellipse">
                <a:avLst/>
              </a:prstGeom>
              <a:noFill/>
              <a:ln w="28575">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rgbClr val="66FF33"/>
                  </a:solidFill>
                  <a:latin typeface="Arial" panose="020B0604020202020204" pitchFamily="34" charset="0"/>
                </a:endParaRPr>
              </a:p>
            </p:txBody>
          </p:sp>
        </p:grpSp>
        <p:grpSp>
          <p:nvGrpSpPr>
            <p:cNvPr id="112" name="Group 100"/>
            <p:cNvGrpSpPr/>
            <p:nvPr/>
          </p:nvGrpSpPr>
          <p:grpSpPr bwMode="auto">
            <a:xfrm>
              <a:off x="5057" y="2568"/>
              <a:ext cx="198" cy="288"/>
              <a:chOff x="612" y="981"/>
              <a:chExt cx="198" cy="288"/>
            </a:xfrm>
          </p:grpSpPr>
          <p:sp>
            <p:nvSpPr>
              <p:cNvPr id="118" name="Text Box 101"/>
              <p:cNvSpPr txBox="1">
                <a:spLocks noChangeArrowheads="1"/>
              </p:cNvSpPr>
              <p:nvPr/>
            </p:nvSpPr>
            <p:spPr bwMode="auto">
              <a:xfrm>
                <a:off x="612" y="981"/>
                <a:ext cx="1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a:solidFill>
                      <a:srgbClr val="66FF33"/>
                    </a:solidFill>
                    <a:ea typeface="宋体" panose="02010600030101010101" pitchFamily="2" charset="-122"/>
                  </a:rPr>
                  <a:t>3</a:t>
                </a:r>
                <a:endParaRPr kumimoji="1" lang="en-US" altLang="zh-CN" b="0">
                  <a:solidFill>
                    <a:srgbClr val="66FF33"/>
                  </a:solidFill>
                  <a:ea typeface="宋体" panose="02010600030101010101" pitchFamily="2" charset="-122"/>
                </a:endParaRPr>
              </a:p>
            </p:txBody>
          </p:sp>
          <p:sp>
            <p:nvSpPr>
              <p:cNvPr id="119" name="Oval 102"/>
              <p:cNvSpPr>
                <a:spLocks noChangeArrowheads="1"/>
              </p:cNvSpPr>
              <p:nvPr/>
            </p:nvSpPr>
            <p:spPr bwMode="auto">
              <a:xfrm>
                <a:off x="624" y="1041"/>
                <a:ext cx="181" cy="181"/>
              </a:xfrm>
              <a:prstGeom prst="ellipse">
                <a:avLst/>
              </a:prstGeom>
              <a:noFill/>
              <a:ln w="28575">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rgbClr val="66FF33"/>
                  </a:solidFill>
                  <a:latin typeface="Arial" panose="020B0604020202020204" pitchFamily="34" charset="0"/>
                </a:endParaRPr>
              </a:p>
            </p:txBody>
          </p:sp>
        </p:grpSp>
        <p:grpSp>
          <p:nvGrpSpPr>
            <p:cNvPr id="113" name="Group 103"/>
            <p:cNvGrpSpPr/>
            <p:nvPr/>
          </p:nvGrpSpPr>
          <p:grpSpPr bwMode="auto">
            <a:xfrm>
              <a:off x="3787" y="2795"/>
              <a:ext cx="198" cy="288"/>
              <a:chOff x="612" y="981"/>
              <a:chExt cx="198" cy="288"/>
            </a:xfrm>
          </p:grpSpPr>
          <p:sp>
            <p:nvSpPr>
              <p:cNvPr id="116" name="Text Box 104"/>
              <p:cNvSpPr txBox="1">
                <a:spLocks noChangeArrowheads="1"/>
              </p:cNvSpPr>
              <p:nvPr/>
            </p:nvSpPr>
            <p:spPr bwMode="auto">
              <a:xfrm>
                <a:off x="612" y="981"/>
                <a:ext cx="1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a:solidFill>
                      <a:srgbClr val="66FF33"/>
                    </a:solidFill>
                    <a:ea typeface="宋体" panose="02010600030101010101" pitchFamily="2" charset="-122"/>
                  </a:rPr>
                  <a:t>2</a:t>
                </a:r>
                <a:endParaRPr kumimoji="1" lang="en-US" altLang="zh-CN" b="0">
                  <a:solidFill>
                    <a:srgbClr val="66FF33"/>
                  </a:solidFill>
                  <a:ea typeface="宋体" panose="02010600030101010101" pitchFamily="2" charset="-122"/>
                </a:endParaRPr>
              </a:p>
            </p:txBody>
          </p:sp>
          <p:sp>
            <p:nvSpPr>
              <p:cNvPr id="117" name="Oval 105"/>
              <p:cNvSpPr>
                <a:spLocks noChangeArrowheads="1"/>
              </p:cNvSpPr>
              <p:nvPr/>
            </p:nvSpPr>
            <p:spPr bwMode="auto">
              <a:xfrm>
                <a:off x="624" y="1041"/>
                <a:ext cx="181" cy="181"/>
              </a:xfrm>
              <a:prstGeom prst="ellipse">
                <a:avLst/>
              </a:prstGeom>
              <a:noFill/>
              <a:ln w="28575">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bg1"/>
                  </a:solidFill>
                  <a:latin typeface="Arial" panose="020B0604020202020204" pitchFamily="34" charset="0"/>
                </a:endParaRPr>
              </a:p>
            </p:txBody>
          </p:sp>
        </p:grpSp>
        <p:sp>
          <p:nvSpPr>
            <p:cNvPr id="114" name="Line 106"/>
            <p:cNvSpPr>
              <a:spLocks noChangeShapeType="1"/>
            </p:cNvSpPr>
            <p:nvPr/>
          </p:nvSpPr>
          <p:spPr bwMode="auto">
            <a:xfrm>
              <a:off x="3560" y="3884"/>
              <a:ext cx="0" cy="22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5" name="Line 107"/>
            <p:cNvSpPr>
              <a:spLocks noChangeShapeType="1"/>
            </p:cNvSpPr>
            <p:nvPr/>
          </p:nvSpPr>
          <p:spPr bwMode="auto">
            <a:xfrm>
              <a:off x="3424" y="4110"/>
              <a:ext cx="272" cy="0"/>
            </a:xfrm>
            <a:prstGeom prst="line">
              <a:avLst/>
            </a:prstGeom>
            <a:noFill/>
            <a:ln w="57150">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2" name="Group 176"/>
          <p:cNvGrpSpPr/>
          <p:nvPr/>
        </p:nvGrpSpPr>
        <p:grpSpPr bwMode="auto">
          <a:xfrm>
            <a:off x="4265245" y="503237"/>
            <a:ext cx="4806950" cy="2925763"/>
            <a:chOff x="2472" y="1253"/>
            <a:chExt cx="3028" cy="1843"/>
          </a:xfrm>
        </p:grpSpPr>
        <p:sp>
          <p:nvSpPr>
            <p:cNvPr id="123" name="Oval 131"/>
            <p:cNvSpPr>
              <a:spLocks noChangeArrowheads="1"/>
            </p:cNvSpPr>
            <p:nvPr/>
          </p:nvSpPr>
          <p:spPr bwMode="auto">
            <a:xfrm>
              <a:off x="5012" y="256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124" name="Line 132"/>
            <p:cNvSpPr>
              <a:spLocks noChangeShapeType="1"/>
            </p:cNvSpPr>
            <p:nvPr/>
          </p:nvSpPr>
          <p:spPr bwMode="auto">
            <a:xfrm>
              <a:off x="3318" y="1661"/>
              <a:ext cx="185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 name="Line 133"/>
            <p:cNvSpPr>
              <a:spLocks noChangeShapeType="1"/>
            </p:cNvSpPr>
            <p:nvPr/>
          </p:nvSpPr>
          <p:spPr bwMode="auto">
            <a:xfrm flipH="1">
              <a:off x="3651" y="1661"/>
              <a:ext cx="330"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134"/>
            <p:cNvSpPr>
              <a:spLocks noChangeShapeType="1"/>
            </p:cNvSpPr>
            <p:nvPr/>
          </p:nvSpPr>
          <p:spPr bwMode="auto">
            <a:xfrm>
              <a:off x="2789" y="2024"/>
              <a:ext cx="0" cy="104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135"/>
            <p:cNvSpPr>
              <a:spLocks noChangeShapeType="1"/>
            </p:cNvSpPr>
            <p:nvPr/>
          </p:nvSpPr>
          <p:spPr bwMode="auto">
            <a:xfrm>
              <a:off x="2792" y="3064"/>
              <a:ext cx="2400"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136"/>
            <p:cNvSpPr>
              <a:spLocks noChangeShapeType="1"/>
            </p:cNvSpPr>
            <p:nvPr/>
          </p:nvSpPr>
          <p:spPr bwMode="auto">
            <a:xfrm flipH="1" flipV="1">
              <a:off x="3318" y="2011"/>
              <a:ext cx="20" cy="108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137"/>
            <p:cNvSpPr>
              <a:spLocks noChangeShapeType="1"/>
            </p:cNvSpPr>
            <p:nvPr/>
          </p:nvSpPr>
          <p:spPr bwMode="auto">
            <a:xfrm>
              <a:off x="2792" y="2021"/>
              <a:ext cx="2401" cy="3"/>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138"/>
            <p:cNvSpPr>
              <a:spLocks noChangeShapeType="1"/>
            </p:cNvSpPr>
            <p:nvPr/>
          </p:nvSpPr>
          <p:spPr bwMode="auto">
            <a:xfrm>
              <a:off x="4180" y="2024"/>
              <a:ext cx="10" cy="104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139"/>
            <p:cNvSpPr>
              <a:spLocks noChangeShapeType="1"/>
            </p:cNvSpPr>
            <p:nvPr/>
          </p:nvSpPr>
          <p:spPr bwMode="auto">
            <a:xfrm flipV="1">
              <a:off x="3318" y="1651"/>
              <a:ext cx="0" cy="38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140"/>
            <p:cNvSpPr>
              <a:spLocks noChangeShapeType="1"/>
            </p:cNvSpPr>
            <p:nvPr/>
          </p:nvSpPr>
          <p:spPr bwMode="auto">
            <a:xfrm>
              <a:off x="5190" y="1661"/>
              <a:ext cx="3" cy="140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141"/>
            <p:cNvSpPr>
              <a:spLocks noChangeShapeType="1"/>
            </p:cNvSpPr>
            <p:nvPr/>
          </p:nvSpPr>
          <p:spPr bwMode="auto">
            <a:xfrm>
              <a:off x="3278" y="210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Line 142"/>
            <p:cNvSpPr>
              <a:spLocks noChangeShapeType="1"/>
            </p:cNvSpPr>
            <p:nvPr/>
          </p:nvSpPr>
          <p:spPr bwMode="auto">
            <a:xfrm flipV="1">
              <a:off x="2789" y="2069"/>
              <a:ext cx="0" cy="22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Text Box 143"/>
            <p:cNvSpPr txBox="1">
              <a:spLocks noChangeArrowheads="1"/>
            </p:cNvSpPr>
            <p:nvPr/>
          </p:nvSpPr>
          <p:spPr bwMode="auto">
            <a:xfrm>
              <a:off x="2472" y="1933"/>
              <a:ext cx="4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S1</a:t>
              </a:r>
              <a:endParaRPr kumimoji="1" lang="en-US" altLang="zh-CN" sz="2800" b="0">
                <a:solidFill>
                  <a:schemeClr val="tx1"/>
                </a:solidFill>
                <a:ea typeface="宋体" panose="02010600030101010101" pitchFamily="2" charset="-122"/>
              </a:endParaRPr>
            </a:p>
          </p:txBody>
        </p:sp>
        <p:sp>
          <p:nvSpPr>
            <p:cNvPr id="136" name="Text Box 144"/>
            <p:cNvSpPr txBox="1">
              <a:spLocks noChangeArrowheads="1"/>
            </p:cNvSpPr>
            <p:nvPr/>
          </p:nvSpPr>
          <p:spPr bwMode="auto">
            <a:xfrm>
              <a:off x="4769" y="2627"/>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u</a:t>
              </a:r>
              <a:r>
                <a:rPr kumimoji="1" lang="en-US" altLang="zh-CN" sz="2800" b="0" baseline="-25000">
                  <a:solidFill>
                    <a:schemeClr val="tx1"/>
                  </a:solidFill>
                  <a:ea typeface="宋体" panose="02010600030101010101" pitchFamily="2" charset="-122"/>
                </a:rPr>
                <a:t>S</a:t>
              </a:r>
              <a:endParaRPr kumimoji="1" lang="en-US" altLang="zh-CN" sz="2800" b="0">
                <a:solidFill>
                  <a:schemeClr val="tx1"/>
                </a:solidFill>
                <a:ea typeface="宋体" panose="02010600030101010101" pitchFamily="2" charset="-122"/>
              </a:endParaRPr>
            </a:p>
          </p:txBody>
        </p:sp>
        <p:sp>
          <p:nvSpPr>
            <p:cNvPr id="137" name="Text Box 145"/>
            <p:cNvSpPr txBox="1">
              <a:spLocks noChangeArrowheads="1"/>
            </p:cNvSpPr>
            <p:nvPr/>
          </p:nvSpPr>
          <p:spPr bwMode="auto">
            <a:xfrm>
              <a:off x="3651" y="1253"/>
              <a:ext cx="3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S2</a:t>
              </a:r>
              <a:endParaRPr kumimoji="1" lang="en-US" altLang="zh-CN" sz="2800" b="0">
                <a:solidFill>
                  <a:schemeClr val="tx1"/>
                </a:solidFill>
                <a:ea typeface="宋体" panose="02010600030101010101" pitchFamily="2" charset="-122"/>
              </a:endParaRPr>
            </a:p>
          </p:txBody>
        </p:sp>
        <p:sp>
          <p:nvSpPr>
            <p:cNvPr id="138" name="Text Box 146"/>
            <p:cNvSpPr txBox="1">
              <a:spLocks noChangeArrowheads="1"/>
            </p:cNvSpPr>
            <p:nvPr/>
          </p:nvSpPr>
          <p:spPr bwMode="auto">
            <a:xfrm>
              <a:off x="3379" y="2341"/>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1</a:t>
              </a:r>
              <a:endParaRPr kumimoji="1" lang="en-US" altLang="zh-CN" sz="2800" b="0">
                <a:solidFill>
                  <a:schemeClr val="tx1"/>
                </a:solidFill>
                <a:ea typeface="宋体" panose="02010600030101010101" pitchFamily="2" charset="-122"/>
              </a:endParaRPr>
            </a:p>
          </p:txBody>
        </p:sp>
        <p:sp>
          <p:nvSpPr>
            <p:cNvPr id="139" name="Text Box 147"/>
            <p:cNvSpPr txBox="1">
              <a:spLocks noChangeArrowheads="1"/>
            </p:cNvSpPr>
            <p:nvPr/>
          </p:nvSpPr>
          <p:spPr bwMode="auto">
            <a:xfrm>
              <a:off x="3045" y="2024"/>
              <a:ext cx="3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140" name="Text Box 148"/>
            <p:cNvSpPr txBox="1">
              <a:spLocks noChangeArrowheads="1"/>
            </p:cNvSpPr>
            <p:nvPr/>
          </p:nvSpPr>
          <p:spPr bwMode="auto">
            <a:xfrm>
              <a:off x="3334" y="1661"/>
              <a:ext cx="3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141" name="Text Box 149"/>
            <p:cNvSpPr txBox="1">
              <a:spLocks noChangeArrowheads="1"/>
            </p:cNvSpPr>
            <p:nvPr/>
          </p:nvSpPr>
          <p:spPr bwMode="auto">
            <a:xfrm>
              <a:off x="4286" y="1661"/>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3</a:t>
              </a:r>
              <a:endParaRPr kumimoji="1" lang="en-US" altLang="zh-CN" sz="2800" b="0">
                <a:solidFill>
                  <a:schemeClr val="tx1"/>
                </a:solidFill>
                <a:ea typeface="宋体" panose="02010600030101010101" pitchFamily="2" charset="-122"/>
              </a:endParaRPr>
            </a:p>
          </p:txBody>
        </p:sp>
        <p:sp>
          <p:nvSpPr>
            <p:cNvPr id="142" name="Text Box 150"/>
            <p:cNvSpPr txBox="1">
              <a:spLocks noChangeArrowheads="1"/>
            </p:cNvSpPr>
            <p:nvPr/>
          </p:nvSpPr>
          <p:spPr bwMode="auto">
            <a:xfrm>
              <a:off x="4241" y="2024"/>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4</a:t>
              </a:r>
              <a:endParaRPr kumimoji="1" lang="en-US" altLang="zh-CN" sz="2800" b="0">
                <a:solidFill>
                  <a:schemeClr val="tx1"/>
                </a:solidFill>
                <a:ea typeface="宋体" panose="02010600030101010101" pitchFamily="2" charset="-122"/>
              </a:endParaRPr>
            </a:p>
          </p:txBody>
        </p:sp>
        <p:sp>
          <p:nvSpPr>
            <p:cNvPr id="143" name="Text Box 151"/>
            <p:cNvSpPr txBox="1">
              <a:spLocks noChangeArrowheads="1"/>
            </p:cNvSpPr>
            <p:nvPr/>
          </p:nvSpPr>
          <p:spPr bwMode="auto">
            <a:xfrm>
              <a:off x="5246" y="2037"/>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5</a:t>
              </a:r>
              <a:endParaRPr kumimoji="1" lang="en-US" altLang="zh-CN" sz="2800" b="0">
                <a:solidFill>
                  <a:schemeClr val="tx1"/>
                </a:solidFill>
                <a:ea typeface="宋体" panose="02010600030101010101" pitchFamily="2" charset="-122"/>
              </a:endParaRPr>
            </a:p>
          </p:txBody>
        </p:sp>
        <p:sp>
          <p:nvSpPr>
            <p:cNvPr id="144" name="Text Box 152"/>
            <p:cNvSpPr txBox="1">
              <a:spLocks noChangeArrowheads="1"/>
            </p:cNvSpPr>
            <p:nvPr/>
          </p:nvSpPr>
          <p:spPr bwMode="auto">
            <a:xfrm>
              <a:off x="3606" y="1661"/>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145" name="Text Box 153"/>
            <p:cNvSpPr txBox="1">
              <a:spLocks noChangeArrowheads="1"/>
            </p:cNvSpPr>
            <p:nvPr/>
          </p:nvSpPr>
          <p:spPr bwMode="auto">
            <a:xfrm>
              <a:off x="4815" y="2128"/>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5</a:t>
              </a:r>
              <a:endParaRPr kumimoji="1" lang="en-US" altLang="zh-CN" sz="2800" b="0">
                <a:solidFill>
                  <a:schemeClr val="tx1"/>
                </a:solidFill>
                <a:ea typeface="宋体" panose="02010600030101010101" pitchFamily="2" charset="-122"/>
              </a:endParaRPr>
            </a:p>
          </p:txBody>
        </p:sp>
        <p:sp>
          <p:nvSpPr>
            <p:cNvPr id="146" name="Text Box 154"/>
            <p:cNvSpPr txBox="1">
              <a:spLocks noChangeArrowheads="1"/>
            </p:cNvSpPr>
            <p:nvPr/>
          </p:nvSpPr>
          <p:spPr bwMode="auto">
            <a:xfrm>
              <a:off x="4588" y="1652"/>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3</a:t>
              </a:r>
              <a:endParaRPr kumimoji="1" lang="en-US" altLang="zh-CN" sz="2800" b="0">
                <a:solidFill>
                  <a:schemeClr val="tx1"/>
                </a:solidFill>
                <a:ea typeface="宋体" panose="02010600030101010101" pitchFamily="2" charset="-122"/>
              </a:endParaRPr>
            </a:p>
          </p:txBody>
        </p:sp>
        <p:sp>
          <p:nvSpPr>
            <p:cNvPr id="147" name="Text Box 155"/>
            <p:cNvSpPr txBox="1">
              <a:spLocks noChangeArrowheads="1"/>
            </p:cNvSpPr>
            <p:nvPr/>
          </p:nvSpPr>
          <p:spPr bwMode="auto">
            <a:xfrm>
              <a:off x="4239" y="2347"/>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4</a:t>
              </a:r>
              <a:endParaRPr kumimoji="1" lang="en-US" altLang="zh-CN" sz="2800" b="0" dirty="0">
                <a:solidFill>
                  <a:schemeClr val="tx1"/>
                </a:solidFill>
                <a:ea typeface="宋体" panose="02010600030101010101" pitchFamily="2" charset="-122"/>
              </a:endParaRPr>
            </a:p>
          </p:txBody>
        </p:sp>
        <p:sp>
          <p:nvSpPr>
            <p:cNvPr id="148" name="Line 156"/>
            <p:cNvSpPr>
              <a:spLocks noChangeShapeType="1"/>
            </p:cNvSpPr>
            <p:nvPr/>
          </p:nvSpPr>
          <p:spPr bwMode="auto">
            <a:xfrm>
              <a:off x="4241" y="2069"/>
              <a:ext cx="0" cy="27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 name="Line 157"/>
            <p:cNvSpPr>
              <a:spLocks noChangeShapeType="1"/>
            </p:cNvSpPr>
            <p:nvPr/>
          </p:nvSpPr>
          <p:spPr bwMode="auto">
            <a:xfrm rot="-5400000">
              <a:off x="4452" y="1949"/>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 name="Line 158"/>
            <p:cNvSpPr>
              <a:spLocks noChangeShapeType="1"/>
            </p:cNvSpPr>
            <p:nvPr/>
          </p:nvSpPr>
          <p:spPr bwMode="auto">
            <a:xfrm>
              <a:off x="5268" y="2024"/>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 name="Line 159"/>
            <p:cNvSpPr>
              <a:spLocks noChangeShapeType="1"/>
            </p:cNvSpPr>
            <p:nvPr/>
          </p:nvSpPr>
          <p:spPr bwMode="auto">
            <a:xfrm>
              <a:off x="3379" y="2069"/>
              <a:ext cx="22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2" name="Text Box 160"/>
            <p:cNvSpPr txBox="1">
              <a:spLocks noChangeArrowheads="1"/>
            </p:cNvSpPr>
            <p:nvPr/>
          </p:nvSpPr>
          <p:spPr bwMode="auto">
            <a:xfrm>
              <a:off x="4815" y="2432"/>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latin typeface="宋体" panose="02010600030101010101" pitchFamily="2" charset="-122"/>
                  <a:ea typeface="宋体" panose="02010600030101010101" pitchFamily="2" charset="-122"/>
                </a:rPr>
                <a:t>+</a:t>
              </a:r>
              <a:endParaRPr lang="en-US" altLang="zh-CN" sz="2800" b="0">
                <a:solidFill>
                  <a:schemeClr val="tx1"/>
                </a:solidFill>
                <a:latin typeface="宋体" panose="02010600030101010101" pitchFamily="2" charset="-122"/>
                <a:ea typeface="宋体" panose="02010600030101010101" pitchFamily="2" charset="-122"/>
              </a:endParaRPr>
            </a:p>
          </p:txBody>
        </p:sp>
        <p:sp>
          <p:nvSpPr>
            <p:cNvPr id="153" name="Text Box 161"/>
            <p:cNvSpPr txBox="1">
              <a:spLocks noChangeArrowheads="1"/>
            </p:cNvSpPr>
            <p:nvPr/>
          </p:nvSpPr>
          <p:spPr bwMode="auto">
            <a:xfrm>
              <a:off x="4785" y="2704"/>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latin typeface="宋体" panose="02010600030101010101" pitchFamily="2" charset="-122"/>
                  <a:ea typeface="宋体" panose="02010600030101010101" pitchFamily="2" charset="-122"/>
                </a:rPr>
                <a:t>_</a:t>
              </a:r>
              <a:endParaRPr lang="en-US" altLang="zh-CN" sz="2800" b="0">
                <a:solidFill>
                  <a:schemeClr val="tx1"/>
                </a:solidFill>
                <a:latin typeface="宋体" panose="02010600030101010101" pitchFamily="2" charset="-122"/>
                <a:ea typeface="宋体" panose="02010600030101010101" pitchFamily="2" charset="-122"/>
              </a:endParaRPr>
            </a:p>
          </p:txBody>
        </p:sp>
        <p:sp>
          <p:nvSpPr>
            <p:cNvPr id="154" name="Rectangle 162"/>
            <p:cNvSpPr>
              <a:spLocks noChangeArrowheads="1"/>
            </p:cNvSpPr>
            <p:nvPr/>
          </p:nvSpPr>
          <p:spPr bwMode="auto">
            <a:xfrm>
              <a:off x="4604" y="197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55" name="Rectangle 163"/>
            <p:cNvSpPr>
              <a:spLocks noChangeArrowheads="1"/>
            </p:cNvSpPr>
            <p:nvPr/>
          </p:nvSpPr>
          <p:spPr bwMode="auto">
            <a:xfrm>
              <a:off x="3606" y="197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56" name="Rectangle 164"/>
            <p:cNvSpPr>
              <a:spLocks noChangeArrowheads="1"/>
            </p:cNvSpPr>
            <p:nvPr/>
          </p:nvSpPr>
          <p:spPr bwMode="auto">
            <a:xfrm>
              <a:off x="5128" y="216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57" name="Rectangle 165"/>
            <p:cNvSpPr>
              <a:spLocks noChangeArrowheads="1"/>
            </p:cNvSpPr>
            <p:nvPr/>
          </p:nvSpPr>
          <p:spPr bwMode="auto">
            <a:xfrm>
              <a:off x="4119" y="238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158" name="Rectangle 166"/>
            <p:cNvSpPr>
              <a:spLocks noChangeArrowheads="1"/>
            </p:cNvSpPr>
            <p:nvPr/>
          </p:nvSpPr>
          <p:spPr bwMode="auto">
            <a:xfrm>
              <a:off x="3270" y="238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159" name="Group 167"/>
            <p:cNvGrpSpPr/>
            <p:nvPr/>
          </p:nvGrpSpPr>
          <p:grpSpPr bwMode="auto">
            <a:xfrm>
              <a:off x="2608" y="2341"/>
              <a:ext cx="363" cy="363"/>
              <a:chOff x="4785" y="709"/>
              <a:chExt cx="363" cy="363"/>
            </a:xfrm>
          </p:grpSpPr>
          <p:sp>
            <p:nvSpPr>
              <p:cNvPr id="163" name="Oval 168"/>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164" name="Line 169"/>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0" name="Group 170"/>
            <p:cNvGrpSpPr/>
            <p:nvPr/>
          </p:nvGrpSpPr>
          <p:grpSpPr bwMode="auto">
            <a:xfrm rot="5400000">
              <a:off x="4014" y="1480"/>
              <a:ext cx="363" cy="363"/>
              <a:chOff x="4785" y="709"/>
              <a:chExt cx="363" cy="363"/>
            </a:xfrm>
          </p:grpSpPr>
          <p:sp>
            <p:nvSpPr>
              <p:cNvPr id="161" name="Oval 171"/>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rot="10800000"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162" name="Line 172"/>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7" name="Text Box 78"/>
          <p:cNvSpPr txBox="1">
            <a:spLocks noChangeArrowheads="1"/>
          </p:cNvSpPr>
          <p:nvPr/>
        </p:nvSpPr>
        <p:spPr bwMode="auto">
          <a:xfrm>
            <a:off x="5152199" y="2048667"/>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68" name="Text Box 80"/>
          <p:cNvSpPr txBox="1">
            <a:spLocks noChangeArrowheads="1"/>
          </p:cNvSpPr>
          <p:nvPr/>
        </p:nvSpPr>
        <p:spPr bwMode="auto">
          <a:xfrm>
            <a:off x="5181232" y="242490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69" name="Text Box 91"/>
          <p:cNvSpPr txBox="1">
            <a:spLocks noChangeArrowheads="1"/>
          </p:cNvSpPr>
          <p:nvPr/>
        </p:nvSpPr>
        <p:spPr bwMode="auto">
          <a:xfrm>
            <a:off x="5130432" y="2271713"/>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70" name="Text Box 78"/>
          <p:cNvSpPr txBox="1">
            <a:spLocks noChangeArrowheads="1"/>
          </p:cNvSpPr>
          <p:nvPr/>
        </p:nvSpPr>
        <p:spPr bwMode="auto">
          <a:xfrm>
            <a:off x="5746383" y="1718226"/>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71" name="Text Box 80"/>
          <p:cNvSpPr txBox="1">
            <a:spLocks noChangeArrowheads="1"/>
          </p:cNvSpPr>
          <p:nvPr/>
        </p:nvSpPr>
        <p:spPr bwMode="auto">
          <a:xfrm>
            <a:off x="6439427" y="153273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72" name="Text Box 91"/>
          <p:cNvSpPr txBox="1">
            <a:spLocks noChangeArrowheads="1"/>
          </p:cNvSpPr>
          <p:nvPr/>
        </p:nvSpPr>
        <p:spPr bwMode="auto">
          <a:xfrm>
            <a:off x="6055151" y="1685131"/>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73" name="Text Box 78"/>
          <p:cNvSpPr txBox="1">
            <a:spLocks noChangeArrowheads="1"/>
          </p:cNvSpPr>
          <p:nvPr/>
        </p:nvSpPr>
        <p:spPr bwMode="auto">
          <a:xfrm>
            <a:off x="7370192" y="1714258"/>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74" name="Text Box 80"/>
          <p:cNvSpPr txBox="1">
            <a:spLocks noChangeArrowheads="1"/>
          </p:cNvSpPr>
          <p:nvPr/>
        </p:nvSpPr>
        <p:spPr bwMode="auto">
          <a:xfrm>
            <a:off x="8063236" y="1528763"/>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75" name="Text Box 91"/>
          <p:cNvSpPr txBox="1">
            <a:spLocks noChangeArrowheads="1"/>
          </p:cNvSpPr>
          <p:nvPr/>
        </p:nvSpPr>
        <p:spPr bwMode="auto">
          <a:xfrm>
            <a:off x="7678960" y="1681163"/>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3</a:t>
            </a:r>
            <a:endParaRPr kumimoji="1" lang="en-US" altLang="zh-CN" sz="2800" b="0" dirty="0">
              <a:solidFill>
                <a:schemeClr val="tx1"/>
              </a:solidFill>
              <a:ea typeface="宋体" panose="02010600030101010101" pitchFamily="2" charset="-122"/>
            </a:endParaRPr>
          </a:p>
        </p:txBody>
      </p:sp>
      <p:sp>
        <p:nvSpPr>
          <p:cNvPr id="76" name="Text Box 78"/>
          <p:cNvSpPr txBox="1">
            <a:spLocks noChangeArrowheads="1"/>
          </p:cNvSpPr>
          <p:nvPr/>
        </p:nvSpPr>
        <p:spPr bwMode="auto">
          <a:xfrm>
            <a:off x="6604823" y="1966117"/>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77" name="Text Box 80"/>
          <p:cNvSpPr txBox="1">
            <a:spLocks noChangeArrowheads="1"/>
          </p:cNvSpPr>
          <p:nvPr/>
        </p:nvSpPr>
        <p:spPr bwMode="auto">
          <a:xfrm>
            <a:off x="6620402" y="237536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78" name="Text Box 91"/>
          <p:cNvSpPr txBox="1">
            <a:spLocks noChangeArrowheads="1"/>
          </p:cNvSpPr>
          <p:nvPr/>
        </p:nvSpPr>
        <p:spPr bwMode="auto">
          <a:xfrm>
            <a:off x="6456494" y="2178192"/>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u</a:t>
            </a:r>
            <a:r>
              <a:rPr kumimoji="1" lang="en-US" altLang="zh-CN" sz="2800" b="0" i="1" baseline="-25000" dirty="0">
                <a:solidFill>
                  <a:schemeClr val="tx1"/>
                </a:solidFill>
                <a:ea typeface="宋体" panose="02010600030101010101" pitchFamily="2" charset="-122"/>
              </a:rPr>
              <a:t>4</a:t>
            </a:r>
            <a:endParaRPr kumimoji="1" lang="en-US" altLang="zh-CN" sz="2800" b="0" dirty="0">
              <a:solidFill>
                <a:schemeClr val="tx1"/>
              </a:solidFill>
              <a:ea typeface="宋体" panose="02010600030101010101" pitchFamily="2" charset="-122"/>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82022" y="856444"/>
            <a:ext cx="11361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000" dirty="0"/>
              <a:t>整理得：</a:t>
            </a:r>
            <a:endParaRPr kumimoji="1" lang="zh-CN" altLang="en-US" sz="2000" dirty="0"/>
          </a:p>
        </p:txBody>
      </p:sp>
      <p:graphicFrame>
        <p:nvGraphicFramePr>
          <p:cNvPr id="26627" name="Object 3"/>
          <p:cNvGraphicFramePr>
            <a:graphicFrameLocks noChangeAspect="1"/>
          </p:cNvGraphicFramePr>
          <p:nvPr/>
        </p:nvGraphicFramePr>
        <p:xfrm>
          <a:off x="1425575" y="856444"/>
          <a:ext cx="5045075" cy="1119187"/>
        </p:xfrm>
        <a:graphic>
          <a:graphicData uri="http://schemas.openxmlformats.org/presentationml/2006/ole">
            <mc:AlternateContent xmlns:mc="http://schemas.openxmlformats.org/markup-compatibility/2006">
              <mc:Choice xmlns:v="urn:schemas-microsoft-com:vml" Requires="v">
                <p:oleObj spid="_x0000_s10371" name="公式" r:id="rId1" imgW="2072005" imgH="457200" progId="Equation.3">
                  <p:embed/>
                </p:oleObj>
              </mc:Choice>
              <mc:Fallback>
                <p:oleObj name="公式" r:id="rId1" imgW="2072005" imgH="4572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856444"/>
                        <a:ext cx="5045075" cy="1119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8" name="Object 4"/>
          <p:cNvGraphicFramePr>
            <a:graphicFrameLocks noChangeAspect="1"/>
          </p:cNvGraphicFramePr>
          <p:nvPr/>
        </p:nvGraphicFramePr>
        <p:xfrm>
          <a:off x="1425575" y="1935944"/>
          <a:ext cx="5689600" cy="1123950"/>
        </p:xfrm>
        <a:graphic>
          <a:graphicData uri="http://schemas.openxmlformats.org/presentationml/2006/ole">
            <mc:AlternateContent xmlns:mc="http://schemas.openxmlformats.org/markup-compatibility/2006">
              <mc:Choice xmlns:v="urn:schemas-microsoft-com:vml" Requires="v">
                <p:oleObj spid="_x0000_s10372" name="公式" r:id="rId3" imgW="2665730" imgH="457200" progId="Equation.3">
                  <p:embed/>
                </p:oleObj>
              </mc:Choice>
              <mc:Fallback>
                <p:oleObj name="公式" r:id="rId3" imgW="266573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575" y="1935944"/>
                        <a:ext cx="5689600"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9" name="AutoShape 5"/>
          <p:cNvSpPr/>
          <p:nvPr/>
        </p:nvSpPr>
        <p:spPr bwMode="auto">
          <a:xfrm>
            <a:off x="993775" y="1143781"/>
            <a:ext cx="287338" cy="2592388"/>
          </a:xfrm>
          <a:prstGeom prst="leftBrace">
            <a:avLst>
              <a:gd name="adj1" fmla="val 75184"/>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26630" name="Text Box 6" descr="绿色大理石"/>
          <p:cNvSpPr txBox="1">
            <a:spLocks noChangeArrowheads="1"/>
          </p:cNvSpPr>
          <p:nvPr/>
        </p:nvSpPr>
        <p:spPr bwMode="auto">
          <a:xfrm>
            <a:off x="684213" y="4183060"/>
            <a:ext cx="4464050" cy="519112"/>
          </a:xfrm>
          <a:prstGeom prst="rect">
            <a:avLst/>
          </a:prstGeom>
          <a:solidFill>
            <a:schemeClr val="tx1"/>
          </a:solidFill>
          <a:ln>
            <a:noFill/>
          </a:ln>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chemeClr val="bg1"/>
                </a:solidFill>
                <a:ea typeface="宋体" panose="02010600030101010101" pitchFamily="2" charset="-122"/>
              </a:rPr>
              <a:t>令   </a:t>
            </a:r>
            <a:r>
              <a:rPr kumimoji="1" lang="en-US" altLang="zh-CN" sz="2800" b="0" i="1" dirty="0" err="1">
                <a:solidFill>
                  <a:schemeClr val="bg1"/>
                </a:solidFill>
                <a:ea typeface="宋体" panose="02010600030101010101" pitchFamily="2" charset="-122"/>
              </a:rPr>
              <a:t>G</a:t>
            </a:r>
            <a:r>
              <a:rPr kumimoji="1" lang="en-US" altLang="zh-CN" sz="2800" b="0" i="1" baseline="-25000" dirty="0" err="1">
                <a:solidFill>
                  <a:schemeClr val="bg1"/>
                </a:solidFill>
                <a:ea typeface="宋体" panose="02010600030101010101" pitchFamily="2" charset="-122"/>
              </a:rPr>
              <a:t>k</a:t>
            </a:r>
            <a:r>
              <a:rPr kumimoji="1" lang="en-US" altLang="zh-CN" sz="2800" b="0" dirty="0">
                <a:solidFill>
                  <a:schemeClr val="bg1"/>
                </a:solidFill>
                <a:ea typeface="宋体" panose="02010600030101010101" pitchFamily="2" charset="-122"/>
              </a:rPr>
              <a:t>=1/</a:t>
            </a:r>
            <a:r>
              <a:rPr kumimoji="1" lang="en-US" altLang="zh-CN" sz="2800" b="0" i="1" dirty="0" err="1">
                <a:solidFill>
                  <a:schemeClr val="bg1"/>
                </a:solidFill>
                <a:ea typeface="宋体" panose="02010600030101010101" pitchFamily="2" charset="-122"/>
              </a:rPr>
              <a:t>R</a:t>
            </a:r>
            <a:r>
              <a:rPr kumimoji="1" lang="en-US" altLang="zh-CN" sz="2800" b="0" i="1" baseline="-25000" dirty="0" err="1">
                <a:solidFill>
                  <a:schemeClr val="bg1"/>
                </a:solidFill>
                <a:ea typeface="宋体" panose="02010600030101010101" pitchFamily="2" charset="-122"/>
              </a:rPr>
              <a:t>k</a:t>
            </a:r>
            <a:r>
              <a:rPr kumimoji="1" lang="zh-CN" altLang="en-US" sz="2800" b="0" dirty="0">
                <a:solidFill>
                  <a:schemeClr val="bg1"/>
                </a:solidFill>
                <a:ea typeface="宋体" panose="02010600030101010101" pitchFamily="2" charset="-122"/>
              </a:rPr>
              <a:t>，</a:t>
            </a:r>
            <a:r>
              <a:rPr kumimoji="1" lang="en-US" altLang="zh-CN" sz="2800" b="0" i="1" dirty="0">
                <a:solidFill>
                  <a:schemeClr val="bg1"/>
                </a:solidFill>
                <a:ea typeface="宋体" panose="02010600030101010101" pitchFamily="2" charset="-122"/>
              </a:rPr>
              <a:t>k</a:t>
            </a:r>
            <a:r>
              <a:rPr kumimoji="1" lang="en-US" altLang="zh-CN" sz="2800" b="0" dirty="0">
                <a:solidFill>
                  <a:schemeClr val="bg1"/>
                </a:solidFill>
                <a:ea typeface="宋体" panose="02010600030101010101" pitchFamily="2" charset="-122"/>
              </a:rPr>
              <a:t>=1, 2, 3, 4, 5</a:t>
            </a:r>
            <a:endParaRPr kumimoji="1" lang="en-US" altLang="zh-CN" sz="2800" b="0" dirty="0">
              <a:solidFill>
                <a:schemeClr val="bg1"/>
              </a:solidFill>
              <a:ea typeface="宋体" panose="02010600030101010101" pitchFamily="2" charset="-122"/>
            </a:endParaRPr>
          </a:p>
        </p:txBody>
      </p:sp>
      <p:sp>
        <p:nvSpPr>
          <p:cNvPr id="26631" name="Text Box 7"/>
          <p:cNvSpPr txBox="1">
            <a:spLocks noChangeArrowheads="1"/>
          </p:cNvSpPr>
          <p:nvPr/>
        </p:nvSpPr>
        <p:spPr bwMode="auto">
          <a:xfrm>
            <a:off x="5219700" y="4183060"/>
            <a:ext cx="3311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a:t>上式简记为：</a:t>
            </a:r>
            <a:endParaRPr kumimoji="1" lang="zh-CN" altLang="en-US" sz="2800"/>
          </a:p>
        </p:txBody>
      </p:sp>
      <p:sp>
        <p:nvSpPr>
          <p:cNvPr id="26632" name="Text Box 8"/>
          <p:cNvSpPr txBox="1">
            <a:spLocks noChangeArrowheads="1"/>
          </p:cNvSpPr>
          <p:nvPr/>
        </p:nvSpPr>
        <p:spPr bwMode="auto">
          <a:xfrm>
            <a:off x="971550" y="4918072"/>
            <a:ext cx="5616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11</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n1</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12</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n2</a:t>
            </a:r>
            <a:r>
              <a:rPr kumimoji="1" lang="en-US" altLang="zh-CN" sz="3200" b="0" dirty="0">
                <a:solidFill>
                  <a:schemeClr val="tx1"/>
                </a:solidFill>
                <a:ea typeface="宋体" panose="02010600030101010101" pitchFamily="2" charset="-122"/>
              </a:rPr>
              <a:t> </a:t>
            </a:r>
            <a:r>
              <a:rPr kumimoji="1" lang="zh-CN" altLang="en-US" sz="3200" b="0" dirty="0">
                <a:solidFill>
                  <a:schemeClr val="tx1"/>
                </a:solidFill>
                <a:ea typeface="宋体" panose="02010600030101010101" pitchFamily="2" charset="-122"/>
              </a:rPr>
              <a:t>＋</a:t>
            </a:r>
            <a:r>
              <a:rPr kumimoji="1" lang="en-US" altLang="zh-CN" sz="3200" b="0" i="1" dirty="0">
                <a:solidFill>
                  <a:schemeClr val="tx1"/>
                </a:solidFill>
              </a:rPr>
              <a:t>G</a:t>
            </a:r>
            <a:r>
              <a:rPr kumimoji="1" lang="en-US" altLang="zh-CN" sz="3200" b="0" baseline="-25000" dirty="0">
                <a:solidFill>
                  <a:schemeClr val="tx1"/>
                </a:solidFill>
                <a:latin typeface="Arial" panose="020B0604020202020204" pitchFamily="34" charset="0"/>
              </a:rPr>
              <a:t>13</a:t>
            </a:r>
            <a:r>
              <a:rPr kumimoji="1" lang="en-US" altLang="zh-CN" sz="3200" b="0" i="1" dirty="0">
                <a:solidFill>
                  <a:schemeClr val="tx1"/>
                </a:solidFill>
              </a:rPr>
              <a:t>u</a:t>
            </a:r>
            <a:r>
              <a:rPr kumimoji="1" lang="en-US" altLang="zh-CN" sz="3200" b="0" baseline="-25000" dirty="0">
                <a:solidFill>
                  <a:schemeClr val="tx1"/>
                </a:solidFill>
              </a:rPr>
              <a:t>n3</a:t>
            </a:r>
            <a:r>
              <a:rPr kumimoji="1" lang="en-US" altLang="zh-CN" sz="3200" b="0" baseline="-25000" dirty="0">
                <a:solidFill>
                  <a:schemeClr val="tx1"/>
                </a:solidFill>
                <a:latin typeface="Arial" panose="020B0604020202020204" pitchFamily="34" charset="0"/>
              </a:rPr>
              <a:t> </a:t>
            </a:r>
            <a:r>
              <a:rPr kumimoji="1" lang="en-US" altLang="zh-CN" sz="3200" b="0" dirty="0">
                <a:solidFill>
                  <a:schemeClr val="tx1"/>
                </a:solidFill>
                <a:ea typeface="宋体" panose="02010600030101010101" pitchFamily="2" charset="-122"/>
              </a:rPr>
              <a:t>= </a:t>
            </a:r>
            <a:r>
              <a:rPr kumimoji="1" lang="en-US" altLang="zh-CN" sz="32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S</a:t>
            </a:r>
            <a:r>
              <a:rPr kumimoji="1" lang="en-US" altLang="zh-CN" sz="3200" b="0" baseline="-25000" dirty="0">
                <a:solidFill>
                  <a:schemeClr val="tx1"/>
                </a:solidFill>
                <a:ea typeface="宋体" panose="02010600030101010101" pitchFamily="2" charset="-122"/>
              </a:rPr>
              <a:t>n1</a:t>
            </a:r>
            <a:endParaRPr kumimoji="1" lang="en-US" altLang="zh-CN" sz="3200" b="0" baseline="-25000" dirty="0">
              <a:solidFill>
                <a:schemeClr val="tx1"/>
              </a:solidFill>
              <a:ea typeface="宋体" panose="02010600030101010101" pitchFamily="2" charset="-122"/>
            </a:endParaRPr>
          </a:p>
        </p:txBody>
      </p:sp>
      <p:sp>
        <p:nvSpPr>
          <p:cNvPr id="26634" name="AutoShape 10"/>
          <p:cNvSpPr/>
          <p:nvPr/>
        </p:nvSpPr>
        <p:spPr bwMode="auto">
          <a:xfrm>
            <a:off x="684213" y="5060947"/>
            <a:ext cx="277812" cy="1614488"/>
          </a:xfrm>
          <a:prstGeom prst="leftBrace">
            <a:avLst>
              <a:gd name="adj1" fmla="val 48429"/>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26638" name="Object 14"/>
          <p:cNvGraphicFramePr>
            <a:graphicFrameLocks noChangeAspect="1"/>
          </p:cNvGraphicFramePr>
          <p:nvPr/>
        </p:nvGraphicFramePr>
        <p:xfrm>
          <a:off x="1425575" y="3017031"/>
          <a:ext cx="5391150" cy="1047750"/>
        </p:xfrm>
        <a:graphic>
          <a:graphicData uri="http://schemas.openxmlformats.org/presentationml/2006/ole">
            <mc:AlternateContent xmlns:mc="http://schemas.openxmlformats.org/markup-compatibility/2006">
              <mc:Choice xmlns:v="urn:schemas-microsoft-com:vml" Requires="v">
                <p:oleObj spid="_x0000_s10373" name="公式" r:id="rId5" imgW="2369185" imgH="457200" progId="Equation.3">
                  <p:embed/>
                </p:oleObj>
              </mc:Choice>
              <mc:Fallback>
                <p:oleObj name="公式" r:id="rId5" imgW="2369185" imgH="4572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5575" y="3017031"/>
                        <a:ext cx="539115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9" name="Text Box 15"/>
          <p:cNvSpPr txBox="1">
            <a:spLocks noChangeArrowheads="1"/>
          </p:cNvSpPr>
          <p:nvPr/>
        </p:nvSpPr>
        <p:spPr bwMode="auto">
          <a:xfrm>
            <a:off x="971550" y="5565772"/>
            <a:ext cx="5759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21</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n1</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22</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n2</a:t>
            </a:r>
            <a:r>
              <a:rPr kumimoji="1" lang="en-US" altLang="zh-CN" sz="3200" b="0" dirty="0">
                <a:solidFill>
                  <a:schemeClr val="tx1"/>
                </a:solidFill>
                <a:ea typeface="宋体" panose="02010600030101010101" pitchFamily="2" charset="-122"/>
              </a:rPr>
              <a:t> </a:t>
            </a:r>
            <a:r>
              <a:rPr kumimoji="1" lang="zh-CN" altLang="en-US" sz="3200" b="0" dirty="0">
                <a:solidFill>
                  <a:schemeClr val="tx1"/>
                </a:solidFill>
                <a:ea typeface="宋体" panose="02010600030101010101" pitchFamily="2" charset="-122"/>
              </a:rPr>
              <a:t>＋</a:t>
            </a:r>
            <a:r>
              <a:rPr kumimoji="1" lang="en-US" altLang="zh-CN" sz="3200" b="0" i="1" dirty="0">
                <a:solidFill>
                  <a:schemeClr val="tx1"/>
                </a:solidFill>
              </a:rPr>
              <a:t>G</a:t>
            </a:r>
            <a:r>
              <a:rPr kumimoji="1" lang="en-US" altLang="zh-CN" sz="3200" b="0" baseline="-25000" dirty="0">
                <a:solidFill>
                  <a:schemeClr val="tx1"/>
                </a:solidFill>
                <a:latin typeface="Arial" panose="020B0604020202020204" pitchFamily="34" charset="0"/>
              </a:rPr>
              <a:t>23</a:t>
            </a:r>
            <a:r>
              <a:rPr kumimoji="1" lang="en-US" altLang="zh-CN" sz="3200" b="0" i="1" dirty="0">
                <a:solidFill>
                  <a:schemeClr val="tx1"/>
                </a:solidFill>
              </a:rPr>
              <a:t>u</a:t>
            </a:r>
            <a:r>
              <a:rPr kumimoji="1" lang="en-US" altLang="zh-CN" sz="3200" b="0" baseline="-25000" dirty="0">
                <a:solidFill>
                  <a:schemeClr val="tx1"/>
                </a:solidFill>
              </a:rPr>
              <a:t>n3</a:t>
            </a:r>
            <a:r>
              <a:rPr kumimoji="1" lang="en-US" altLang="zh-CN" sz="3200" b="0" baseline="-25000" dirty="0">
                <a:solidFill>
                  <a:schemeClr val="tx1"/>
                </a:solidFill>
                <a:latin typeface="Arial" panose="020B0604020202020204" pitchFamily="34" charset="0"/>
              </a:rPr>
              <a:t> </a:t>
            </a:r>
            <a:r>
              <a:rPr kumimoji="1" lang="en-US" altLang="zh-CN" sz="3200" b="0" dirty="0">
                <a:solidFill>
                  <a:schemeClr val="tx1"/>
                </a:solidFill>
                <a:ea typeface="宋体" panose="02010600030101010101" pitchFamily="2" charset="-122"/>
              </a:rPr>
              <a:t>= </a:t>
            </a:r>
            <a:r>
              <a:rPr kumimoji="1" lang="en-US" altLang="zh-CN" sz="32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S</a:t>
            </a:r>
            <a:r>
              <a:rPr kumimoji="1" lang="en-US" altLang="zh-CN" sz="3200" b="0" baseline="-25000" dirty="0">
                <a:solidFill>
                  <a:schemeClr val="tx1"/>
                </a:solidFill>
                <a:ea typeface="宋体" panose="02010600030101010101" pitchFamily="2" charset="-122"/>
              </a:rPr>
              <a:t>n2</a:t>
            </a:r>
            <a:endParaRPr kumimoji="1" lang="en-US" altLang="zh-CN" sz="3200" b="0" baseline="-25000" dirty="0">
              <a:solidFill>
                <a:schemeClr val="tx1"/>
              </a:solidFill>
              <a:ea typeface="宋体" panose="02010600030101010101" pitchFamily="2" charset="-122"/>
            </a:endParaRPr>
          </a:p>
        </p:txBody>
      </p:sp>
      <p:sp>
        <p:nvSpPr>
          <p:cNvPr id="26640" name="Text Box 16"/>
          <p:cNvSpPr txBox="1">
            <a:spLocks noChangeArrowheads="1"/>
          </p:cNvSpPr>
          <p:nvPr/>
        </p:nvSpPr>
        <p:spPr bwMode="auto">
          <a:xfrm>
            <a:off x="971550" y="6213472"/>
            <a:ext cx="5184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31</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n1</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32</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n2</a:t>
            </a:r>
            <a:r>
              <a:rPr kumimoji="1" lang="en-US" altLang="zh-CN" sz="3200" b="0" dirty="0">
                <a:solidFill>
                  <a:schemeClr val="tx1"/>
                </a:solidFill>
                <a:ea typeface="宋体" panose="02010600030101010101" pitchFamily="2" charset="-122"/>
              </a:rPr>
              <a:t> </a:t>
            </a:r>
            <a:r>
              <a:rPr kumimoji="1" lang="zh-CN" altLang="en-US" sz="3200" b="0" dirty="0">
                <a:solidFill>
                  <a:schemeClr val="tx1"/>
                </a:solidFill>
                <a:ea typeface="宋体" panose="02010600030101010101" pitchFamily="2" charset="-122"/>
              </a:rPr>
              <a:t>＋</a:t>
            </a:r>
            <a:r>
              <a:rPr kumimoji="1" lang="en-US" altLang="zh-CN" sz="3200" b="0" i="1" dirty="0">
                <a:solidFill>
                  <a:schemeClr val="tx1"/>
                </a:solidFill>
              </a:rPr>
              <a:t>G</a:t>
            </a:r>
            <a:r>
              <a:rPr kumimoji="1" lang="en-US" altLang="zh-CN" sz="3200" b="0" baseline="-25000" dirty="0">
                <a:solidFill>
                  <a:schemeClr val="tx1"/>
                </a:solidFill>
                <a:latin typeface="Arial" panose="020B0604020202020204" pitchFamily="34" charset="0"/>
              </a:rPr>
              <a:t>33</a:t>
            </a:r>
            <a:r>
              <a:rPr kumimoji="1" lang="en-US" altLang="zh-CN" sz="3200" b="0" i="1" dirty="0">
                <a:solidFill>
                  <a:schemeClr val="tx1"/>
                </a:solidFill>
              </a:rPr>
              <a:t>u</a:t>
            </a:r>
            <a:r>
              <a:rPr kumimoji="1" lang="en-US" altLang="zh-CN" sz="3200" b="0" baseline="-25000" dirty="0">
                <a:solidFill>
                  <a:schemeClr val="tx1"/>
                </a:solidFill>
              </a:rPr>
              <a:t>n3</a:t>
            </a:r>
            <a:r>
              <a:rPr kumimoji="1" lang="en-US" altLang="zh-CN" sz="3200" b="0" baseline="-25000" dirty="0">
                <a:solidFill>
                  <a:schemeClr val="tx1"/>
                </a:solidFill>
                <a:latin typeface="Arial" panose="020B0604020202020204" pitchFamily="34" charset="0"/>
              </a:rPr>
              <a:t> </a:t>
            </a:r>
            <a:r>
              <a:rPr kumimoji="1" lang="en-US" altLang="zh-CN" sz="3200" b="0" dirty="0">
                <a:solidFill>
                  <a:schemeClr val="tx1"/>
                </a:solidFill>
                <a:ea typeface="宋体" panose="02010600030101010101" pitchFamily="2" charset="-122"/>
              </a:rPr>
              <a:t>= </a:t>
            </a:r>
            <a:r>
              <a:rPr kumimoji="1" lang="en-US" altLang="zh-CN" sz="32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S</a:t>
            </a:r>
            <a:r>
              <a:rPr kumimoji="1" lang="en-US" altLang="zh-CN" sz="3200" b="0" baseline="-25000" dirty="0">
                <a:solidFill>
                  <a:schemeClr val="tx1"/>
                </a:solidFill>
                <a:ea typeface="宋体" panose="02010600030101010101" pitchFamily="2" charset="-122"/>
              </a:rPr>
              <a:t>n3</a:t>
            </a:r>
            <a:endParaRPr kumimoji="1" lang="en-US" altLang="zh-CN" sz="3200" b="0" baseline="-25000" dirty="0">
              <a:solidFill>
                <a:schemeClr val="tx1"/>
              </a:solidFill>
              <a:ea typeface="宋体" panose="02010600030101010101" pitchFamily="2" charset="-122"/>
            </a:endParaRPr>
          </a:p>
        </p:txBody>
      </p:sp>
      <p:sp>
        <p:nvSpPr>
          <p:cNvPr id="26641" name="AutoShape 17" descr="羊皮纸"/>
          <p:cNvSpPr>
            <a:spLocks noChangeArrowheads="1"/>
          </p:cNvSpPr>
          <p:nvPr/>
        </p:nvSpPr>
        <p:spPr bwMode="auto">
          <a:xfrm>
            <a:off x="6470651" y="5472381"/>
            <a:ext cx="2467234" cy="865188"/>
          </a:xfrm>
          <a:prstGeom prst="wedgeRoundRectCallout">
            <a:avLst>
              <a:gd name="adj1" fmla="val -69153"/>
              <a:gd name="adj2" fmla="val 9695"/>
              <a:gd name="adj3" fmla="val 16667"/>
            </a:avLst>
          </a:prstGeom>
          <a:blipFill dpi="0" rotWithShape="1">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dirty="0">
                <a:solidFill>
                  <a:schemeClr val="bg1"/>
                </a:solidFill>
                <a:latin typeface="Arial" panose="020B0604020202020204" pitchFamily="34" charset="0"/>
              </a:rPr>
              <a:t>标准形式的节点电压方程</a:t>
            </a:r>
            <a:r>
              <a:rPr lang="en-US" altLang="zh-CN" dirty="0">
                <a:solidFill>
                  <a:schemeClr val="bg1"/>
                </a:solidFill>
                <a:latin typeface="Arial" panose="020B0604020202020204" pitchFamily="34" charset="0"/>
              </a:rPr>
              <a:t>(KCL)</a:t>
            </a:r>
            <a:endParaRPr lang="zh-CN" altLang="en-US" dirty="0">
              <a:solidFill>
                <a:schemeClr val="bg1"/>
              </a:solidFill>
              <a:latin typeface="Arial" panose="020B0604020202020204" pitchFamily="34" charset="0"/>
            </a:endParaRPr>
          </a:p>
        </p:txBody>
      </p:sp>
      <p:sp>
        <p:nvSpPr>
          <p:cNvPr id="26644" name="AutoShape 20" descr="羊皮纸"/>
          <p:cNvSpPr>
            <a:spLocks noChangeArrowheads="1"/>
          </p:cNvSpPr>
          <p:nvPr/>
        </p:nvSpPr>
        <p:spPr bwMode="auto">
          <a:xfrm>
            <a:off x="7021513" y="3452032"/>
            <a:ext cx="1779588" cy="692150"/>
          </a:xfrm>
          <a:prstGeom prst="wedgeRoundRectCallout">
            <a:avLst>
              <a:gd name="adj1" fmla="val -61823"/>
              <a:gd name="adj2" fmla="val -39907"/>
              <a:gd name="adj3" fmla="val 16667"/>
            </a:avLst>
          </a:prstGeom>
          <a:blipFill dpi="0" rotWithShape="1">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lang="zh-CN" altLang="en-US" sz="1800" dirty="0">
                <a:solidFill>
                  <a:schemeClr val="bg1"/>
                </a:solidFill>
                <a:latin typeface="Arial" panose="020B0604020202020204" pitchFamily="34" charset="0"/>
              </a:rPr>
              <a:t>与电源有关的统一放在右侧</a:t>
            </a:r>
            <a:endParaRPr lang="zh-CN" altLang="en-US" sz="1800" dirty="0">
              <a:solidFill>
                <a:schemeClr val="bg1"/>
              </a:solidFill>
              <a:latin typeface="Arial" panose="020B0604020202020204" pitchFamily="34" charset="0"/>
            </a:endParaRPr>
          </a:p>
        </p:txBody>
      </p:sp>
      <p:sp>
        <p:nvSpPr>
          <p:cNvPr id="16" name="Text Box 4"/>
          <p:cNvSpPr txBox="1">
            <a:spLocks noChangeArrowheads="1"/>
          </p:cNvSpPr>
          <p:nvPr/>
        </p:nvSpPr>
        <p:spPr bwMode="auto">
          <a:xfrm>
            <a:off x="-1" y="14179"/>
            <a:ext cx="342900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3.3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3" name="图片 2"/>
          <p:cNvPicPr>
            <a:picLocks noChangeAspect="1"/>
          </p:cNvPicPr>
          <p:nvPr/>
        </p:nvPicPr>
        <p:blipFill>
          <a:blip r:embed="rId8"/>
          <a:stretch>
            <a:fillRect/>
          </a:stretch>
        </p:blipFill>
        <p:spPr>
          <a:xfrm>
            <a:off x="6434138" y="0"/>
            <a:ext cx="2709862" cy="1812096"/>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3"/>
          <p:cNvSpPr txBox="1">
            <a:spLocks noChangeArrowheads="1"/>
          </p:cNvSpPr>
          <p:nvPr/>
        </p:nvSpPr>
        <p:spPr bwMode="auto">
          <a:xfrm>
            <a:off x="1558660" y="1119482"/>
            <a:ext cx="5832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0" indent="-2857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rPr>
              <a:t>G</a:t>
            </a:r>
            <a:r>
              <a:rPr kumimoji="1" lang="en-US" altLang="zh-CN" sz="2800" b="0" baseline="-25000" dirty="0">
                <a:solidFill>
                  <a:schemeClr val="tx1"/>
                </a:solidFill>
              </a:rPr>
              <a:t>11</a:t>
            </a:r>
            <a:r>
              <a:rPr kumimoji="1" lang="en-US" altLang="zh-CN" sz="2800" b="0" dirty="0">
                <a:solidFill>
                  <a:schemeClr val="tx1"/>
                </a:solidFill>
              </a:rPr>
              <a:t>=</a:t>
            </a:r>
            <a:r>
              <a:rPr kumimoji="1" lang="en-US" altLang="zh-CN" sz="2800" b="0" i="1" dirty="0">
                <a:solidFill>
                  <a:schemeClr val="tx1"/>
                </a:solidFill>
              </a:rPr>
              <a:t>G</a:t>
            </a:r>
            <a:r>
              <a:rPr kumimoji="1" lang="en-US" altLang="zh-CN" sz="2800" b="0" baseline="-25000" dirty="0">
                <a:solidFill>
                  <a:schemeClr val="tx1"/>
                </a:solidFill>
              </a:rPr>
              <a:t>1</a:t>
            </a:r>
            <a:r>
              <a:rPr kumimoji="1" lang="en-US" altLang="zh-CN" sz="2800" b="0" dirty="0">
                <a:solidFill>
                  <a:schemeClr val="tx1"/>
                </a:solidFill>
              </a:rPr>
              <a:t>+</a:t>
            </a:r>
            <a:r>
              <a:rPr kumimoji="1" lang="en-US" altLang="zh-CN" sz="2800" b="0" i="1" dirty="0">
                <a:solidFill>
                  <a:schemeClr val="tx1"/>
                </a:solidFill>
              </a:rPr>
              <a:t>G</a:t>
            </a:r>
            <a:r>
              <a:rPr kumimoji="1" lang="en-US" altLang="zh-CN" sz="2800" b="0" baseline="-25000" dirty="0">
                <a:solidFill>
                  <a:schemeClr val="tx1"/>
                </a:solidFill>
              </a:rPr>
              <a:t>2 </a:t>
            </a:r>
            <a:r>
              <a:rPr kumimoji="1" lang="en-US" altLang="zh-CN" sz="2000" baseline="-25000" dirty="0">
                <a:solidFill>
                  <a:schemeClr val="tx1"/>
                </a:solidFill>
              </a:rPr>
              <a:t>               </a:t>
            </a:r>
            <a:r>
              <a:rPr kumimoji="1" lang="zh-CN" altLang="en-US" dirty="0">
                <a:latin typeface="楷体_GB2312" pitchFamily="49" charset="-122"/>
              </a:rPr>
              <a:t>节点</a:t>
            </a:r>
            <a:r>
              <a:rPr kumimoji="1" lang="zh-CN" altLang="zh-CN" b="0" dirty="0">
                <a:latin typeface="楷体_GB2312" pitchFamily="49" charset="-122"/>
              </a:rPr>
              <a:t>1</a:t>
            </a:r>
            <a:r>
              <a:rPr kumimoji="1" lang="zh-CN" altLang="zh-CN" dirty="0">
                <a:latin typeface="楷体_GB2312" pitchFamily="49" charset="-122"/>
              </a:rPr>
              <a:t>的自电导</a:t>
            </a:r>
            <a:endParaRPr kumimoji="1" lang="zh-CN" altLang="en-US" sz="2000" dirty="0">
              <a:latin typeface="Arial" panose="020B0604020202020204" pitchFamily="34" charset="0"/>
            </a:endParaRPr>
          </a:p>
        </p:txBody>
      </p:sp>
      <p:sp>
        <p:nvSpPr>
          <p:cNvPr id="75780" name="Text Box 4"/>
          <p:cNvSpPr txBox="1">
            <a:spLocks noChangeArrowheads="1"/>
          </p:cNvSpPr>
          <p:nvPr/>
        </p:nvSpPr>
        <p:spPr bwMode="auto">
          <a:xfrm>
            <a:off x="1558660" y="1767182"/>
            <a:ext cx="59769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71750" indent="-25717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spcBef>
                <a:spcPct val="10000"/>
              </a:spcBef>
            </a:pPr>
            <a:r>
              <a:rPr kumimoji="1" lang="en-US" altLang="zh-CN" sz="2800" b="0" i="1" dirty="0">
                <a:solidFill>
                  <a:schemeClr val="tx1"/>
                </a:solidFill>
              </a:rPr>
              <a:t>G</a:t>
            </a:r>
            <a:r>
              <a:rPr kumimoji="1" lang="en-US" altLang="zh-CN" sz="2800" b="0" baseline="-25000" dirty="0">
                <a:solidFill>
                  <a:schemeClr val="tx1"/>
                </a:solidFill>
              </a:rPr>
              <a:t>22</a:t>
            </a:r>
            <a:r>
              <a:rPr kumimoji="1" lang="en-US" altLang="zh-CN" sz="2800" b="0" dirty="0">
                <a:solidFill>
                  <a:schemeClr val="tx1"/>
                </a:solidFill>
              </a:rPr>
              <a:t>=</a:t>
            </a:r>
            <a:r>
              <a:rPr kumimoji="1" lang="en-US" altLang="zh-CN" sz="2800" b="0" i="1" dirty="0">
                <a:solidFill>
                  <a:schemeClr val="tx1"/>
                </a:solidFill>
              </a:rPr>
              <a:t>G</a:t>
            </a:r>
            <a:r>
              <a:rPr kumimoji="1" lang="en-US" altLang="zh-CN" sz="2800" b="0" baseline="-25000" dirty="0">
                <a:solidFill>
                  <a:schemeClr val="tx1"/>
                </a:solidFill>
              </a:rPr>
              <a:t>2</a:t>
            </a:r>
            <a:r>
              <a:rPr kumimoji="1" lang="en-US" altLang="zh-CN" sz="2800" b="0" dirty="0">
                <a:solidFill>
                  <a:schemeClr val="tx1"/>
                </a:solidFill>
              </a:rPr>
              <a:t>+</a:t>
            </a:r>
            <a:r>
              <a:rPr kumimoji="1" lang="en-US" altLang="zh-CN" sz="2800" b="0" i="1" dirty="0">
                <a:solidFill>
                  <a:schemeClr val="tx1"/>
                </a:solidFill>
              </a:rPr>
              <a:t>G</a:t>
            </a:r>
            <a:r>
              <a:rPr kumimoji="1" lang="en-US" altLang="zh-CN" sz="2800" b="0" baseline="-25000" dirty="0">
                <a:solidFill>
                  <a:schemeClr val="tx1"/>
                </a:solidFill>
              </a:rPr>
              <a:t>3</a:t>
            </a:r>
            <a:r>
              <a:rPr kumimoji="1" lang="en-US" altLang="zh-CN" sz="2800" b="0" dirty="0">
                <a:solidFill>
                  <a:schemeClr val="tx1"/>
                </a:solidFill>
              </a:rPr>
              <a:t>+</a:t>
            </a:r>
            <a:r>
              <a:rPr kumimoji="1" lang="en-US" altLang="zh-CN" sz="2800" b="0" i="1" dirty="0">
                <a:solidFill>
                  <a:schemeClr val="tx1"/>
                </a:solidFill>
              </a:rPr>
              <a:t>G</a:t>
            </a:r>
            <a:r>
              <a:rPr kumimoji="1" lang="en-US" altLang="zh-CN" sz="2800" b="0" baseline="-25000" dirty="0">
                <a:solidFill>
                  <a:schemeClr val="tx1"/>
                </a:solidFill>
              </a:rPr>
              <a:t>4 </a:t>
            </a:r>
            <a:r>
              <a:rPr kumimoji="1" lang="en-US" altLang="zh-CN" sz="2800" baseline="-25000" dirty="0">
                <a:solidFill>
                  <a:schemeClr val="tx1"/>
                </a:solidFill>
              </a:rPr>
              <a:t>  </a:t>
            </a:r>
            <a:r>
              <a:rPr kumimoji="1" lang="zh-CN" altLang="en-US" dirty="0">
                <a:latin typeface="楷体_GB2312" pitchFamily="49" charset="-122"/>
              </a:rPr>
              <a:t>节点</a:t>
            </a:r>
            <a:r>
              <a:rPr kumimoji="1" lang="zh-CN" altLang="zh-CN" b="0" dirty="0"/>
              <a:t>2</a:t>
            </a:r>
            <a:r>
              <a:rPr kumimoji="1" lang="zh-CN" altLang="zh-CN" dirty="0">
                <a:latin typeface="楷体_GB2312" pitchFamily="49" charset="-122"/>
              </a:rPr>
              <a:t>的自电导</a:t>
            </a:r>
            <a:endParaRPr kumimoji="1" lang="zh-CN" altLang="en-US" dirty="0">
              <a:latin typeface="楷体_GB2312" pitchFamily="49" charset="-122"/>
            </a:endParaRPr>
          </a:p>
        </p:txBody>
      </p:sp>
      <p:sp>
        <p:nvSpPr>
          <p:cNvPr id="75781" name="Text Box 5"/>
          <p:cNvSpPr txBox="1">
            <a:spLocks noChangeArrowheads="1"/>
          </p:cNvSpPr>
          <p:nvPr/>
        </p:nvSpPr>
        <p:spPr bwMode="auto">
          <a:xfrm>
            <a:off x="1083998" y="3579278"/>
            <a:ext cx="7345362" cy="52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0" indent="-2857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10000"/>
              </a:lnSpc>
            </a:pPr>
            <a:r>
              <a:rPr kumimoji="1" lang="en-US" altLang="zh-CN" sz="2800" b="0" i="1" dirty="0">
                <a:solidFill>
                  <a:schemeClr val="tx1"/>
                </a:solidFill>
              </a:rPr>
              <a:t>G</a:t>
            </a:r>
            <a:r>
              <a:rPr kumimoji="1" lang="en-US" altLang="zh-CN" sz="2800" b="0" baseline="-25000" dirty="0">
                <a:solidFill>
                  <a:schemeClr val="tx1"/>
                </a:solidFill>
              </a:rPr>
              <a:t>12</a:t>
            </a:r>
            <a:r>
              <a:rPr kumimoji="1" lang="en-US" altLang="zh-CN" sz="2800" b="0" dirty="0">
                <a:solidFill>
                  <a:schemeClr val="tx1"/>
                </a:solidFill>
              </a:rPr>
              <a:t>= </a:t>
            </a:r>
            <a:r>
              <a:rPr kumimoji="1" lang="en-US" altLang="zh-CN" sz="2800" b="0" i="1" dirty="0">
                <a:solidFill>
                  <a:schemeClr val="tx1"/>
                </a:solidFill>
              </a:rPr>
              <a:t>G</a:t>
            </a:r>
            <a:r>
              <a:rPr kumimoji="1" lang="en-US" altLang="zh-CN" sz="2800" b="0" baseline="-25000" dirty="0">
                <a:solidFill>
                  <a:schemeClr val="tx1"/>
                </a:solidFill>
              </a:rPr>
              <a:t>21</a:t>
            </a:r>
            <a:r>
              <a:rPr kumimoji="1" lang="en-US" altLang="zh-CN" sz="2800" b="0" dirty="0">
                <a:solidFill>
                  <a:schemeClr val="tx1"/>
                </a:solidFill>
              </a:rPr>
              <a:t> =</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rPr>
              <a:t>G</a:t>
            </a:r>
            <a:r>
              <a:rPr kumimoji="1" lang="en-US" altLang="zh-CN" sz="2800" b="0" baseline="-25000" dirty="0">
                <a:solidFill>
                  <a:schemeClr val="tx1"/>
                </a:solidFill>
              </a:rPr>
              <a:t>2</a:t>
            </a:r>
            <a:r>
              <a:rPr kumimoji="1" lang="en-US" altLang="zh-CN" sz="2000" dirty="0">
                <a:solidFill>
                  <a:schemeClr val="tx1"/>
                </a:solidFill>
              </a:rPr>
              <a:t>    </a:t>
            </a:r>
            <a:r>
              <a:rPr kumimoji="1" lang="zh-CN" altLang="en-US" dirty="0">
                <a:latin typeface="楷体_GB2312" pitchFamily="49" charset="-122"/>
              </a:rPr>
              <a:t>节点</a:t>
            </a:r>
            <a:r>
              <a:rPr kumimoji="1" lang="zh-CN" altLang="zh-CN" b="0" dirty="0">
                <a:ea typeface="宋体" panose="02010600030101010101" pitchFamily="2" charset="-122"/>
              </a:rPr>
              <a:t>1</a:t>
            </a:r>
            <a:r>
              <a:rPr kumimoji="1" lang="zh-CN" altLang="zh-CN" dirty="0">
                <a:latin typeface="楷体_GB2312" pitchFamily="49" charset="-122"/>
              </a:rPr>
              <a:t>与</a:t>
            </a:r>
            <a:r>
              <a:rPr kumimoji="1" lang="zh-CN" altLang="en-US" dirty="0">
                <a:latin typeface="楷体_GB2312" pitchFamily="49" charset="-122"/>
              </a:rPr>
              <a:t>节点</a:t>
            </a:r>
            <a:r>
              <a:rPr kumimoji="1" lang="zh-CN" altLang="zh-CN" b="0" dirty="0"/>
              <a:t>2</a:t>
            </a:r>
            <a:r>
              <a:rPr kumimoji="1" lang="zh-CN" altLang="zh-CN" dirty="0">
                <a:latin typeface="楷体_GB2312" pitchFamily="49" charset="-122"/>
              </a:rPr>
              <a:t>之间的互电导</a:t>
            </a:r>
            <a:endParaRPr kumimoji="1" lang="zh-CN" altLang="en-US" dirty="0">
              <a:latin typeface="楷体_GB2312" pitchFamily="49" charset="-122"/>
            </a:endParaRPr>
          </a:p>
        </p:txBody>
      </p:sp>
      <p:sp>
        <p:nvSpPr>
          <p:cNvPr id="75783" name="Text Box 7"/>
          <p:cNvSpPr txBox="1">
            <a:spLocks noChangeArrowheads="1"/>
          </p:cNvSpPr>
          <p:nvPr/>
        </p:nvSpPr>
        <p:spPr bwMode="auto">
          <a:xfrm>
            <a:off x="1558660" y="2408842"/>
            <a:ext cx="55496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571750" indent="-25717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spcBef>
                <a:spcPct val="50000"/>
              </a:spcBef>
            </a:pPr>
            <a:r>
              <a:rPr kumimoji="1" lang="en-US" altLang="zh-CN" sz="2800" b="0" i="1" dirty="0">
                <a:solidFill>
                  <a:schemeClr val="tx1"/>
                </a:solidFill>
              </a:rPr>
              <a:t>G</a:t>
            </a:r>
            <a:r>
              <a:rPr kumimoji="1" lang="en-US" altLang="zh-CN" sz="2800" b="0" baseline="-25000" dirty="0">
                <a:solidFill>
                  <a:schemeClr val="tx1"/>
                </a:solidFill>
              </a:rPr>
              <a:t>33</a:t>
            </a:r>
            <a:r>
              <a:rPr kumimoji="1" lang="en-US" altLang="zh-CN" sz="2800" b="0" dirty="0">
                <a:solidFill>
                  <a:schemeClr val="tx1"/>
                </a:solidFill>
              </a:rPr>
              <a:t>=</a:t>
            </a:r>
            <a:r>
              <a:rPr kumimoji="1" lang="en-US" altLang="zh-CN" sz="2800" b="0" i="1" dirty="0">
                <a:solidFill>
                  <a:schemeClr val="tx1"/>
                </a:solidFill>
              </a:rPr>
              <a:t>G</a:t>
            </a:r>
            <a:r>
              <a:rPr kumimoji="1" lang="en-US" altLang="zh-CN" sz="2800" b="0" baseline="-25000" dirty="0">
                <a:solidFill>
                  <a:schemeClr val="tx1"/>
                </a:solidFill>
              </a:rPr>
              <a:t>3</a:t>
            </a:r>
            <a:r>
              <a:rPr kumimoji="1" lang="en-US" altLang="zh-CN" sz="2800" b="0" dirty="0">
                <a:solidFill>
                  <a:schemeClr val="tx1"/>
                </a:solidFill>
              </a:rPr>
              <a:t>+</a:t>
            </a:r>
            <a:r>
              <a:rPr kumimoji="1" lang="en-US" altLang="zh-CN" sz="2800" b="0" i="1" dirty="0">
                <a:solidFill>
                  <a:schemeClr val="tx1"/>
                </a:solidFill>
              </a:rPr>
              <a:t>G</a:t>
            </a:r>
            <a:r>
              <a:rPr kumimoji="1" lang="en-US" altLang="zh-CN" sz="2800" b="0" baseline="-25000" dirty="0">
                <a:solidFill>
                  <a:schemeClr val="tx1"/>
                </a:solidFill>
              </a:rPr>
              <a:t>5</a:t>
            </a:r>
            <a:r>
              <a:rPr kumimoji="1" lang="en-US" altLang="zh-CN" sz="2800" dirty="0">
                <a:solidFill>
                  <a:schemeClr val="tx1"/>
                </a:solidFill>
                <a:latin typeface="楷体_GB2312" pitchFamily="49" charset="-122"/>
              </a:rPr>
              <a:t> </a:t>
            </a:r>
            <a:r>
              <a:rPr kumimoji="1" lang="en-US" altLang="zh-CN" sz="2000" dirty="0">
                <a:solidFill>
                  <a:schemeClr val="tx1"/>
                </a:solidFill>
                <a:latin typeface="楷体_GB2312" pitchFamily="49" charset="-122"/>
              </a:rPr>
              <a:t>        </a:t>
            </a:r>
            <a:r>
              <a:rPr kumimoji="1" lang="zh-CN" altLang="en-US" dirty="0">
                <a:latin typeface="楷体_GB2312" pitchFamily="49" charset="-122"/>
              </a:rPr>
              <a:t>节点</a:t>
            </a:r>
            <a:r>
              <a:rPr kumimoji="1" lang="en-US" altLang="zh-CN" b="0" dirty="0"/>
              <a:t>3</a:t>
            </a:r>
            <a:r>
              <a:rPr kumimoji="1" lang="zh-CN" altLang="zh-CN" dirty="0">
                <a:latin typeface="楷体_GB2312" pitchFamily="49" charset="-122"/>
              </a:rPr>
              <a:t>的自电导</a:t>
            </a:r>
            <a:endParaRPr kumimoji="1" lang="zh-CN" altLang="en-US" dirty="0">
              <a:latin typeface="楷体_GB2312" pitchFamily="49" charset="-122"/>
            </a:endParaRPr>
          </a:p>
        </p:txBody>
      </p:sp>
      <p:sp>
        <p:nvSpPr>
          <p:cNvPr id="75784" name="Text Box 8"/>
          <p:cNvSpPr txBox="1">
            <a:spLocks noChangeArrowheads="1"/>
          </p:cNvSpPr>
          <p:nvPr/>
        </p:nvSpPr>
        <p:spPr bwMode="auto">
          <a:xfrm>
            <a:off x="1083998" y="4160076"/>
            <a:ext cx="7272337" cy="52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0" indent="-2857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10000"/>
              </a:lnSpc>
            </a:pPr>
            <a:r>
              <a:rPr kumimoji="1" lang="en-US" altLang="zh-CN" sz="2800" b="0" i="1" dirty="0">
                <a:solidFill>
                  <a:schemeClr val="tx1"/>
                </a:solidFill>
              </a:rPr>
              <a:t>G</a:t>
            </a:r>
            <a:r>
              <a:rPr kumimoji="1" lang="en-US" altLang="zh-CN" b="0" baseline="-25000" dirty="0">
                <a:solidFill>
                  <a:schemeClr val="tx1"/>
                </a:solidFill>
              </a:rPr>
              <a:t>23</a:t>
            </a:r>
            <a:r>
              <a:rPr kumimoji="1" lang="en-US" altLang="zh-CN" sz="2800" b="0" dirty="0">
                <a:solidFill>
                  <a:schemeClr val="tx1"/>
                </a:solidFill>
              </a:rPr>
              <a:t>= </a:t>
            </a:r>
            <a:r>
              <a:rPr kumimoji="1" lang="en-US" altLang="zh-CN" sz="2800" b="0" i="1" dirty="0">
                <a:solidFill>
                  <a:schemeClr val="tx1"/>
                </a:solidFill>
              </a:rPr>
              <a:t>G</a:t>
            </a:r>
            <a:r>
              <a:rPr kumimoji="1" lang="en-US" altLang="zh-CN" b="0" baseline="-25000" dirty="0">
                <a:solidFill>
                  <a:schemeClr val="tx1"/>
                </a:solidFill>
              </a:rPr>
              <a:t>32</a:t>
            </a:r>
            <a:r>
              <a:rPr kumimoji="1" lang="en-US" altLang="zh-CN" sz="2800" b="0" dirty="0">
                <a:solidFill>
                  <a:schemeClr val="tx1"/>
                </a:solidFill>
              </a:rPr>
              <a:t> =</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rPr>
              <a:t>G</a:t>
            </a:r>
            <a:r>
              <a:rPr kumimoji="1" lang="en-US" altLang="zh-CN" b="0" baseline="-25000" dirty="0">
                <a:solidFill>
                  <a:schemeClr val="tx1"/>
                </a:solidFill>
              </a:rPr>
              <a:t>3</a:t>
            </a:r>
            <a:r>
              <a:rPr kumimoji="1" lang="en-US" altLang="zh-CN" dirty="0">
                <a:solidFill>
                  <a:schemeClr val="tx1"/>
                </a:solidFill>
              </a:rPr>
              <a:t>    </a:t>
            </a:r>
            <a:r>
              <a:rPr kumimoji="1" lang="zh-CN" altLang="en-US" dirty="0">
                <a:latin typeface="楷体_GB2312" pitchFamily="49" charset="-122"/>
              </a:rPr>
              <a:t>节点</a:t>
            </a:r>
            <a:r>
              <a:rPr kumimoji="1" lang="en-US" altLang="zh-CN" b="0" dirty="0">
                <a:latin typeface="楷体_GB2312" pitchFamily="49" charset="-122"/>
              </a:rPr>
              <a:t>2</a:t>
            </a:r>
            <a:r>
              <a:rPr kumimoji="1" lang="zh-CN" altLang="zh-CN" dirty="0">
                <a:latin typeface="楷体_GB2312" pitchFamily="49" charset="-122"/>
              </a:rPr>
              <a:t>与</a:t>
            </a:r>
            <a:r>
              <a:rPr kumimoji="1" lang="zh-CN" altLang="en-US" dirty="0">
                <a:latin typeface="楷体_GB2312" pitchFamily="49" charset="-122"/>
              </a:rPr>
              <a:t>节点</a:t>
            </a:r>
            <a:r>
              <a:rPr kumimoji="1" lang="en-US" altLang="zh-CN" b="0" dirty="0">
                <a:latin typeface="楷体_GB2312" pitchFamily="49" charset="-122"/>
              </a:rPr>
              <a:t>3</a:t>
            </a:r>
            <a:r>
              <a:rPr kumimoji="1" lang="zh-CN" altLang="zh-CN" dirty="0">
                <a:latin typeface="楷体_GB2312" pitchFamily="49" charset="-122"/>
              </a:rPr>
              <a:t>之间的互电导</a:t>
            </a:r>
            <a:r>
              <a:rPr kumimoji="1" lang="zh-CN" altLang="en-US" dirty="0">
                <a:latin typeface="楷体_GB2312" pitchFamily="49" charset="-122"/>
              </a:rPr>
              <a:t>  </a:t>
            </a:r>
            <a:endParaRPr kumimoji="1" lang="zh-CN" altLang="en-US" dirty="0">
              <a:latin typeface="楷体_GB2312" pitchFamily="49" charset="-122"/>
            </a:endParaRPr>
          </a:p>
        </p:txBody>
      </p:sp>
      <p:grpSp>
        <p:nvGrpSpPr>
          <p:cNvPr id="4" name="Group 19"/>
          <p:cNvGrpSpPr/>
          <p:nvPr/>
        </p:nvGrpSpPr>
        <p:grpSpPr bwMode="auto">
          <a:xfrm>
            <a:off x="-13493" y="742561"/>
            <a:ext cx="1644650" cy="850900"/>
            <a:chOff x="385" y="3022"/>
            <a:chExt cx="1036" cy="536"/>
          </a:xfrm>
        </p:grpSpPr>
        <p:pic>
          <p:nvPicPr>
            <p:cNvPr id="24591" name="Picture 20"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2" name="Text Box 21"/>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b="0" dirty="0">
                  <a:solidFill>
                    <a:srgbClr val="CC6600"/>
                  </a:solidFill>
                  <a:latin typeface="Arial" panose="020B0604020202020204" pitchFamily="34" charset="0"/>
                  <a:ea typeface="华文行楷" panose="02010800040101010101" pitchFamily="2" charset="-122"/>
                </a:rPr>
                <a:t>小结</a:t>
              </a:r>
              <a:endParaRPr lang="zh-CN" altLang="en-US" sz="3200" b="0" dirty="0">
                <a:solidFill>
                  <a:srgbClr val="CC6600"/>
                </a:solidFill>
                <a:latin typeface="Arial" panose="020B0604020202020204" pitchFamily="34" charset="0"/>
                <a:ea typeface="华文行楷" panose="02010800040101010101" pitchFamily="2" charset="-122"/>
              </a:endParaRPr>
            </a:p>
          </p:txBody>
        </p:sp>
      </p:grpSp>
      <p:sp>
        <p:nvSpPr>
          <p:cNvPr id="75798" name="Rectangle 22"/>
          <p:cNvSpPr>
            <a:spLocks noChangeArrowheads="1"/>
          </p:cNvSpPr>
          <p:nvPr/>
        </p:nvSpPr>
        <p:spPr bwMode="auto">
          <a:xfrm>
            <a:off x="363273" y="3063730"/>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t>节点</a:t>
            </a:r>
            <a:r>
              <a:rPr kumimoji="1" lang="zh-CN" altLang="zh-CN" dirty="0"/>
              <a:t>的自电导</a:t>
            </a:r>
            <a:r>
              <a:rPr kumimoji="1" lang="zh-CN" altLang="zh-CN" dirty="0">
                <a:solidFill>
                  <a:schemeClr val="tx1"/>
                </a:solidFill>
              </a:rPr>
              <a:t>等于接在该</a:t>
            </a:r>
            <a:r>
              <a:rPr kumimoji="1" lang="zh-CN" altLang="en-US" dirty="0">
                <a:solidFill>
                  <a:schemeClr val="tx1"/>
                </a:solidFill>
              </a:rPr>
              <a:t>节点</a:t>
            </a:r>
            <a:r>
              <a:rPr kumimoji="1" lang="zh-CN" altLang="zh-CN" dirty="0">
                <a:solidFill>
                  <a:schemeClr val="tx1"/>
                </a:solidFill>
              </a:rPr>
              <a:t>上所有支路的电导之和。</a:t>
            </a:r>
            <a:endParaRPr kumimoji="1" lang="zh-CN" altLang="en-US" dirty="0">
              <a:solidFill>
                <a:schemeClr val="tx1"/>
              </a:solidFill>
            </a:endParaRPr>
          </a:p>
        </p:txBody>
      </p:sp>
      <p:sp>
        <p:nvSpPr>
          <p:cNvPr id="75800" name="Rectangle 24"/>
          <p:cNvSpPr>
            <a:spLocks noChangeArrowheads="1"/>
          </p:cNvSpPr>
          <p:nvPr/>
        </p:nvSpPr>
        <p:spPr bwMode="auto">
          <a:xfrm>
            <a:off x="338402" y="4776361"/>
            <a:ext cx="8417454"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zh-CN" altLang="zh-CN" dirty="0"/>
              <a:t>互电导</a:t>
            </a:r>
            <a:r>
              <a:rPr kumimoji="1" lang="zh-CN" altLang="zh-CN" dirty="0">
                <a:solidFill>
                  <a:schemeClr val="tx1"/>
                </a:solidFill>
              </a:rPr>
              <a:t>为接在</a:t>
            </a:r>
            <a:r>
              <a:rPr kumimoji="1" lang="zh-CN" altLang="en-US" dirty="0">
                <a:solidFill>
                  <a:schemeClr val="tx1"/>
                </a:solidFill>
              </a:rPr>
              <a:t>节点</a:t>
            </a:r>
            <a:r>
              <a:rPr kumimoji="1" lang="zh-CN" altLang="zh-CN" dirty="0">
                <a:solidFill>
                  <a:schemeClr val="tx1"/>
                </a:solidFill>
              </a:rPr>
              <a:t>与</a:t>
            </a:r>
            <a:r>
              <a:rPr kumimoji="1" lang="zh-CN" altLang="en-US" dirty="0">
                <a:solidFill>
                  <a:schemeClr val="tx1"/>
                </a:solidFill>
              </a:rPr>
              <a:t>节点</a:t>
            </a:r>
            <a:r>
              <a:rPr kumimoji="1" lang="zh-CN" altLang="zh-CN" dirty="0">
                <a:solidFill>
                  <a:schemeClr val="tx1"/>
                </a:solidFill>
              </a:rPr>
              <a:t>之间</a:t>
            </a:r>
            <a:r>
              <a:rPr kumimoji="1" lang="zh-CN" altLang="zh-CN" dirty="0"/>
              <a:t>所有支路的电导之和</a:t>
            </a:r>
            <a:r>
              <a:rPr kumimoji="1" lang="zh-CN" altLang="zh-CN" dirty="0">
                <a:solidFill>
                  <a:schemeClr val="tx1"/>
                </a:solidFill>
              </a:rPr>
              <a:t>，总</a:t>
            </a:r>
            <a:r>
              <a:rPr kumimoji="1" lang="zh-CN" altLang="en-US" dirty="0">
                <a:solidFill>
                  <a:schemeClr val="tx1"/>
                </a:solidFill>
              </a:rPr>
              <a:t>为</a:t>
            </a:r>
            <a:r>
              <a:rPr kumimoji="1" lang="zh-CN" altLang="en-US" dirty="0">
                <a:solidFill>
                  <a:srgbClr val="FF0000"/>
                </a:solidFill>
              </a:rPr>
              <a:t>负值</a:t>
            </a:r>
            <a:r>
              <a:rPr kumimoji="1" lang="zh-CN" altLang="zh-CN" dirty="0">
                <a:solidFill>
                  <a:schemeClr val="tx1"/>
                </a:solidFill>
              </a:rPr>
              <a:t>。</a:t>
            </a:r>
            <a:endParaRPr kumimoji="1" lang="zh-CN" altLang="en-US" dirty="0">
              <a:solidFill>
                <a:schemeClr val="tx1"/>
              </a:solidFill>
            </a:endParaRPr>
          </a:p>
        </p:txBody>
      </p:sp>
      <p:sp>
        <p:nvSpPr>
          <p:cNvPr id="12" name="Text Box 4"/>
          <p:cNvSpPr txBox="1">
            <a:spLocks noChangeArrowheads="1"/>
          </p:cNvSpPr>
          <p:nvPr/>
        </p:nvSpPr>
        <p:spPr bwMode="auto">
          <a:xfrm>
            <a:off x="-1" y="14179"/>
            <a:ext cx="344593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3.3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16" name="图片 15"/>
          <p:cNvPicPr>
            <a:picLocks noChangeAspect="1"/>
          </p:cNvPicPr>
          <p:nvPr/>
        </p:nvPicPr>
        <p:blipFill>
          <a:blip r:embed="rId2"/>
          <a:stretch>
            <a:fillRect/>
          </a:stretch>
        </p:blipFill>
        <p:spPr>
          <a:xfrm>
            <a:off x="6434138" y="0"/>
            <a:ext cx="2709862" cy="1812096"/>
          </a:xfrm>
          <a:prstGeom prst="rect">
            <a:avLst/>
          </a:prstGeom>
        </p:spPr>
      </p:pic>
      <p:sp>
        <p:nvSpPr>
          <p:cNvPr id="15" name="矩形 14"/>
          <p:cNvSpPr/>
          <p:nvPr/>
        </p:nvSpPr>
        <p:spPr>
          <a:xfrm>
            <a:off x="588752" y="5417837"/>
            <a:ext cx="3798570" cy="1323439"/>
          </a:xfrm>
          <a:prstGeom prst="rect">
            <a:avLst/>
          </a:prstGeom>
          <a:ln w="12700">
            <a:solidFill>
              <a:srgbClr val="FF0000"/>
            </a:solidFill>
          </a:ln>
        </p:spPr>
        <p:txBody>
          <a:bodyPr wrap="square">
            <a:spAutoFit/>
          </a:bodyPr>
          <a:lstStyle/>
          <a:p>
            <a:r>
              <a:rPr kumimoji="1" lang="zh-CN" altLang="en-US" sz="1600" b="1" i="1" dirty="0">
                <a:solidFill>
                  <a:srgbClr val="FFFF00"/>
                </a:solidFill>
                <a:ea typeface="宋体" panose="02010600030101010101" pitchFamily="2" charset="-122"/>
              </a:rPr>
              <a:t>求互电导：</a:t>
            </a:r>
            <a:endParaRPr kumimoji="1" lang="en-US" altLang="zh-CN" sz="1600" b="1" i="1" dirty="0">
              <a:solidFill>
                <a:srgbClr val="FFFF00"/>
              </a:solidFill>
              <a:ea typeface="宋体" panose="02010600030101010101" pitchFamily="2" charset="-122"/>
            </a:endParaRPr>
          </a:p>
          <a:p>
            <a:r>
              <a:rPr kumimoji="1" lang="en-US" altLang="zh-CN" sz="1600" dirty="0">
                <a:ea typeface="宋体" panose="02010600030101010101" pitchFamily="2" charset="-122"/>
              </a:rPr>
              <a:t>1. </a:t>
            </a:r>
            <a:r>
              <a:rPr kumimoji="1" lang="zh-CN" altLang="en-US" sz="1600" dirty="0">
                <a:ea typeface="宋体" panose="02010600030101010101" pitchFamily="2" charset="-122"/>
              </a:rPr>
              <a:t>不是一次相邻的节点之间互导为</a:t>
            </a:r>
            <a:r>
              <a:rPr kumimoji="1" lang="en-US" altLang="zh-CN" sz="1600" dirty="0">
                <a:ea typeface="宋体" panose="02010600030101010101" pitchFamily="2" charset="-122"/>
              </a:rPr>
              <a:t>0</a:t>
            </a:r>
            <a:endParaRPr kumimoji="1" lang="en-US" altLang="zh-CN" sz="1600" dirty="0">
              <a:ea typeface="宋体" panose="02010600030101010101" pitchFamily="2" charset="-122"/>
            </a:endParaRPr>
          </a:p>
          <a:p>
            <a:r>
              <a:rPr kumimoji="1" lang="en-US" altLang="zh-CN" sz="1600" dirty="0">
                <a:ea typeface="宋体" panose="02010600030101010101" pitchFamily="2" charset="-122"/>
              </a:rPr>
              <a:t>2. </a:t>
            </a:r>
            <a:r>
              <a:rPr kumimoji="1" lang="zh-CN" altLang="en-US" sz="1600" dirty="0">
                <a:ea typeface="宋体" panose="02010600030101010101" pitchFamily="2" charset="-122"/>
              </a:rPr>
              <a:t>电压源串电阻等效为电流源并联电阻</a:t>
            </a:r>
            <a:endParaRPr kumimoji="1" lang="en-US" altLang="zh-CN" sz="1600" dirty="0">
              <a:ea typeface="宋体" panose="02010600030101010101" pitchFamily="2" charset="-122"/>
            </a:endParaRPr>
          </a:p>
          <a:p>
            <a:r>
              <a:rPr kumimoji="1" lang="en-US" altLang="zh-CN" sz="1600" dirty="0">
                <a:ea typeface="宋体" panose="02010600030101010101" pitchFamily="2" charset="-122"/>
              </a:rPr>
              <a:t>3. </a:t>
            </a:r>
            <a:r>
              <a:rPr kumimoji="1" lang="zh-CN" altLang="en-US" sz="1600" dirty="0">
                <a:ea typeface="宋体" panose="02010600030101010101" pitchFamily="2" charset="-122"/>
              </a:rPr>
              <a:t>电流源串电阻等效为纯电流源支路</a:t>
            </a:r>
            <a:endParaRPr kumimoji="1" lang="en-US" altLang="zh-CN" sz="1600" dirty="0">
              <a:ea typeface="宋体" panose="02010600030101010101" pitchFamily="2" charset="-122"/>
            </a:endParaRPr>
          </a:p>
          <a:p>
            <a:r>
              <a:rPr kumimoji="1" lang="en-US" altLang="zh-CN" sz="1600" dirty="0">
                <a:ea typeface="宋体" panose="02010600030101010101" pitchFamily="2" charset="-122"/>
              </a:rPr>
              <a:t>4. </a:t>
            </a:r>
            <a:r>
              <a:rPr kumimoji="1" lang="zh-CN" altLang="en-US" sz="1600" dirty="0">
                <a:ea typeface="宋体" panose="02010600030101010101" pitchFamily="2" charset="-122"/>
              </a:rPr>
              <a:t>纯电流源</a:t>
            </a:r>
            <a:r>
              <a:rPr kumimoji="1" lang="en-US" altLang="zh-CN" sz="1600" dirty="0">
                <a:ea typeface="宋体" panose="02010600030101010101" pitchFamily="2" charset="-122"/>
              </a:rPr>
              <a:t>/</a:t>
            </a:r>
            <a:r>
              <a:rPr kumimoji="1" lang="zh-CN" altLang="en-US" sz="1600" dirty="0">
                <a:ea typeface="宋体" panose="02010600030101010101" pitchFamily="2" charset="-122"/>
              </a:rPr>
              <a:t>电压源支路，互导为</a:t>
            </a:r>
            <a:r>
              <a:rPr kumimoji="1" lang="en-US" altLang="zh-CN" sz="1600" dirty="0">
                <a:ea typeface="宋体" panose="02010600030101010101" pitchFamily="2" charset="-122"/>
              </a:rPr>
              <a:t>0</a:t>
            </a:r>
            <a:endParaRPr kumimoji="1" lang="en-US" altLang="zh-CN" sz="1600" dirty="0">
              <a:ea typeface="宋体" panose="02010600030101010101" pitchFamily="2" charset="-122"/>
            </a:endParaRPr>
          </a:p>
        </p:txBody>
      </p:sp>
      <p:sp>
        <p:nvSpPr>
          <p:cNvPr id="17" name="矩形 16"/>
          <p:cNvSpPr/>
          <p:nvPr/>
        </p:nvSpPr>
        <p:spPr>
          <a:xfrm>
            <a:off x="4720166" y="5417837"/>
            <a:ext cx="4198620" cy="1323439"/>
          </a:xfrm>
          <a:prstGeom prst="rect">
            <a:avLst/>
          </a:prstGeom>
          <a:ln w="12700">
            <a:solidFill>
              <a:srgbClr val="FF0000"/>
            </a:solidFill>
          </a:ln>
        </p:spPr>
        <p:txBody>
          <a:bodyPr wrap="square">
            <a:spAutoFit/>
          </a:bodyPr>
          <a:lstStyle/>
          <a:p>
            <a:r>
              <a:rPr kumimoji="1" lang="zh-CN" altLang="en-US" sz="1600" b="1" i="1" dirty="0">
                <a:solidFill>
                  <a:srgbClr val="FFFF00"/>
                </a:solidFill>
                <a:ea typeface="宋体" panose="02010600030101010101" pitchFamily="2" charset="-122"/>
              </a:rPr>
              <a:t>求流入节点的电流源电流：</a:t>
            </a:r>
            <a:endParaRPr kumimoji="1" lang="en-US" altLang="zh-CN" sz="1600" b="1" i="1" dirty="0">
              <a:solidFill>
                <a:srgbClr val="FFFF00"/>
              </a:solidFill>
              <a:ea typeface="宋体" panose="02010600030101010101" pitchFamily="2" charset="-122"/>
            </a:endParaRPr>
          </a:p>
          <a:p>
            <a:r>
              <a:rPr kumimoji="1" lang="en-US" altLang="zh-CN" sz="1600" i="1" dirty="0">
                <a:ea typeface="宋体" panose="02010600030101010101" pitchFamily="2" charset="-122"/>
              </a:rPr>
              <a:t>1. </a:t>
            </a:r>
            <a:r>
              <a:rPr kumimoji="1" lang="zh-CN" altLang="en-US" sz="1600" i="1" dirty="0">
                <a:ea typeface="宋体" panose="02010600030101010101" pitchFamily="2" charset="-122"/>
              </a:rPr>
              <a:t>电压源串电阻等效为电流源并联电阻</a:t>
            </a:r>
            <a:endParaRPr kumimoji="1" lang="en-US" altLang="zh-CN" sz="1600" i="1" dirty="0">
              <a:ea typeface="宋体" panose="02010600030101010101" pitchFamily="2" charset="-122"/>
            </a:endParaRPr>
          </a:p>
          <a:p>
            <a:r>
              <a:rPr kumimoji="1" lang="en-US" altLang="zh-CN" sz="1600" i="1" dirty="0">
                <a:ea typeface="宋体" panose="02010600030101010101" pitchFamily="2" charset="-122"/>
              </a:rPr>
              <a:t>2. </a:t>
            </a:r>
            <a:r>
              <a:rPr kumimoji="1" lang="zh-CN" altLang="en-US" sz="1600" i="1" dirty="0">
                <a:ea typeface="宋体" panose="02010600030101010101" pitchFamily="2" charset="-122"/>
              </a:rPr>
              <a:t>电流源串电阻，忽略电阻，看电流源电流</a:t>
            </a:r>
            <a:endParaRPr kumimoji="1" lang="en-US" altLang="zh-CN" sz="1600" i="1" dirty="0">
              <a:ea typeface="宋体" panose="02010600030101010101" pitchFamily="2" charset="-122"/>
            </a:endParaRPr>
          </a:p>
          <a:p>
            <a:r>
              <a:rPr kumimoji="1" lang="en-US" altLang="zh-CN" sz="1600" i="1" dirty="0">
                <a:ea typeface="宋体" panose="02010600030101010101" pitchFamily="2" charset="-122"/>
              </a:rPr>
              <a:t>3. </a:t>
            </a:r>
            <a:r>
              <a:rPr kumimoji="1" lang="zh-CN" altLang="en-US" sz="1600" i="1" dirty="0">
                <a:ea typeface="宋体" panose="02010600030101010101" pitchFamily="2" charset="-122"/>
              </a:rPr>
              <a:t>纯电压源，设出电流</a:t>
            </a:r>
            <a:r>
              <a:rPr kumimoji="1" lang="en-US" altLang="zh-CN" sz="1600" i="1" dirty="0">
                <a:ea typeface="宋体" panose="02010600030101010101" pitchFamily="2" charset="-122"/>
              </a:rPr>
              <a:t>I</a:t>
            </a:r>
            <a:r>
              <a:rPr kumimoji="1" lang="zh-CN" altLang="en-US" sz="1600" i="1" dirty="0">
                <a:ea typeface="宋体" panose="02010600030101010101" pitchFamily="2" charset="-122"/>
              </a:rPr>
              <a:t>，引入额外方程求解</a:t>
            </a:r>
            <a:endParaRPr kumimoji="1" lang="en-US" altLang="zh-CN" sz="1600" i="1" dirty="0">
              <a:ea typeface="宋体" panose="02010600030101010101" pitchFamily="2" charset="-122"/>
            </a:endParaRPr>
          </a:p>
          <a:p>
            <a:r>
              <a:rPr kumimoji="1" lang="en-US" altLang="zh-CN" sz="1600" i="1" dirty="0">
                <a:ea typeface="宋体" panose="02010600030101010101" pitchFamily="2" charset="-122"/>
              </a:rPr>
              <a:t>4. </a:t>
            </a:r>
            <a:r>
              <a:rPr kumimoji="1" lang="zh-CN" altLang="en-US" sz="1600" i="1" dirty="0">
                <a:ea typeface="宋体" panose="02010600030101010101" pitchFamily="2" charset="-122"/>
              </a:rPr>
              <a:t>纯电流源，</a:t>
            </a:r>
            <a:r>
              <a:rPr kumimoji="1" lang="en-US" altLang="zh-CN" sz="1600" i="1" dirty="0">
                <a:ea typeface="宋体" panose="02010600030101010101" pitchFamily="2" charset="-122"/>
              </a:rPr>
              <a:t>easy…</a:t>
            </a:r>
            <a:endParaRPr kumimoji="1" lang="en-US" altLang="zh-CN" sz="1600" i="1" dirty="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55034" y="1433488"/>
            <a:ext cx="647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0" indent="-2857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spcBef>
                <a:spcPct val="50000"/>
              </a:spcBef>
            </a:pPr>
            <a:r>
              <a:rPr kumimoji="1" lang="en-US" altLang="zh-CN" sz="2800" b="0" i="1" dirty="0">
                <a:solidFill>
                  <a:schemeClr val="tx1"/>
                </a:solidFill>
              </a:rPr>
              <a:t>i</a:t>
            </a:r>
            <a:r>
              <a:rPr kumimoji="1" lang="en-US" altLang="zh-CN" b="0" baseline="-25000" dirty="0">
                <a:solidFill>
                  <a:schemeClr val="tx1"/>
                </a:solidFill>
              </a:rPr>
              <a:t>Sn3</a:t>
            </a:r>
            <a:r>
              <a:rPr kumimoji="1" lang="en-US" altLang="zh-CN" sz="2800" b="0" dirty="0">
                <a:solidFill>
                  <a:schemeClr val="tx1"/>
                </a:solidFill>
              </a:rPr>
              <a:t>=</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rPr>
              <a:t>i</a:t>
            </a:r>
            <a:r>
              <a:rPr kumimoji="1" lang="en-US" altLang="zh-CN" b="0" baseline="-25000" dirty="0">
                <a:solidFill>
                  <a:schemeClr val="tx1"/>
                </a:solidFill>
              </a:rPr>
              <a:t>S2</a:t>
            </a:r>
            <a:r>
              <a:rPr kumimoji="1" lang="zh-CN" altLang="en-US" sz="2800" b="0" dirty="0">
                <a:solidFill>
                  <a:schemeClr val="tx1"/>
                </a:solidFill>
              </a:rPr>
              <a:t>＋</a:t>
            </a:r>
            <a:r>
              <a:rPr kumimoji="1" lang="en-US" altLang="zh-CN" sz="2800" b="0" i="1" dirty="0" err="1">
                <a:solidFill>
                  <a:schemeClr val="tx1"/>
                </a:solidFill>
              </a:rPr>
              <a:t>u</a:t>
            </a:r>
            <a:r>
              <a:rPr kumimoji="1" lang="en-US" altLang="zh-CN" b="0" baseline="-25000" dirty="0" err="1">
                <a:solidFill>
                  <a:schemeClr val="tx1"/>
                </a:solidFill>
              </a:rPr>
              <a:t>S</a:t>
            </a:r>
            <a:r>
              <a:rPr kumimoji="1" lang="en-US" altLang="zh-CN" sz="2800" b="0" dirty="0">
                <a:solidFill>
                  <a:schemeClr val="tx1"/>
                </a:solidFill>
              </a:rPr>
              <a:t>/</a:t>
            </a:r>
            <a:r>
              <a:rPr kumimoji="1" lang="en-US" altLang="zh-CN" sz="2800" b="0" i="1" dirty="0">
                <a:solidFill>
                  <a:schemeClr val="tx1"/>
                </a:solidFill>
              </a:rPr>
              <a:t>R</a:t>
            </a:r>
            <a:r>
              <a:rPr kumimoji="1" lang="en-US" altLang="zh-CN" sz="2800" b="0" baseline="-25000" dirty="0">
                <a:solidFill>
                  <a:schemeClr val="tx1"/>
                </a:solidFill>
              </a:rPr>
              <a:t>5</a:t>
            </a:r>
            <a:r>
              <a:rPr kumimoji="1" lang="en-US" altLang="zh-CN" sz="2000" baseline="-25000" dirty="0">
                <a:solidFill>
                  <a:schemeClr val="tx1"/>
                </a:solidFill>
                <a:latin typeface="楷体_GB2312" pitchFamily="49" charset="-122"/>
              </a:rPr>
              <a:t>  </a:t>
            </a:r>
            <a:r>
              <a:rPr kumimoji="1" lang="zh-CN" altLang="zh-CN" sz="2000" dirty="0">
                <a:latin typeface="楷体_GB2312" pitchFamily="49" charset="-122"/>
              </a:rPr>
              <a:t>流入</a:t>
            </a:r>
            <a:r>
              <a:rPr kumimoji="1" lang="zh-CN" altLang="en-US" sz="2000" dirty="0">
                <a:latin typeface="楷体_GB2312" pitchFamily="49" charset="-122"/>
              </a:rPr>
              <a:t>节点</a:t>
            </a:r>
            <a:r>
              <a:rPr kumimoji="1" lang="zh-CN" altLang="zh-CN" sz="2000" b="0" dirty="0">
                <a:latin typeface="楷体_GB2312" pitchFamily="49" charset="-122"/>
              </a:rPr>
              <a:t>3</a:t>
            </a:r>
            <a:r>
              <a:rPr kumimoji="1" lang="zh-CN" altLang="zh-CN" sz="2000" dirty="0">
                <a:latin typeface="楷体_GB2312" pitchFamily="49" charset="-122"/>
              </a:rPr>
              <a:t>的电流源电流的代数和。</a:t>
            </a:r>
            <a:endParaRPr kumimoji="1" lang="zh-CN" altLang="en-US" dirty="0">
              <a:latin typeface="楷体_GB2312" pitchFamily="49" charset="-122"/>
            </a:endParaRPr>
          </a:p>
        </p:txBody>
      </p:sp>
      <p:sp>
        <p:nvSpPr>
          <p:cNvPr id="24579" name="Text Box 3"/>
          <p:cNvSpPr txBox="1">
            <a:spLocks noChangeArrowheads="1"/>
          </p:cNvSpPr>
          <p:nvPr/>
        </p:nvSpPr>
        <p:spPr bwMode="auto">
          <a:xfrm>
            <a:off x="55033" y="872072"/>
            <a:ext cx="6062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r>
              <a:rPr lang="en-US" altLang="zh-CN" sz="2800" b="0" i="1" dirty="0">
                <a:solidFill>
                  <a:schemeClr val="tx1"/>
                </a:solidFill>
              </a:rPr>
              <a:t>i</a:t>
            </a:r>
            <a:r>
              <a:rPr lang="en-US" altLang="zh-CN" b="0" baseline="-25000" dirty="0">
                <a:solidFill>
                  <a:schemeClr val="tx1"/>
                </a:solidFill>
              </a:rPr>
              <a:t>S</a:t>
            </a:r>
            <a:r>
              <a:rPr lang="en-US" altLang="zh-CN" sz="2800" b="0" baseline="-25000" dirty="0">
                <a:solidFill>
                  <a:schemeClr val="tx1"/>
                </a:solidFill>
              </a:rPr>
              <a:t>n1</a:t>
            </a:r>
            <a:r>
              <a:rPr lang="en-US" altLang="zh-CN" sz="2800" b="0" dirty="0">
                <a:solidFill>
                  <a:schemeClr val="tx1"/>
                </a:solidFill>
              </a:rPr>
              <a:t>=</a:t>
            </a:r>
            <a:r>
              <a:rPr lang="en-US" altLang="zh-CN" sz="2800" b="0" i="1" dirty="0">
                <a:solidFill>
                  <a:schemeClr val="tx1"/>
                </a:solidFill>
              </a:rPr>
              <a:t>i</a:t>
            </a:r>
            <a:r>
              <a:rPr lang="en-US" altLang="zh-CN" b="0" baseline="-25000" dirty="0">
                <a:solidFill>
                  <a:schemeClr val="tx1"/>
                </a:solidFill>
              </a:rPr>
              <a:t>S1</a:t>
            </a:r>
            <a:r>
              <a:rPr lang="en-US" altLang="zh-CN" sz="2800" b="0" dirty="0">
                <a:solidFill>
                  <a:schemeClr val="tx1"/>
                </a:solidFill>
              </a:rPr>
              <a:t>+</a:t>
            </a:r>
            <a:r>
              <a:rPr lang="en-US" altLang="zh-CN" sz="2800" b="0" i="1" dirty="0">
                <a:solidFill>
                  <a:schemeClr val="tx1"/>
                </a:solidFill>
              </a:rPr>
              <a:t>i</a:t>
            </a:r>
            <a:r>
              <a:rPr lang="en-US" altLang="zh-CN" b="0" baseline="-25000" dirty="0">
                <a:solidFill>
                  <a:schemeClr val="tx1"/>
                </a:solidFill>
              </a:rPr>
              <a:t>S2</a:t>
            </a:r>
            <a:r>
              <a:rPr lang="en-US" altLang="zh-CN" sz="2800" baseline="-25000" dirty="0">
                <a:solidFill>
                  <a:schemeClr val="tx1"/>
                </a:solidFill>
              </a:rPr>
              <a:t>  </a:t>
            </a:r>
            <a:r>
              <a:rPr lang="en-US" altLang="zh-CN" baseline="-25000" dirty="0">
                <a:solidFill>
                  <a:schemeClr val="tx1"/>
                </a:solidFill>
                <a:latin typeface="楷体_GB2312" pitchFamily="49" charset="-122"/>
              </a:rPr>
              <a:t> </a:t>
            </a:r>
            <a:r>
              <a:rPr lang="en-US" altLang="zh-CN" sz="2000" baseline="-25000" dirty="0">
                <a:solidFill>
                  <a:schemeClr val="tx1"/>
                </a:solidFill>
                <a:latin typeface="楷体_GB2312" pitchFamily="49" charset="-122"/>
              </a:rPr>
              <a:t> </a:t>
            </a:r>
            <a:r>
              <a:rPr lang="zh-CN" altLang="en-US" sz="2000" dirty="0">
                <a:latin typeface="楷体_GB2312" pitchFamily="49" charset="-122"/>
              </a:rPr>
              <a:t>流入节点</a:t>
            </a:r>
            <a:r>
              <a:rPr lang="en-US" altLang="zh-CN" sz="2000" b="0" dirty="0">
                <a:latin typeface="楷体_GB2312" pitchFamily="49" charset="-122"/>
              </a:rPr>
              <a:t>1</a:t>
            </a:r>
            <a:r>
              <a:rPr lang="zh-CN" altLang="en-US" sz="2000" dirty="0">
                <a:latin typeface="楷体_GB2312" pitchFamily="49" charset="-122"/>
              </a:rPr>
              <a:t>的电流源电流的代数和。</a:t>
            </a:r>
            <a:endParaRPr lang="zh-CN" altLang="en-US" dirty="0">
              <a:latin typeface="Arial" panose="020B0604020202020204" pitchFamily="34" charset="0"/>
            </a:endParaRPr>
          </a:p>
        </p:txBody>
      </p:sp>
      <p:sp>
        <p:nvSpPr>
          <p:cNvPr id="24580" name="Text Box 4" descr="绿色大理石"/>
          <p:cNvSpPr txBox="1">
            <a:spLocks noChangeArrowheads="1"/>
          </p:cNvSpPr>
          <p:nvPr/>
        </p:nvSpPr>
        <p:spPr bwMode="auto">
          <a:xfrm>
            <a:off x="559239" y="2416998"/>
            <a:ext cx="5031845" cy="519113"/>
          </a:xfrm>
          <a:prstGeom prst="rect">
            <a:avLst/>
          </a:prstGeom>
          <a:solidFill>
            <a:schemeClr val="tx1"/>
          </a:solidFill>
          <a:ln>
            <a:noFill/>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dirty="0">
                <a:solidFill>
                  <a:schemeClr val="bg1"/>
                </a:solidFill>
                <a:latin typeface="楷体_GB2312" pitchFamily="49" charset="-122"/>
              </a:rPr>
              <a:t>流入节点取正号，流出取负号。</a:t>
            </a:r>
            <a:endParaRPr lang="zh-CN" altLang="en-US" sz="2800" dirty="0">
              <a:solidFill>
                <a:schemeClr val="bg1"/>
              </a:solidFill>
              <a:latin typeface="Arial" panose="020B0604020202020204" pitchFamily="34" charset="0"/>
            </a:endParaRPr>
          </a:p>
        </p:txBody>
      </p:sp>
      <p:graphicFrame>
        <p:nvGraphicFramePr>
          <p:cNvPr id="24652" name="Object 76"/>
          <p:cNvGraphicFramePr>
            <a:graphicFrameLocks noChangeAspect="1"/>
          </p:cNvGraphicFramePr>
          <p:nvPr/>
        </p:nvGraphicFramePr>
        <p:xfrm>
          <a:off x="693647" y="4174596"/>
          <a:ext cx="1187450" cy="1125537"/>
        </p:xfrm>
        <a:graphic>
          <a:graphicData uri="http://schemas.openxmlformats.org/presentationml/2006/ole">
            <mc:AlternateContent xmlns:mc="http://schemas.openxmlformats.org/markup-compatibility/2006">
              <mc:Choice xmlns:v="urn:schemas-microsoft-com:vml" Requires="v">
                <p:oleObj spid="_x0000_s11481" name="公式" r:id="rId1" imgW="480695" imgH="457200" progId="Equation.3">
                  <p:embed/>
                </p:oleObj>
              </mc:Choice>
              <mc:Fallback>
                <p:oleObj name="公式" r:id="rId1" imgW="480695" imgH="457200" progId="Equation.3">
                  <p:embed/>
                  <p:pic>
                    <p:nvPicPr>
                      <p:cNvPr id="0" name="Object 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47" y="4174596"/>
                        <a:ext cx="1187450"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53" name="Object 77"/>
          <p:cNvGraphicFramePr>
            <a:graphicFrameLocks noChangeAspect="1"/>
          </p:cNvGraphicFramePr>
          <p:nvPr/>
        </p:nvGraphicFramePr>
        <p:xfrm>
          <a:off x="693647" y="5182658"/>
          <a:ext cx="1239837" cy="1125538"/>
        </p:xfrm>
        <a:graphic>
          <a:graphicData uri="http://schemas.openxmlformats.org/presentationml/2006/ole">
            <mc:AlternateContent xmlns:mc="http://schemas.openxmlformats.org/markup-compatibility/2006">
              <mc:Choice xmlns:v="urn:schemas-microsoft-com:vml" Requires="v">
                <p:oleObj spid="_x0000_s11482" name="公式" r:id="rId3" imgW="504825" imgH="457200" progId="Equation.3">
                  <p:embed/>
                </p:oleObj>
              </mc:Choice>
              <mc:Fallback>
                <p:oleObj name="公式" r:id="rId3" imgW="504825" imgH="457200" progId="Equation.3">
                  <p:embed/>
                  <p:pic>
                    <p:nvPicPr>
                      <p:cNvPr id="0" name="Object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47" y="5182658"/>
                        <a:ext cx="1239837"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54" name="Object 78"/>
          <p:cNvGraphicFramePr>
            <a:graphicFrameLocks noChangeAspect="1"/>
          </p:cNvGraphicFramePr>
          <p:nvPr/>
        </p:nvGraphicFramePr>
        <p:xfrm>
          <a:off x="5591084" y="4246033"/>
          <a:ext cx="2022475" cy="1125538"/>
        </p:xfrm>
        <a:graphic>
          <a:graphicData uri="http://schemas.openxmlformats.org/presentationml/2006/ole">
            <mc:AlternateContent xmlns:mc="http://schemas.openxmlformats.org/markup-compatibility/2006">
              <mc:Choice xmlns:v="urn:schemas-microsoft-com:vml" Requires="v">
                <p:oleObj spid="_x0000_s11483" name="公式" r:id="rId5" imgW="825500" imgH="457200" progId="Equation.3">
                  <p:embed/>
                </p:oleObj>
              </mc:Choice>
              <mc:Fallback>
                <p:oleObj name="公式" r:id="rId5" imgW="825500" imgH="457200" progId="Equation.3">
                  <p:embed/>
                  <p:pic>
                    <p:nvPicPr>
                      <p:cNvPr id="0" name="Object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084" y="4246033"/>
                        <a:ext cx="2022475"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55" name="Object 79"/>
          <p:cNvGraphicFramePr>
            <a:graphicFrameLocks noChangeAspect="1"/>
          </p:cNvGraphicFramePr>
          <p:nvPr/>
        </p:nvGraphicFramePr>
        <p:xfrm>
          <a:off x="2927259" y="4246033"/>
          <a:ext cx="2028825" cy="1125538"/>
        </p:xfrm>
        <a:graphic>
          <a:graphicData uri="http://schemas.openxmlformats.org/presentationml/2006/ole">
            <mc:AlternateContent xmlns:mc="http://schemas.openxmlformats.org/markup-compatibility/2006">
              <mc:Choice xmlns:v="urn:schemas-microsoft-com:vml" Requires="v">
                <p:oleObj spid="_x0000_s11484" name="公式" r:id="rId7" imgW="825500" imgH="457200" progId="Equation.3">
                  <p:embed/>
                </p:oleObj>
              </mc:Choice>
              <mc:Fallback>
                <p:oleObj name="公式" r:id="rId7" imgW="825500" imgH="457200" progId="Equation.3">
                  <p:embed/>
                  <p:pic>
                    <p:nvPicPr>
                      <p:cNvPr id="0" name="Object 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7259" y="4246033"/>
                        <a:ext cx="2028825"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56" name="Object 80"/>
          <p:cNvGraphicFramePr>
            <a:graphicFrameLocks noChangeAspect="1"/>
          </p:cNvGraphicFramePr>
          <p:nvPr/>
        </p:nvGraphicFramePr>
        <p:xfrm>
          <a:off x="2927259" y="5254096"/>
          <a:ext cx="1931988" cy="1125537"/>
        </p:xfrm>
        <a:graphic>
          <a:graphicData uri="http://schemas.openxmlformats.org/presentationml/2006/ole">
            <mc:AlternateContent xmlns:mc="http://schemas.openxmlformats.org/markup-compatibility/2006">
              <mc:Choice xmlns:v="urn:schemas-microsoft-com:vml" Requires="v">
                <p:oleObj spid="_x0000_s11485" name="公式" r:id="rId9" imgW="789940" imgH="457200" progId="Equation.3">
                  <p:embed/>
                </p:oleObj>
              </mc:Choice>
              <mc:Fallback>
                <p:oleObj name="公式" r:id="rId9" imgW="789940" imgH="457200" progId="Equation.3">
                  <p:embed/>
                  <p:pic>
                    <p:nvPicPr>
                      <p:cNvPr id="0" name="Object 8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7259" y="5254096"/>
                        <a:ext cx="1931988"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57" name="Text Box 81"/>
          <p:cNvSpPr txBox="1">
            <a:spLocks noChangeArrowheads="1"/>
          </p:cNvSpPr>
          <p:nvPr/>
        </p:nvSpPr>
        <p:spPr bwMode="auto">
          <a:xfrm>
            <a:off x="267359" y="3237971"/>
            <a:ext cx="5901094" cy="7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indent="0" algn="just" eaLnBrk="1" hangingPunct="1">
              <a:lnSpc>
                <a:spcPct val="120000"/>
              </a:lnSpc>
            </a:pPr>
            <a:r>
              <a:rPr kumimoji="1" lang="zh-CN" altLang="en-US" sz="2000" dirty="0"/>
              <a:t>由节点电压方程求得各节点电压后即可求得各支路电压，各支路电流可用节点电压表示：</a:t>
            </a:r>
            <a:endParaRPr kumimoji="1" lang="zh-CN" altLang="en-US" sz="2000" dirty="0"/>
          </a:p>
        </p:txBody>
      </p:sp>
      <p:pic>
        <p:nvPicPr>
          <p:cNvPr id="4" name="图片 3"/>
          <p:cNvPicPr>
            <a:picLocks noChangeAspect="1"/>
          </p:cNvPicPr>
          <p:nvPr/>
        </p:nvPicPr>
        <p:blipFill>
          <a:blip r:embed="rId11"/>
          <a:stretch>
            <a:fillRect/>
          </a:stretch>
        </p:blipFill>
        <p:spPr>
          <a:xfrm>
            <a:off x="6190078" y="2306964"/>
            <a:ext cx="2846962" cy="1738325"/>
          </a:xfrm>
          <a:prstGeom prst="rect">
            <a:avLst/>
          </a:prstGeom>
        </p:spPr>
      </p:pic>
      <p:sp>
        <p:nvSpPr>
          <p:cNvPr id="15" name="Text Box 4"/>
          <p:cNvSpPr txBox="1">
            <a:spLocks noChangeArrowheads="1"/>
          </p:cNvSpPr>
          <p:nvPr/>
        </p:nvSpPr>
        <p:spPr bwMode="auto">
          <a:xfrm>
            <a:off x="-1" y="14179"/>
            <a:ext cx="344593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3.3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16" name="图片 15"/>
          <p:cNvPicPr>
            <a:picLocks noChangeAspect="1"/>
          </p:cNvPicPr>
          <p:nvPr/>
        </p:nvPicPr>
        <p:blipFill>
          <a:blip r:embed="rId12"/>
          <a:stretch>
            <a:fillRect/>
          </a:stretch>
        </p:blipFill>
        <p:spPr>
          <a:xfrm>
            <a:off x="6434138" y="0"/>
            <a:ext cx="2709862" cy="18120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3"/>
          <p:cNvSpPr txBox="1">
            <a:spLocks noChangeArrowheads="1"/>
          </p:cNvSpPr>
          <p:nvPr/>
        </p:nvSpPr>
        <p:spPr bwMode="auto">
          <a:xfrm>
            <a:off x="781537" y="1423261"/>
            <a:ext cx="14667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SzPct val="80000"/>
              <a:buFont typeface="Wingdings" panose="05000000000000000000" pitchFamily="2" charset="2"/>
              <a:buNone/>
            </a:pPr>
            <a:r>
              <a:rPr lang="zh-CN" altLang="en-US" dirty="0">
                <a:solidFill>
                  <a:schemeClr val="tx1"/>
                </a:solidFill>
                <a:latin typeface="楷体_GB2312" pitchFamily="49" charset="-122"/>
              </a:rPr>
              <a:t>网络图论</a:t>
            </a:r>
            <a:endParaRPr lang="zh-CN" altLang="en-US" dirty="0">
              <a:solidFill>
                <a:schemeClr val="tx1"/>
              </a:solidFill>
              <a:latin typeface="楷体_GB2312" pitchFamily="49" charset="-122"/>
            </a:endParaRPr>
          </a:p>
        </p:txBody>
      </p:sp>
      <p:grpSp>
        <p:nvGrpSpPr>
          <p:cNvPr id="2" name="Group 18"/>
          <p:cNvGrpSpPr/>
          <p:nvPr/>
        </p:nvGrpSpPr>
        <p:grpSpPr bwMode="auto">
          <a:xfrm>
            <a:off x="411595" y="2220046"/>
            <a:ext cx="4897438" cy="3336925"/>
            <a:chOff x="567" y="754"/>
            <a:chExt cx="3356" cy="2313"/>
          </a:xfrm>
        </p:grpSpPr>
        <p:sp>
          <p:nvSpPr>
            <p:cNvPr id="7197" name="Freeform 4"/>
            <p:cNvSpPr/>
            <p:nvPr/>
          </p:nvSpPr>
          <p:spPr bwMode="auto">
            <a:xfrm>
              <a:off x="612" y="1253"/>
              <a:ext cx="3311" cy="408"/>
            </a:xfrm>
            <a:custGeom>
              <a:avLst/>
              <a:gdLst>
                <a:gd name="T0" fmla="*/ 0 w 3311"/>
                <a:gd name="T1" fmla="*/ 363 h 408"/>
                <a:gd name="T2" fmla="*/ 91 w 3311"/>
                <a:gd name="T3" fmla="*/ 181 h 408"/>
                <a:gd name="T4" fmla="*/ 544 w 3311"/>
                <a:gd name="T5" fmla="*/ 45 h 408"/>
                <a:gd name="T6" fmla="*/ 817 w 3311"/>
                <a:gd name="T7" fmla="*/ 45 h 408"/>
                <a:gd name="T8" fmla="*/ 1225 w 3311"/>
                <a:gd name="T9" fmla="*/ 317 h 408"/>
                <a:gd name="T10" fmla="*/ 1724 w 3311"/>
                <a:gd name="T11" fmla="*/ 363 h 408"/>
                <a:gd name="T12" fmla="*/ 2177 w 3311"/>
                <a:gd name="T13" fmla="*/ 45 h 408"/>
                <a:gd name="T14" fmla="*/ 2767 w 3311"/>
                <a:gd name="T15" fmla="*/ 91 h 408"/>
                <a:gd name="T16" fmla="*/ 2948 w 3311"/>
                <a:gd name="T17" fmla="*/ 363 h 408"/>
                <a:gd name="T18" fmla="*/ 3311 w 3311"/>
                <a:gd name="T19" fmla="*/ 317 h 4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11"/>
                <a:gd name="T31" fmla="*/ 0 h 408"/>
                <a:gd name="T32" fmla="*/ 3311 w 3311"/>
                <a:gd name="T33" fmla="*/ 408 h 4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11" h="408">
                  <a:moveTo>
                    <a:pt x="0" y="363"/>
                  </a:moveTo>
                  <a:cubicBezTo>
                    <a:pt x="0" y="298"/>
                    <a:pt x="0" y="234"/>
                    <a:pt x="91" y="181"/>
                  </a:cubicBezTo>
                  <a:cubicBezTo>
                    <a:pt x="182" y="128"/>
                    <a:pt x="423" y="68"/>
                    <a:pt x="544" y="45"/>
                  </a:cubicBezTo>
                  <a:cubicBezTo>
                    <a:pt x="665" y="22"/>
                    <a:pt x="704" y="0"/>
                    <a:pt x="817" y="45"/>
                  </a:cubicBezTo>
                  <a:cubicBezTo>
                    <a:pt x="930" y="90"/>
                    <a:pt x="1074" y="264"/>
                    <a:pt x="1225" y="317"/>
                  </a:cubicBezTo>
                  <a:cubicBezTo>
                    <a:pt x="1376" y="370"/>
                    <a:pt x="1565" y="408"/>
                    <a:pt x="1724" y="363"/>
                  </a:cubicBezTo>
                  <a:cubicBezTo>
                    <a:pt x="1883" y="318"/>
                    <a:pt x="2003" y="90"/>
                    <a:pt x="2177" y="45"/>
                  </a:cubicBezTo>
                  <a:cubicBezTo>
                    <a:pt x="2351" y="0"/>
                    <a:pt x="2639" y="38"/>
                    <a:pt x="2767" y="91"/>
                  </a:cubicBezTo>
                  <a:cubicBezTo>
                    <a:pt x="2895" y="144"/>
                    <a:pt x="2857" y="325"/>
                    <a:pt x="2948" y="363"/>
                  </a:cubicBezTo>
                  <a:cubicBezTo>
                    <a:pt x="3039" y="401"/>
                    <a:pt x="3251" y="325"/>
                    <a:pt x="3311" y="317"/>
                  </a:cubicBezTo>
                </a:path>
              </a:pathLst>
            </a:custGeom>
            <a:noFill/>
            <a:ln w="28575" cmpd="sng">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8" name="Freeform 6"/>
            <p:cNvSpPr/>
            <p:nvPr/>
          </p:nvSpPr>
          <p:spPr bwMode="auto">
            <a:xfrm>
              <a:off x="567" y="2069"/>
              <a:ext cx="3311" cy="477"/>
            </a:xfrm>
            <a:custGeom>
              <a:avLst/>
              <a:gdLst>
                <a:gd name="T0" fmla="*/ 0 w 3311"/>
                <a:gd name="T1" fmla="*/ 0 h 477"/>
                <a:gd name="T2" fmla="*/ 453 w 3311"/>
                <a:gd name="T3" fmla="*/ 318 h 477"/>
                <a:gd name="T4" fmla="*/ 1043 w 3311"/>
                <a:gd name="T5" fmla="*/ 182 h 477"/>
                <a:gd name="T6" fmla="*/ 1723 w 3311"/>
                <a:gd name="T7" fmla="*/ 136 h 477"/>
                <a:gd name="T8" fmla="*/ 2086 w 3311"/>
                <a:gd name="T9" fmla="*/ 272 h 477"/>
                <a:gd name="T10" fmla="*/ 2540 w 3311"/>
                <a:gd name="T11" fmla="*/ 454 h 477"/>
                <a:gd name="T12" fmla="*/ 2993 w 3311"/>
                <a:gd name="T13" fmla="*/ 136 h 477"/>
                <a:gd name="T14" fmla="*/ 3311 w 3311"/>
                <a:gd name="T15" fmla="*/ 46 h 477"/>
                <a:gd name="T16" fmla="*/ 0 60000 65536"/>
                <a:gd name="T17" fmla="*/ 0 60000 65536"/>
                <a:gd name="T18" fmla="*/ 0 60000 65536"/>
                <a:gd name="T19" fmla="*/ 0 60000 65536"/>
                <a:gd name="T20" fmla="*/ 0 60000 65536"/>
                <a:gd name="T21" fmla="*/ 0 60000 65536"/>
                <a:gd name="T22" fmla="*/ 0 60000 65536"/>
                <a:gd name="T23" fmla="*/ 0 60000 65536"/>
                <a:gd name="T24" fmla="*/ 0 w 3311"/>
                <a:gd name="T25" fmla="*/ 0 h 477"/>
                <a:gd name="T26" fmla="*/ 3311 w 3311"/>
                <a:gd name="T27" fmla="*/ 477 h 4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11" h="477">
                  <a:moveTo>
                    <a:pt x="0" y="0"/>
                  </a:moveTo>
                  <a:cubicBezTo>
                    <a:pt x="139" y="144"/>
                    <a:pt x="279" y="288"/>
                    <a:pt x="453" y="318"/>
                  </a:cubicBezTo>
                  <a:cubicBezTo>
                    <a:pt x="627" y="348"/>
                    <a:pt x="831" y="212"/>
                    <a:pt x="1043" y="182"/>
                  </a:cubicBezTo>
                  <a:cubicBezTo>
                    <a:pt x="1255" y="152"/>
                    <a:pt x="1549" y="121"/>
                    <a:pt x="1723" y="136"/>
                  </a:cubicBezTo>
                  <a:cubicBezTo>
                    <a:pt x="1897" y="151"/>
                    <a:pt x="1950" y="219"/>
                    <a:pt x="2086" y="272"/>
                  </a:cubicBezTo>
                  <a:cubicBezTo>
                    <a:pt x="2222" y="325"/>
                    <a:pt x="2389" y="477"/>
                    <a:pt x="2540" y="454"/>
                  </a:cubicBezTo>
                  <a:cubicBezTo>
                    <a:pt x="2691" y="431"/>
                    <a:pt x="2865" y="204"/>
                    <a:pt x="2993" y="136"/>
                  </a:cubicBezTo>
                  <a:cubicBezTo>
                    <a:pt x="3121" y="68"/>
                    <a:pt x="3266" y="53"/>
                    <a:pt x="3311" y="46"/>
                  </a:cubicBezTo>
                </a:path>
              </a:pathLst>
            </a:custGeom>
            <a:noFill/>
            <a:ln w="28575" cmpd="sng">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7199" name="Oval 7"/>
            <p:cNvSpPr>
              <a:spLocks noChangeArrowheads="1"/>
            </p:cNvSpPr>
            <p:nvPr/>
          </p:nvSpPr>
          <p:spPr bwMode="auto">
            <a:xfrm>
              <a:off x="930" y="1752"/>
              <a:ext cx="453" cy="317"/>
            </a:xfrm>
            <a:prstGeom prst="ellipse">
              <a:avLst/>
            </a:prstGeom>
            <a:noFill/>
            <a:ln w="28575">
              <a:solidFill>
                <a:srgbClr val="FFFF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chemeClr val="tx1"/>
                  </a:solidFill>
                </a:rPr>
                <a:t>B</a:t>
              </a:r>
              <a:endParaRPr lang="en-US" altLang="zh-CN" b="0">
                <a:solidFill>
                  <a:schemeClr val="tx1"/>
                </a:solidFill>
              </a:endParaRPr>
            </a:p>
          </p:txBody>
        </p:sp>
        <p:sp>
          <p:nvSpPr>
            <p:cNvPr id="7200" name="Oval 8"/>
            <p:cNvSpPr>
              <a:spLocks noChangeArrowheads="1"/>
            </p:cNvSpPr>
            <p:nvPr/>
          </p:nvSpPr>
          <p:spPr bwMode="auto">
            <a:xfrm>
              <a:off x="2744" y="1706"/>
              <a:ext cx="544" cy="409"/>
            </a:xfrm>
            <a:prstGeom prst="ellipse">
              <a:avLst/>
            </a:prstGeom>
            <a:noFill/>
            <a:ln w="28575">
              <a:solidFill>
                <a:srgbClr val="FFFF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chemeClr val="tx1"/>
                  </a:solidFill>
                </a:rPr>
                <a:t>D</a:t>
              </a:r>
              <a:endParaRPr lang="en-US" altLang="zh-CN" b="0">
                <a:solidFill>
                  <a:schemeClr val="tx1"/>
                </a:solidFill>
              </a:endParaRPr>
            </a:p>
          </p:txBody>
        </p:sp>
        <p:sp>
          <p:nvSpPr>
            <p:cNvPr id="7201" name="Text Box 9"/>
            <p:cNvSpPr txBox="1">
              <a:spLocks noChangeArrowheads="1"/>
            </p:cNvSpPr>
            <p:nvPr/>
          </p:nvSpPr>
          <p:spPr bwMode="auto">
            <a:xfrm>
              <a:off x="1972" y="1026"/>
              <a:ext cx="4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A</a:t>
              </a:r>
              <a:endParaRPr lang="en-US" altLang="zh-CN" sz="2800" b="0">
                <a:solidFill>
                  <a:schemeClr val="tx1"/>
                </a:solidFill>
              </a:endParaRPr>
            </a:p>
          </p:txBody>
        </p:sp>
        <p:sp>
          <p:nvSpPr>
            <p:cNvPr id="7202" name="Text Box 10"/>
            <p:cNvSpPr txBox="1">
              <a:spLocks noChangeArrowheads="1"/>
            </p:cNvSpPr>
            <p:nvPr/>
          </p:nvSpPr>
          <p:spPr bwMode="auto">
            <a:xfrm>
              <a:off x="1972" y="2387"/>
              <a:ext cx="4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C</a:t>
              </a:r>
              <a:endParaRPr lang="en-US" altLang="zh-CN" sz="2800" b="0">
                <a:solidFill>
                  <a:schemeClr val="tx1"/>
                </a:solidFill>
              </a:endParaRPr>
            </a:p>
          </p:txBody>
        </p:sp>
        <p:sp>
          <p:nvSpPr>
            <p:cNvPr id="7203" name="Rectangle 11" descr="编织物"/>
            <p:cNvSpPr>
              <a:spLocks noChangeArrowheads="1"/>
            </p:cNvSpPr>
            <p:nvPr/>
          </p:nvSpPr>
          <p:spPr bwMode="auto">
            <a:xfrm rot="-433761">
              <a:off x="930" y="853"/>
              <a:ext cx="136" cy="952"/>
            </a:xfrm>
            <a:prstGeom prst="rect">
              <a:avLst/>
            </a:prstGeom>
            <a:blipFill dpi="0" rotWithShape="1">
              <a:blip r:embed="rId1"/>
              <a:srcRect/>
              <a:tile tx="0" ty="0" sx="100000" sy="100000" flip="none" algn="tl"/>
            </a:blipFill>
            <a:ln w="9525">
              <a:solidFill>
                <a:schemeClr val="tx1"/>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04" name="Rectangle 12" descr="编织物"/>
            <p:cNvSpPr>
              <a:spLocks noChangeArrowheads="1"/>
            </p:cNvSpPr>
            <p:nvPr/>
          </p:nvSpPr>
          <p:spPr bwMode="auto">
            <a:xfrm rot="2071127">
              <a:off x="1413" y="859"/>
              <a:ext cx="136" cy="1029"/>
            </a:xfrm>
            <a:prstGeom prst="rect">
              <a:avLst/>
            </a:prstGeom>
            <a:blipFill dpi="0" rotWithShape="1">
              <a:blip r:embed="rId1"/>
              <a:srcRect/>
              <a:tile tx="0" ty="0" sx="100000" sy="100000" flip="none" algn="tl"/>
            </a:blipFill>
            <a:ln w="9525">
              <a:solidFill>
                <a:schemeClr val="tx1"/>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05" name="Rectangle 13" descr="编织物"/>
            <p:cNvSpPr>
              <a:spLocks noChangeArrowheads="1"/>
            </p:cNvSpPr>
            <p:nvPr/>
          </p:nvSpPr>
          <p:spPr bwMode="auto">
            <a:xfrm rot="2071127">
              <a:off x="703" y="1947"/>
              <a:ext cx="136" cy="1029"/>
            </a:xfrm>
            <a:prstGeom prst="rect">
              <a:avLst/>
            </a:prstGeom>
            <a:blipFill dpi="0" rotWithShape="1">
              <a:blip r:embed="rId1"/>
              <a:srcRect/>
              <a:tile tx="0" ty="0" sx="100000" sy="100000" flip="none" algn="tl"/>
            </a:blipFill>
            <a:ln w="9525">
              <a:solidFill>
                <a:schemeClr val="tx1"/>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dirty="0">
                <a:solidFill>
                  <a:schemeClr val="tx1"/>
                </a:solidFill>
              </a:endParaRPr>
            </a:p>
          </p:txBody>
        </p:sp>
        <p:sp>
          <p:nvSpPr>
            <p:cNvPr id="7206" name="Rectangle 14" descr="编织物"/>
            <p:cNvSpPr>
              <a:spLocks noChangeArrowheads="1"/>
            </p:cNvSpPr>
            <p:nvPr/>
          </p:nvSpPr>
          <p:spPr bwMode="auto">
            <a:xfrm rot="-433761">
              <a:off x="1202" y="2070"/>
              <a:ext cx="136" cy="952"/>
            </a:xfrm>
            <a:prstGeom prst="rect">
              <a:avLst/>
            </a:prstGeom>
            <a:blipFill dpi="0" rotWithShape="1">
              <a:blip r:embed="rId1"/>
              <a:srcRect/>
              <a:tile tx="0" ty="0" sx="100000" sy="100000" flip="none" algn="tl"/>
            </a:blipFill>
            <a:ln w="9525">
              <a:solidFill>
                <a:schemeClr val="tx1"/>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07" name="Rectangle 15" descr="编织物"/>
            <p:cNvSpPr>
              <a:spLocks noChangeArrowheads="1"/>
            </p:cNvSpPr>
            <p:nvPr/>
          </p:nvSpPr>
          <p:spPr bwMode="auto">
            <a:xfrm>
              <a:off x="1383" y="1888"/>
              <a:ext cx="1361" cy="91"/>
            </a:xfrm>
            <a:prstGeom prst="rect">
              <a:avLst/>
            </a:prstGeom>
            <a:blipFill dpi="0" rotWithShape="1">
              <a:blip r:embed="rId1"/>
              <a:srcRect/>
              <a:tile tx="0" ty="0" sx="100000" sy="100000" flip="none" algn="tl"/>
            </a:blipFill>
            <a:ln w="9525">
              <a:solidFill>
                <a:schemeClr val="tx1"/>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08" name="Rectangle 16" descr="编织物"/>
            <p:cNvSpPr>
              <a:spLocks noChangeArrowheads="1"/>
            </p:cNvSpPr>
            <p:nvPr/>
          </p:nvSpPr>
          <p:spPr bwMode="auto">
            <a:xfrm rot="-433761">
              <a:off x="2880" y="754"/>
              <a:ext cx="136" cy="952"/>
            </a:xfrm>
            <a:prstGeom prst="rect">
              <a:avLst/>
            </a:prstGeom>
            <a:blipFill dpi="0" rotWithShape="1">
              <a:blip r:embed="rId1"/>
              <a:srcRect/>
              <a:tile tx="0" ty="0" sx="100000" sy="100000" flip="none" algn="tl"/>
            </a:blipFill>
            <a:ln w="9525">
              <a:solidFill>
                <a:schemeClr val="tx1"/>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09" name="Rectangle 17" descr="编织物"/>
            <p:cNvSpPr>
              <a:spLocks noChangeArrowheads="1"/>
            </p:cNvSpPr>
            <p:nvPr/>
          </p:nvSpPr>
          <p:spPr bwMode="auto">
            <a:xfrm rot="-433761">
              <a:off x="3061" y="2115"/>
              <a:ext cx="136" cy="952"/>
            </a:xfrm>
            <a:prstGeom prst="rect">
              <a:avLst/>
            </a:prstGeom>
            <a:blipFill dpi="0" rotWithShape="1">
              <a:blip r:embed="rId1"/>
              <a:srcRect/>
              <a:tile tx="0" ty="0" sx="100000" sy="100000" flip="none" algn="tl"/>
            </a:blipFill>
            <a:ln w="9525">
              <a:solidFill>
                <a:schemeClr val="tx1"/>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3" name="Group 46"/>
          <p:cNvGrpSpPr/>
          <p:nvPr/>
        </p:nvGrpSpPr>
        <p:grpSpPr bwMode="auto">
          <a:xfrm>
            <a:off x="5830444" y="2236600"/>
            <a:ext cx="3022600" cy="3327400"/>
            <a:chOff x="3651" y="1616"/>
            <a:chExt cx="1904" cy="2096"/>
          </a:xfrm>
        </p:grpSpPr>
        <p:sp>
          <p:nvSpPr>
            <p:cNvPr id="7186" name="Line 19"/>
            <p:cNvSpPr>
              <a:spLocks noChangeShapeType="1"/>
            </p:cNvSpPr>
            <p:nvPr/>
          </p:nvSpPr>
          <p:spPr bwMode="auto">
            <a:xfrm>
              <a:off x="3923" y="2659"/>
              <a:ext cx="1270"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7" name="Line 20"/>
            <p:cNvSpPr>
              <a:spLocks noChangeShapeType="1"/>
            </p:cNvSpPr>
            <p:nvPr/>
          </p:nvSpPr>
          <p:spPr bwMode="auto">
            <a:xfrm>
              <a:off x="4467" y="1933"/>
              <a:ext cx="726" cy="726"/>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8" name="Line 21"/>
            <p:cNvSpPr>
              <a:spLocks noChangeShapeType="1"/>
            </p:cNvSpPr>
            <p:nvPr/>
          </p:nvSpPr>
          <p:spPr bwMode="auto">
            <a:xfrm flipH="1">
              <a:off x="4422" y="2659"/>
              <a:ext cx="771" cy="726"/>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9" name="Freeform 23"/>
            <p:cNvSpPr/>
            <p:nvPr/>
          </p:nvSpPr>
          <p:spPr bwMode="auto">
            <a:xfrm>
              <a:off x="3908" y="2659"/>
              <a:ext cx="514" cy="726"/>
            </a:xfrm>
            <a:custGeom>
              <a:avLst/>
              <a:gdLst>
                <a:gd name="T0" fmla="*/ 15 w 514"/>
                <a:gd name="T1" fmla="*/ 0 h 688"/>
                <a:gd name="T2" fmla="*/ 15 w 514"/>
                <a:gd name="T3" fmla="*/ 858 h 688"/>
                <a:gd name="T4" fmla="*/ 106 w 514"/>
                <a:gd name="T5" fmla="*/ 1498 h 688"/>
                <a:gd name="T6" fmla="*/ 514 w 514"/>
                <a:gd name="T7" fmla="*/ 1610 h 688"/>
                <a:gd name="T8" fmla="*/ 0 60000 65536"/>
                <a:gd name="T9" fmla="*/ 0 60000 65536"/>
                <a:gd name="T10" fmla="*/ 0 60000 65536"/>
                <a:gd name="T11" fmla="*/ 0 60000 65536"/>
                <a:gd name="T12" fmla="*/ 0 w 514"/>
                <a:gd name="T13" fmla="*/ 0 h 688"/>
                <a:gd name="T14" fmla="*/ 514 w 514"/>
                <a:gd name="T15" fmla="*/ 688 h 688"/>
              </a:gdLst>
              <a:ahLst/>
              <a:cxnLst>
                <a:cxn ang="T8">
                  <a:pos x="T0" y="T1"/>
                </a:cxn>
                <a:cxn ang="T9">
                  <a:pos x="T2" y="T3"/>
                </a:cxn>
                <a:cxn ang="T10">
                  <a:pos x="T4" y="T5"/>
                </a:cxn>
                <a:cxn ang="T11">
                  <a:pos x="T6" y="T7"/>
                </a:cxn>
              </a:cxnLst>
              <a:rect l="T12" t="T13" r="T14" b="T15"/>
              <a:pathLst>
                <a:path w="514" h="688">
                  <a:moveTo>
                    <a:pt x="15" y="0"/>
                  </a:moveTo>
                  <a:cubicBezTo>
                    <a:pt x="7" y="128"/>
                    <a:pt x="0" y="257"/>
                    <a:pt x="15" y="363"/>
                  </a:cubicBezTo>
                  <a:cubicBezTo>
                    <a:pt x="30" y="469"/>
                    <a:pt x="23" y="582"/>
                    <a:pt x="106" y="635"/>
                  </a:cubicBezTo>
                  <a:cubicBezTo>
                    <a:pt x="189" y="688"/>
                    <a:pt x="439" y="680"/>
                    <a:pt x="514" y="680"/>
                  </a:cubicBezTo>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0" name="Freeform 24"/>
            <p:cNvSpPr/>
            <p:nvPr/>
          </p:nvSpPr>
          <p:spPr bwMode="auto">
            <a:xfrm>
              <a:off x="3923" y="2659"/>
              <a:ext cx="529" cy="726"/>
            </a:xfrm>
            <a:custGeom>
              <a:avLst/>
              <a:gdLst>
                <a:gd name="T0" fmla="*/ 0 w 529"/>
                <a:gd name="T1" fmla="*/ 0 h 726"/>
                <a:gd name="T2" fmla="*/ 317 w 529"/>
                <a:gd name="T3" fmla="*/ 181 h 726"/>
                <a:gd name="T4" fmla="*/ 499 w 529"/>
                <a:gd name="T5" fmla="*/ 454 h 726"/>
                <a:gd name="T6" fmla="*/ 499 w 529"/>
                <a:gd name="T7" fmla="*/ 726 h 726"/>
                <a:gd name="T8" fmla="*/ 0 60000 65536"/>
                <a:gd name="T9" fmla="*/ 0 60000 65536"/>
                <a:gd name="T10" fmla="*/ 0 60000 65536"/>
                <a:gd name="T11" fmla="*/ 0 60000 65536"/>
                <a:gd name="T12" fmla="*/ 0 w 529"/>
                <a:gd name="T13" fmla="*/ 0 h 726"/>
                <a:gd name="T14" fmla="*/ 529 w 529"/>
                <a:gd name="T15" fmla="*/ 726 h 726"/>
              </a:gdLst>
              <a:ahLst/>
              <a:cxnLst>
                <a:cxn ang="T8">
                  <a:pos x="T0" y="T1"/>
                </a:cxn>
                <a:cxn ang="T9">
                  <a:pos x="T2" y="T3"/>
                </a:cxn>
                <a:cxn ang="T10">
                  <a:pos x="T4" y="T5"/>
                </a:cxn>
                <a:cxn ang="T11">
                  <a:pos x="T6" y="T7"/>
                </a:cxn>
              </a:cxnLst>
              <a:rect l="T12" t="T13" r="T14" b="T15"/>
              <a:pathLst>
                <a:path w="529" h="726">
                  <a:moveTo>
                    <a:pt x="0" y="0"/>
                  </a:moveTo>
                  <a:cubicBezTo>
                    <a:pt x="117" y="52"/>
                    <a:pt x="234" y="105"/>
                    <a:pt x="317" y="181"/>
                  </a:cubicBezTo>
                  <a:cubicBezTo>
                    <a:pt x="400" y="257"/>
                    <a:pt x="469" y="363"/>
                    <a:pt x="499" y="454"/>
                  </a:cubicBezTo>
                  <a:cubicBezTo>
                    <a:pt x="529" y="545"/>
                    <a:pt x="499" y="681"/>
                    <a:pt x="499" y="726"/>
                  </a:cubicBezTo>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1" name="Freeform 25"/>
            <p:cNvSpPr/>
            <p:nvPr/>
          </p:nvSpPr>
          <p:spPr bwMode="auto">
            <a:xfrm>
              <a:off x="3878" y="1933"/>
              <a:ext cx="589" cy="726"/>
            </a:xfrm>
            <a:custGeom>
              <a:avLst/>
              <a:gdLst>
                <a:gd name="T0" fmla="*/ 589 w 589"/>
                <a:gd name="T1" fmla="*/ 0 h 726"/>
                <a:gd name="T2" fmla="*/ 226 w 589"/>
                <a:gd name="T3" fmla="*/ 46 h 726"/>
                <a:gd name="T4" fmla="*/ 45 w 589"/>
                <a:gd name="T5" fmla="*/ 227 h 726"/>
                <a:gd name="T6" fmla="*/ 0 w 589"/>
                <a:gd name="T7" fmla="*/ 454 h 726"/>
                <a:gd name="T8" fmla="*/ 45 w 589"/>
                <a:gd name="T9" fmla="*/ 726 h 726"/>
                <a:gd name="T10" fmla="*/ 0 60000 65536"/>
                <a:gd name="T11" fmla="*/ 0 60000 65536"/>
                <a:gd name="T12" fmla="*/ 0 60000 65536"/>
                <a:gd name="T13" fmla="*/ 0 60000 65536"/>
                <a:gd name="T14" fmla="*/ 0 60000 65536"/>
                <a:gd name="T15" fmla="*/ 0 w 589"/>
                <a:gd name="T16" fmla="*/ 0 h 726"/>
                <a:gd name="T17" fmla="*/ 589 w 589"/>
                <a:gd name="T18" fmla="*/ 726 h 726"/>
              </a:gdLst>
              <a:ahLst/>
              <a:cxnLst>
                <a:cxn ang="T10">
                  <a:pos x="T0" y="T1"/>
                </a:cxn>
                <a:cxn ang="T11">
                  <a:pos x="T2" y="T3"/>
                </a:cxn>
                <a:cxn ang="T12">
                  <a:pos x="T4" y="T5"/>
                </a:cxn>
                <a:cxn ang="T13">
                  <a:pos x="T6" y="T7"/>
                </a:cxn>
                <a:cxn ang="T14">
                  <a:pos x="T8" y="T9"/>
                </a:cxn>
              </a:cxnLst>
              <a:rect l="T15" t="T16" r="T17" b="T18"/>
              <a:pathLst>
                <a:path w="589" h="726">
                  <a:moveTo>
                    <a:pt x="589" y="0"/>
                  </a:moveTo>
                  <a:cubicBezTo>
                    <a:pt x="453" y="4"/>
                    <a:pt x="317" y="8"/>
                    <a:pt x="226" y="46"/>
                  </a:cubicBezTo>
                  <a:cubicBezTo>
                    <a:pt x="135" y="84"/>
                    <a:pt x="83" y="159"/>
                    <a:pt x="45" y="227"/>
                  </a:cubicBezTo>
                  <a:cubicBezTo>
                    <a:pt x="7" y="295"/>
                    <a:pt x="0" y="371"/>
                    <a:pt x="0" y="454"/>
                  </a:cubicBezTo>
                  <a:cubicBezTo>
                    <a:pt x="0" y="537"/>
                    <a:pt x="38" y="681"/>
                    <a:pt x="45" y="726"/>
                  </a:cubicBezTo>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2" name="Freeform 26"/>
            <p:cNvSpPr/>
            <p:nvPr/>
          </p:nvSpPr>
          <p:spPr bwMode="auto">
            <a:xfrm>
              <a:off x="3923" y="1933"/>
              <a:ext cx="544" cy="726"/>
            </a:xfrm>
            <a:custGeom>
              <a:avLst/>
              <a:gdLst>
                <a:gd name="T0" fmla="*/ 544 w 544"/>
                <a:gd name="T1" fmla="*/ 0 h 726"/>
                <a:gd name="T2" fmla="*/ 499 w 544"/>
                <a:gd name="T3" fmla="*/ 272 h 726"/>
                <a:gd name="T4" fmla="*/ 317 w 544"/>
                <a:gd name="T5" fmla="*/ 454 h 726"/>
                <a:gd name="T6" fmla="*/ 0 w 544"/>
                <a:gd name="T7" fmla="*/ 726 h 726"/>
                <a:gd name="T8" fmla="*/ 0 60000 65536"/>
                <a:gd name="T9" fmla="*/ 0 60000 65536"/>
                <a:gd name="T10" fmla="*/ 0 60000 65536"/>
                <a:gd name="T11" fmla="*/ 0 60000 65536"/>
                <a:gd name="T12" fmla="*/ 0 w 544"/>
                <a:gd name="T13" fmla="*/ 0 h 726"/>
                <a:gd name="T14" fmla="*/ 544 w 544"/>
                <a:gd name="T15" fmla="*/ 726 h 726"/>
              </a:gdLst>
              <a:ahLst/>
              <a:cxnLst>
                <a:cxn ang="T8">
                  <a:pos x="T0" y="T1"/>
                </a:cxn>
                <a:cxn ang="T9">
                  <a:pos x="T2" y="T3"/>
                </a:cxn>
                <a:cxn ang="T10">
                  <a:pos x="T4" y="T5"/>
                </a:cxn>
                <a:cxn ang="T11">
                  <a:pos x="T6" y="T7"/>
                </a:cxn>
              </a:cxnLst>
              <a:rect l="T12" t="T13" r="T14" b="T15"/>
              <a:pathLst>
                <a:path w="544" h="726">
                  <a:moveTo>
                    <a:pt x="544" y="0"/>
                  </a:moveTo>
                  <a:cubicBezTo>
                    <a:pt x="540" y="98"/>
                    <a:pt x="537" y="197"/>
                    <a:pt x="499" y="272"/>
                  </a:cubicBezTo>
                  <a:cubicBezTo>
                    <a:pt x="461" y="347"/>
                    <a:pt x="400" y="378"/>
                    <a:pt x="317" y="454"/>
                  </a:cubicBezTo>
                  <a:cubicBezTo>
                    <a:pt x="234" y="530"/>
                    <a:pt x="53" y="681"/>
                    <a:pt x="0" y="726"/>
                  </a:cubicBezTo>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3" name="Text Box 27"/>
            <p:cNvSpPr txBox="1">
              <a:spLocks noChangeArrowheads="1"/>
            </p:cNvSpPr>
            <p:nvPr/>
          </p:nvSpPr>
          <p:spPr bwMode="auto">
            <a:xfrm>
              <a:off x="5193" y="2478"/>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D</a:t>
              </a:r>
              <a:endParaRPr lang="en-US" altLang="zh-CN" sz="2800" b="0">
                <a:solidFill>
                  <a:schemeClr val="tx1"/>
                </a:solidFill>
              </a:endParaRPr>
            </a:p>
          </p:txBody>
        </p:sp>
        <p:sp>
          <p:nvSpPr>
            <p:cNvPr id="7194" name="Text Box 28"/>
            <p:cNvSpPr txBox="1">
              <a:spLocks noChangeArrowheads="1"/>
            </p:cNvSpPr>
            <p:nvPr/>
          </p:nvSpPr>
          <p:spPr bwMode="auto">
            <a:xfrm>
              <a:off x="4286" y="3385"/>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C</a:t>
              </a:r>
              <a:endParaRPr lang="en-US" altLang="zh-CN" sz="2800" b="0">
                <a:solidFill>
                  <a:schemeClr val="tx1"/>
                </a:solidFill>
              </a:endParaRPr>
            </a:p>
          </p:txBody>
        </p:sp>
        <p:sp>
          <p:nvSpPr>
            <p:cNvPr id="7195" name="Text Box 29"/>
            <p:cNvSpPr txBox="1">
              <a:spLocks noChangeArrowheads="1"/>
            </p:cNvSpPr>
            <p:nvPr/>
          </p:nvSpPr>
          <p:spPr bwMode="auto">
            <a:xfrm>
              <a:off x="3651" y="2523"/>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B</a:t>
              </a:r>
              <a:endParaRPr lang="en-US" altLang="zh-CN" sz="2800" b="0">
                <a:solidFill>
                  <a:schemeClr val="tx1"/>
                </a:solidFill>
              </a:endParaRPr>
            </a:p>
          </p:txBody>
        </p:sp>
        <p:sp>
          <p:nvSpPr>
            <p:cNvPr id="7196" name="Text Box 30"/>
            <p:cNvSpPr txBox="1">
              <a:spLocks noChangeArrowheads="1"/>
            </p:cNvSpPr>
            <p:nvPr/>
          </p:nvSpPr>
          <p:spPr bwMode="auto">
            <a:xfrm>
              <a:off x="4332" y="1616"/>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A</a:t>
              </a:r>
              <a:endParaRPr lang="en-US" altLang="zh-CN" sz="2800" b="0">
                <a:solidFill>
                  <a:schemeClr val="tx1"/>
                </a:solidFill>
              </a:endParaRPr>
            </a:p>
          </p:txBody>
        </p:sp>
      </p:grpSp>
      <p:sp>
        <p:nvSpPr>
          <p:cNvPr id="60450" name="Text Box 34"/>
          <p:cNvSpPr txBox="1">
            <a:spLocks noChangeArrowheads="1"/>
          </p:cNvSpPr>
          <p:nvPr/>
        </p:nvSpPr>
        <p:spPr bwMode="auto">
          <a:xfrm>
            <a:off x="709294" y="6065135"/>
            <a:ext cx="3100387" cy="528637"/>
          </a:xfrm>
          <a:prstGeom prst="rect">
            <a:avLst/>
          </a:prstGeom>
          <a:solidFill>
            <a:srgbClr val="990033"/>
          </a:solidFill>
          <a:ln w="9525">
            <a:solidFill>
              <a:srgbClr val="990033"/>
            </a:solidFill>
            <a:miter lim="800000"/>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solidFill>
                  <a:schemeClr val="tx1"/>
                </a:solidFill>
                <a:latin typeface="Arial" panose="020B0604020202020204" pitchFamily="34" charset="0"/>
              </a:rPr>
              <a:t>哥尼斯堡七桥难题</a:t>
            </a:r>
            <a:endParaRPr lang="zh-CN" altLang="en-US" sz="2800" dirty="0">
              <a:solidFill>
                <a:schemeClr val="tx1"/>
              </a:solidFill>
              <a:latin typeface="Arial" panose="020B0604020202020204" pitchFamily="34" charset="0"/>
            </a:endParaRPr>
          </a:p>
        </p:txBody>
      </p:sp>
      <p:sp>
        <p:nvSpPr>
          <p:cNvPr id="60451" name="Text Box 35"/>
          <p:cNvSpPr txBox="1">
            <a:spLocks noChangeArrowheads="1"/>
          </p:cNvSpPr>
          <p:nvPr/>
        </p:nvSpPr>
        <p:spPr bwMode="auto">
          <a:xfrm>
            <a:off x="2577524" y="1322240"/>
            <a:ext cx="59769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000" dirty="0">
                <a:latin typeface="楷体_GB2312" pitchFamily="49" charset="-122"/>
              </a:rPr>
              <a:t>图论是拓扑学的一个分支，是富有趣味和应用极为广泛的一门学科。</a:t>
            </a:r>
            <a:endParaRPr lang="zh-CN" altLang="en-US" sz="2000" dirty="0">
              <a:latin typeface="楷体_GB2312" pitchFamily="49" charset="-122"/>
            </a:endParaRPr>
          </a:p>
        </p:txBody>
      </p:sp>
      <p:sp>
        <p:nvSpPr>
          <p:cNvPr id="60463" name="Text Box 47"/>
          <p:cNvSpPr txBox="1">
            <a:spLocks noChangeArrowheads="1"/>
          </p:cNvSpPr>
          <p:nvPr/>
        </p:nvSpPr>
        <p:spPr bwMode="auto">
          <a:xfrm>
            <a:off x="184435" y="784765"/>
            <a:ext cx="28359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en-US" altLang="zh-CN" sz="2800" dirty="0">
                <a:solidFill>
                  <a:srgbClr val="FFFFFF"/>
                </a:solidFill>
              </a:rPr>
              <a:t>3.1.1 </a:t>
            </a:r>
            <a:r>
              <a:rPr kumimoji="1" lang="zh-CN" altLang="en-US" sz="2800" dirty="0">
                <a:solidFill>
                  <a:srgbClr val="FFFFFF"/>
                </a:solidFill>
              </a:rPr>
              <a:t>电路的图</a:t>
            </a:r>
            <a:endParaRPr kumimoji="1" lang="zh-CN" altLang="en-US" sz="2800" dirty="0">
              <a:solidFill>
                <a:srgbClr val="FFFFFF"/>
              </a:solidFill>
            </a:endParaRPr>
          </a:p>
        </p:txBody>
      </p:sp>
      <p:sp>
        <p:nvSpPr>
          <p:cNvPr id="42"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5" name="矩形 4"/>
          <p:cNvSpPr/>
          <p:nvPr/>
        </p:nvSpPr>
        <p:spPr>
          <a:xfrm>
            <a:off x="4281044" y="5838529"/>
            <a:ext cx="4572000" cy="923330"/>
          </a:xfrm>
          <a:prstGeom prst="rect">
            <a:avLst/>
          </a:prstGeom>
        </p:spPr>
        <p:txBody>
          <a:bodyPr>
            <a:spAutoFit/>
          </a:bodyPr>
          <a:lstStyle/>
          <a:p>
            <a:r>
              <a:rPr lang="zh-CN" altLang="en-US" dirty="0"/>
              <a:t>有没有一种办法，可以从任意一个地方出发，然后恰巧每个桥只经过一次，观赏完所有风景之后又回到起点呢？无</a:t>
            </a:r>
            <a:r>
              <a:rPr lang="en-US" altLang="zh-CN" dirty="0"/>
              <a:t> by</a:t>
            </a:r>
            <a:r>
              <a:rPr lang="zh-CN" altLang="en-US" dirty="0"/>
              <a:t>欧拉大师</a:t>
            </a:r>
            <a:endParaRPr lang="zh-CN" altLang="en-US" dirty="0"/>
          </a:p>
        </p:txBody>
      </p:sp>
      <p:sp>
        <p:nvSpPr>
          <p:cNvPr id="34" name="矩形 33"/>
          <p:cNvSpPr/>
          <p:nvPr/>
        </p:nvSpPr>
        <p:spPr>
          <a:xfrm>
            <a:off x="4910632" y="106703"/>
            <a:ext cx="4122736" cy="646331"/>
          </a:xfrm>
          <a:prstGeom prst="rect">
            <a:avLst/>
          </a:prstGeom>
        </p:spPr>
        <p:txBody>
          <a:bodyPr wrap="square">
            <a:spAutoFit/>
          </a:bodyPr>
          <a:lstStyle/>
          <a:p>
            <a:r>
              <a:rPr lang="zh-CN" altLang="en-US" dirty="0"/>
              <a:t>很多问题都可以抽象为图论问题来讨论，比如交通问题</a:t>
            </a:r>
            <a:endParaRPr lang="zh-CN" altLang="en-US"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904347" y="1428978"/>
            <a:ext cx="7085012" cy="2295524"/>
            <a:chOff x="960" y="300"/>
            <a:chExt cx="4463" cy="1446"/>
          </a:xfrm>
        </p:grpSpPr>
        <p:sp>
          <p:nvSpPr>
            <p:cNvPr id="26644" name="Text Box 6"/>
            <p:cNvSpPr txBox="1">
              <a:spLocks noChangeArrowheads="1"/>
            </p:cNvSpPr>
            <p:nvPr/>
          </p:nvSpPr>
          <p:spPr bwMode="auto">
            <a:xfrm>
              <a:off x="1104" y="300"/>
              <a:ext cx="368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11</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n1</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12</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n2</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1,n</a:t>
              </a:r>
              <a:r>
                <a:rPr kumimoji="1" lang="en-US" altLang="zh-CN" sz="3200" b="0" baseline="-25000" dirty="0">
                  <a:solidFill>
                    <a:schemeClr val="tx1"/>
                  </a:solidFill>
                  <a:latin typeface="宋体" panose="02010600030101010101" pitchFamily="2" charset="-122"/>
                  <a:ea typeface="宋体" panose="02010600030101010101" pitchFamily="2" charset="-122"/>
                </a:rPr>
                <a:t>-</a:t>
              </a:r>
              <a:r>
                <a:rPr kumimoji="1" lang="en-US" altLang="zh-CN" sz="3200" b="0" baseline="-25000" dirty="0">
                  <a:solidFill>
                    <a:schemeClr val="tx1"/>
                  </a:solidFill>
                  <a:ea typeface="宋体" panose="02010600030101010101" pitchFamily="2" charset="-122"/>
                </a:rPr>
                <a:t>1</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a:t>
              </a:r>
              <a:r>
                <a:rPr kumimoji="1" lang="en-US" altLang="zh-CN" sz="3200" b="0" i="1" baseline="-25000" dirty="0">
                  <a:solidFill>
                    <a:schemeClr val="tx1"/>
                  </a:solidFill>
                  <a:ea typeface="宋体" panose="02010600030101010101" pitchFamily="2" charset="-122"/>
                </a:rPr>
                <a:t>n</a:t>
              </a:r>
              <a:r>
                <a:rPr kumimoji="1" lang="en-US" altLang="zh-CN" sz="3200" b="0" baseline="-25000" dirty="0">
                  <a:solidFill>
                    <a:schemeClr val="tx1"/>
                  </a:solidFill>
                  <a:latin typeface="宋体" panose="02010600030101010101" pitchFamily="2" charset="-122"/>
                  <a:ea typeface="宋体" panose="02010600030101010101" pitchFamily="2" charset="-122"/>
                </a:rPr>
                <a:t>-</a:t>
              </a:r>
              <a:r>
                <a:rPr kumimoji="1" lang="en-US" altLang="zh-CN" sz="3200" b="0" baseline="-25000" dirty="0">
                  <a:solidFill>
                    <a:schemeClr val="tx1"/>
                  </a:solidFill>
                  <a:ea typeface="宋体" panose="02010600030101010101" pitchFamily="2" charset="-122"/>
                </a:rPr>
                <a:t>1</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S</a:t>
              </a:r>
              <a:r>
                <a:rPr kumimoji="1" lang="en-US" altLang="zh-CN" sz="3200" b="0" baseline="-25000" dirty="0">
                  <a:solidFill>
                    <a:schemeClr val="tx1"/>
                  </a:solidFill>
                  <a:ea typeface="宋体" panose="02010600030101010101" pitchFamily="2" charset="-122"/>
                </a:rPr>
                <a:t>n1</a:t>
              </a:r>
              <a:endParaRPr kumimoji="1" lang="en-US" altLang="zh-CN" sz="3200" b="0" i="1" dirty="0">
                <a:solidFill>
                  <a:schemeClr val="tx1"/>
                </a:solidFill>
                <a:ea typeface="宋体" panose="02010600030101010101" pitchFamily="2" charset="-122"/>
              </a:endParaRPr>
            </a:p>
          </p:txBody>
        </p:sp>
        <p:sp>
          <p:nvSpPr>
            <p:cNvPr id="26645" name="Text Box 7"/>
            <p:cNvSpPr txBox="1">
              <a:spLocks noChangeArrowheads="1"/>
            </p:cNvSpPr>
            <p:nvPr/>
          </p:nvSpPr>
          <p:spPr bwMode="auto">
            <a:xfrm>
              <a:off x="1114" y="658"/>
              <a:ext cx="363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21</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n1</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22</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n2</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2,</a:t>
              </a:r>
              <a:r>
                <a:rPr kumimoji="1" lang="en-US" altLang="zh-CN" sz="3200" b="0" i="1" baseline="-25000" dirty="0">
                  <a:solidFill>
                    <a:schemeClr val="tx1"/>
                  </a:solidFill>
                  <a:ea typeface="宋体" panose="02010600030101010101" pitchFamily="2" charset="-122"/>
                </a:rPr>
                <a:t>n</a:t>
              </a:r>
              <a:r>
                <a:rPr kumimoji="1" lang="en-US" altLang="zh-CN" sz="3200" b="0" baseline="-25000" dirty="0">
                  <a:solidFill>
                    <a:schemeClr val="tx1"/>
                  </a:solidFill>
                  <a:ea typeface="宋体" panose="02010600030101010101" pitchFamily="2" charset="-122"/>
                </a:rPr>
                <a:t>-1</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a:t>
              </a:r>
              <a:r>
                <a:rPr kumimoji="1" lang="en-US" altLang="zh-CN" sz="3200" b="0" i="1" baseline="-25000" dirty="0">
                  <a:solidFill>
                    <a:schemeClr val="tx1"/>
                  </a:solidFill>
                  <a:ea typeface="宋体" panose="02010600030101010101" pitchFamily="2" charset="-122"/>
                </a:rPr>
                <a:t>n</a:t>
              </a:r>
              <a:r>
                <a:rPr kumimoji="1" lang="en-US" altLang="zh-CN" sz="3200" b="0" baseline="-25000" dirty="0">
                  <a:solidFill>
                    <a:schemeClr val="tx1"/>
                  </a:solidFill>
                  <a:ea typeface="宋体" panose="02010600030101010101" pitchFamily="2" charset="-122"/>
                </a:rPr>
                <a:t>-1</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S</a:t>
              </a:r>
              <a:r>
                <a:rPr kumimoji="1" lang="en-US" altLang="zh-CN" sz="3200" b="0" baseline="-25000" dirty="0">
                  <a:solidFill>
                    <a:schemeClr val="tx1"/>
                  </a:solidFill>
                  <a:ea typeface="宋体" panose="02010600030101010101" pitchFamily="2" charset="-122"/>
                </a:rPr>
                <a:t>n2</a:t>
              </a:r>
              <a:endParaRPr kumimoji="1" lang="en-US" altLang="zh-CN" sz="3200" b="0" i="1" dirty="0">
                <a:solidFill>
                  <a:schemeClr val="tx1"/>
                </a:solidFill>
                <a:ea typeface="宋体" panose="02010600030101010101" pitchFamily="2" charset="-122"/>
              </a:endParaRPr>
            </a:p>
          </p:txBody>
        </p:sp>
        <p:sp>
          <p:nvSpPr>
            <p:cNvPr id="26646" name="Text Box 8"/>
            <p:cNvSpPr txBox="1">
              <a:spLocks noChangeArrowheads="1"/>
            </p:cNvSpPr>
            <p:nvPr/>
          </p:nvSpPr>
          <p:spPr bwMode="auto">
            <a:xfrm>
              <a:off x="1286" y="1030"/>
              <a:ext cx="13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200" b="0" dirty="0">
                  <a:solidFill>
                    <a:schemeClr val="tx1"/>
                  </a:solidFill>
                  <a:ea typeface="宋体" panose="02010600030101010101" pitchFamily="2" charset="-122"/>
                  <a:sym typeface="MT Extra" panose="05050102010205020202" pitchFamily="18" charset="2"/>
                </a:rPr>
                <a:t>   </a:t>
              </a:r>
              <a:endParaRPr kumimoji="1" lang="en-US" altLang="zh-CN" sz="3200" b="0" dirty="0">
                <a:solidFill>
                  <a:schemeClr val="tx1"/>
                </a:solidFill>
                <a:ea typeface="宋体" panose="02010600030101010101" pitchFamily="2" charset="-122"/>
                <a:sym typeface="MT Extra" panose="05050102010205020202" pitchFamily="18" charset="2"/>
              </a:endParaRPr>
            </a:p>
          </p:txBody>
        </p:sp>
        <p:sp>
          <p:nvSpPr>
            <p:cNvPr id="26647" name="Text Box 9"/>
            <p:cNvSpPr txBox="1">
              <a:spLocks noChangeArrowheads="1"/>
            </p:cNvSpPr>
            <p:nvPr/>
          </p:nvSpPr>
          <p:spPr bwMode="auto">
            <a:xfrm>
              <a:off x="1114" y="1378"/>
              <a:ext cx="430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200" b="0" i="1" dirty="0">
                  <a:solidFill>
                    <a:schemeClr val="tx1"/>
                  </a:solidFill>
                  <a:ea typeface="宋体" panose="02010600030101010101" pitchFamily="2" charset="-122"/>
                </a:rPr>
                <a:t>G</a:t>
              </a:r>
              <a:r>
                <a:rPr kumimoji="1" lang="en-US" altLang="zh-CN" sz="3200" b="0" baseline="-25000" dirty="0">
                  <a:solidFill>
                    <a:schemeClr val="tx1"/>
                  </a:solidFill>
                  <a:ea typeface="宋体" panose="02010600030101010101" pitchFamily="2" charset="-122"/>
                </a:rPr>
                <a:t>n</a:t>
              </a:r>
              <a:r>
                <a:rPr kumimoji="1" lang="en-US" altLang="zh-CN" sz="3200" b="0" baseline="-25000" dirty="0">
                  <a:solidFill>
                    <a:schemeClr val="tx1"/>
                  </a:solidFill>
                  <a:latin typeface="宋体" panose="02010600030101010101" pitchFamily="2" charset="-122"/>
                  <a:ea typeface="宋体" panose="02010600030101010101" pitchFamily="2" charset="-122"/>
                </a:rPr>
                <a:t>-</a:t>
              </a:r>
              <a:r>
                <a:rPr kumimoji="1" lang="en-US" altLang="zh-CN" sz="3200" b="0" baseline="-25000" dirty="0">
                  <a:solidFill>
                    <a:schemeClr val="tx1"/>
                  </a:solidFill>
                  <a:ea typeface="宋体" panose="02010600030101010101" pitchFamily="2" charset="-122"/>
                </a:rPr>
                <a:t>1,1</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n1</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G</a:t>
              </a:r>
              <a:r>
                <a:rPr kumimoji="1" lang="en-US" altLang="zh-CN" sz="3200" b="0" i="1" baseline="-25000" dirty="0">
                  <a:solidFill>
                    <a:schemeClr val="tx1"/>
                  </a:solidFill>
                  <a:ea typeface="宋体" panose="02010600030101010101" pitchFamily="2" charset="-122"/>
                </a:rPr>
                <a:t>n</a:t>
              </a:r>
              <a:r>
                <a:rPr kumimoji="1" lang="en-US" altLang="zh-CN" sz="3200" b="0" baseline="-25000" dirty="0">
                  <a:solidFill>
                    <a:schemeClr val="tx1"/>
                  </a:solidFill>
                  <a:latin typeface="宋体" panose="02010600030101010101" pitchFamily="2" charset="-122"/>
                  <a:ea typeface="宋体" panose="02010600030101010101" pitchFamily="2" charset="-122"/>
                </a:rPr>
                <a:t>-</a:t>
              </a:r>
              <a:r>
                <a:rPr kumimoji="1" lang="en-US" altLang="zh-CN" sz="3200" b="0" baseline="-25000" dirty="0">
                  <a:solidFill>
                    <a:schemeClr val="tx1"/>
                  </a:solidFill>
                  <a:ea typeface="宋体" panose="02010600030101010101" pitchFamily="2" charset="-122"/>
                </a:rPr>
                <a:t>1,2</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n2</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G</a:t>
              </a:r>
              <a:r>
                <a:rPr kumimoji="1" lang="en-US" altLang="zh-CN" sz="3200" b="0" i="1" baseline="-25000" dirty="0">
                  <a:solidFill>
                    <a:schemeClr val="tx1"/>
                  </a:solidFill>
                  <a:ea typeface="宋体" panose="02010600030101010101" pitchFamily="2" charset="-122"/>
                </a:rPr>
                <a:t>n</a:t>
              </a:r>
              <a:r>
                <a:rPr kumimoji="1" lang="en-US" altLang="zh-CN" sz="3200" b="0" baseline="-25000" dirty="0">
                  <a:solidFill>
                    <a:schemeClr val="tx1"/>
                  </a:solidFill>
                  <a:ea typeface="宋体" panose="02010600030101010101" pitchFamily="2" charset="-122"/>
                </a:rPr>
                <a:t>-1,n</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n,</a:t>
              </a:r>
              <a:r>
                <a:rPr kumimoji="1" lang="en-US" altLang="zh-CN" sz="3200" b="0" i="1" baseline="-25000" dirty="0">
                  <a:solidFill>
                    <a:schemeClr val="tx1"/>
                  </a:solidFill>
                  <a:ea typeface="宋体" panose="02010600030101010101" pitchFamily="2" charset="-122"/>
                </a:rPr>
                <a:t>n</a:t>
              </a:r>
              <a:r>
                <a:rPr kumimoji="1" lang="en-US" altLang="zh-CN" sz="3200" b="0" baseline="-25000" dirty="0">
                  <a:solidFill>
                    <a:schemeClr val="tx1"/>
                  </a:solidFill>
                  <a:latin typeface="宋体" panose="02010600030101010101" pitchFamily="2" charset="-122"/>
                  <a:ea typeface="宋体" panose="02010600030101010101" pitchFamily="2" charset="-122"/>
                </a:rPr>
                <a:t>-</a:t>
              </a:r>
              <a:r>
                <a:rPr kumimoji="1" lang="en-US" altLang="zh-CN" sz="3200" b="0" baseline="-25000" dirty="0">
                  <a:solidFill>
                    <a:schemeClr val="tx1"/>
                  </a:solidFill>
                  <a:ea typeface="宋体" panose="02010600030101010101" pitchFamily="2" charset="-122"/>
                </a:rPr>
                <a:t>1</a:t>
              </a:r>
              <a:r>
                <a:rPr kumimoji="1" lang="en-US" altLang="zh-CN" sz="3200" b="0" dirty="0">
                  <a:solidFill>
                    <a:schemeClr val="tx1"/>
                  </a:solidFill>
                  <a:ea typeface="宋体" panose="02010600030101010101" pitchFamily="2" charset="-122"/>
                </a:rPr>
                <a:t>=</a:t>
              </a:r>
              <a:r>
                <a:rPr kumimoji="1" lang="en-US" altLang="zh-CN" sz="32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S</a:t>
              </a:r>
              <a:r>
                <a:rPr kumimoji="1" lang="en-US" altLang="zh-CN" sz="3200" b="0" baseline="-25000" dirty="0">
                  <a:solidFill>
                    <a:schemeClr val="tx1"/>
                  </a:solidFill>
                  <a:ea typeface="宋体" panose="02010600030101010101" pitchFamily="2" charset="-122"/>
                </a:rPr>
                <a:t>n,n</a:t>
              </a:r>
              <a:r>
                <a:rPr kumimoji="1" lang="en-US" altLang="zh-CN" sz="3200" b="0" baseline="-25000" dirty="0">
                  <a:solidFill>
                    <a:schemeClr val="tx1"/>
                  </a:solidFill>
                  <a:latin typeface="宋体" panose="02010600030101010101" pitchFamily="2" charset="-122"/>
                  <a:ea typeface="宋体" panose="02010600030101010101" pitchFamily="2" charset="-122"/>
                </a:rPr>
                <a:t>-</a:t>
              </a:r>
              <a:r>
                <a:rPr kumimoji="1" lang="en-US" altLang="zh-CN" sz="3200" b="0" baseline="-25000" dirty="0">
                  <a:solidFill>
                    <a:schemeClr val="tx1"/>
                  </a:solidFill>
                  <a:ea typeface="宋体" panose="02010600030101010101" pitchFamily="2" charset="-122"/>
                </a:rPr>
                <a:t>1</a:t>
              </a:r>
              <a:endParaRPr kumimoji="1" lang="en-US" altLang="zh-CN" sz="3200" b="0" i="1" dirty="0">
                <a:solidFill>
                  <a:schemeClr val="tx1"/>
                </a:solidFill>
                <a:ea typeface="宋体" panose="02010600030101010101" pitchFamily="2" charset="-122"/>
              </a:endParaRPr>
            </a:p>
          </p:txBody>
        </p:sp>
        <p:sp>
          <p:nvSpPr>
            <p:cNvPr id="26648" name="AutoShape 10"/>
            <p:cNvSpPr/>
            <p:nvPr/>
          </p:nvSpPr>
          <p:spPr bwMode="auto">
            <a:xfrm>
              <a:off x="960" y="480"/>
              <a:ext cx="144" cy="1248"/>
            </a:xfrm>
            <a:prstGeom prst="leftBrace">
              <a:avLst>
                <a:gd name="adj1" fmla="val 72222"/>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sp>
        <p:nvSpPr>
          <p:cNvPr id="23564" name="Text Box 12"/>
          <p:cNvSpPr txBox="1">
            <a:spLocks noChangeArrowheads="1"/>
          </p:cNvSpPr>
          <p:nvPr/>
        </p:nvSpPr>
        <p:spPr bwMode="auto">
          <a:xfrm>
            <a:off x="456406" y="3916062"/>
            <a:ext cx="7343775" cy="5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62000" indent="-7620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sz="2800" b="0" i="1" dirty="0">
                <a:solidFill>
                  <a:schemeClr val="tx1"/>
                </a:solidFill>
                <a:ea typeface="仿宋_GB2312" pitchFamily="49" charset="-122"/>
              </a:rPr>
              <a:t>G </a:t>
            </a:r>
            <a:r>
              <a:rPr kumimoji="1" lang="en-US" altLang="zh-CN" sz="2800" b="0" i="1" baseline="-25000" dirty="0">
                <a:solidFill>
                  <a:schemeClr val="tx1"/>
                </a:solidFill>
                <a:ea typeface="仿宋_GB2312" pitchFamily="49" charset="-122"/>
              </a:rPr>
              <a:t>ii</a:t>
            </a:r>
            <a:r>
              <a:rPr kumimoji="1" lang="en-US" altLang="zh-CN" sz="2800" dirty="0">
                <a:solidFill>
                  <a:schemeClr val="tx1"/>
                </a:solidFill>
                <a:latin typeface="仿宋_GB2312" pitchFamily="49" charset="-122"/>
                <a:ea typeface="仿宋_GB2312" pitchFamily="49" charset="-122"/>
              </a:rPr>
              <a:t> </a:t>
            </a:r>
            <a:r>
              <a:rPr kumimoji="1" lang="en-US" altLang="zh-CN" sz="2000" dirty="0">
                <a:ea typeface="仿宋_GB2312" pitchFamily="49" charset="-122"/>
              </a:rPr>
              <a:t>—   </a:t>
            </a:r>
            <a:r>
              <a:rPr kumimoji="1" lang="zh-CN" altLang="en-US" dirty="0">
                <a:latin typeface="楷体_GB2312" pitchFamily="49" charset="-122"/>
              </a:rPr>
              <a:t>自电导，总为正。</a:t>
            </a:r>
            <a:r>
              <a:rPr kumimoji="1" lang="zh-CN" altLang="en-US" sz="2000" dirty="0">
                <a:latin typeface="仿宋_GB2312" pitchFamily="49" charset="-122"/>
                <a:ea typeface="仿宋_GB2312" pitchFamily="49" charset="-122"/>
              </a:rPr>
              <a:t> </a:t>
            </a:r>
            <a:endParaRPr kumimoji="1" lang="zh-CN" altLang="en-US" sz="2000" dirty="0">
              <a:latin typeface="仿宋_GB2312" pitchFamily="49" charset="-122"/>
              <a:ea typeface="仿宋_GB2312" pitchFamily="49" charset="-122"/>
            </a:endParaRPr>
          </a:p>
        </p:txBody>
      </p:sp>
      <p:sp>
        <p:nvSpPr>
          <p:cNvPr id="23566" name="Text Box 14"/>
          <p:cNvSpPr txBox="1">
            <a:spLocks noChangeArrowheads="1"/>
          </p:cNvSpPr>
          <p:nvPr/>
        </p:nvSpPr>
        <p:spPr bwMode="auto">
          <a:xfrm>
            <a:off x="461168" y="4946119"/>
            <a:ext cx="8301832"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62000" indent="-7620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sz="2800" b="0" i="1" dirty="0">
                <a:solidFill>
                  <a:schemeClr val="tx1"/>
                </a:solidFill>
              </a:rPr>
              <a:t>I </a:t>
            </a:r>
            <a:r>
              <a:rPr kumimoji="1" lang="en-US" altLang="zh-CN" b="0" baseline="-25000" dirty="0" err="1">
                <a:solidFill>
                  <a:schemeClr val="tx1"/>
                </a:solidFill>
              </a:rPr>
              <a:t>S</a:t>
            </a:r>
            <a:r>
              <a:rPr kumimoji="1" lang="en-US" altLang="zh-CN" sz="2800" b="0" baseline="-25000" dirty="0" err="1">
                <a:solidFill>
                  <a:schemeClr val="tx1"/>
                </a:solidFill>
              </a:rPr>
              <a:t>n</a:t>
            </a:r>
            <a:r>
              <a:rPr kumimoji="1" lang="en-US" altLang="zh-CN" sz="2800" b="0" i="1" baseline="-25000" dirty="0" err="1">
                <a:solidFill>
                  <a:schemeClr val="tx1"/>
                </a:solidFill>
              </a:rPr>
              <a:t>i</a:t>
            </a:r>
            <a:r>
              <a:rPr kumimoji="1" lang="en-US" altLang="zh-CN" sz="2800" b="0" baseline="-25000" dirty="0">
                <a:solidFill>
                  <a:schemeClr val="tx1"/>
                </a:solidFill>
              </a:rPr>
              <a:t> </a:t>
            </a:r>
            <a:r>
              <a:rPr kumimoji="1" lang="en-US" altLang="zh-CN" b="0" dirty="0"/>
              <a:t>—</a:t>
            </a:r>
            <a:r>
              <a:rPr kumimoji="1" lang="en-US" altLang="zh-CN" dirty="0">
                <a:latin typeface="楷体_GB2312" pitchFamily="49" charset="-122"/>
              </a:rPr>
              <a:t> </a:t>
            </a:r>
            <a:r>
              <a:rPr kumimoji="1" lang="zh-CN" altLang="en-US" dirty="0">
                <a:latin typeface="楷体_GB2312" pitchFamily="49" charset="-122"/>
              </a:rPr>
              <a:t>流入</a:t>
            </a:r>
            <a:r>
              <a:rPr kumimoji="1" lang="zh-CN" altLang="en-US" dirty="0">
                <a:solidFill>
                  <a:schemeClr val="tx1"/>
                </a:solidFill>
                <a:latin typeface="楷体_GB2312" pitchFamily="49" charset="-122"/>
              </a:rPr>
              <a:t>节点</a:t>
            </a:r>
            <a:r>
              <a:rPr kumimoji="1" lang="en-US" altLang="zh-CN" b="0" i="1" dirty="0" err="1">
                <a:solidFill>
                  <a:schemeClr val="tx1"/>
                </a:solidFill>
              </a:rPr>
              <a:t>i</a:t>
            </a:r>
            <a:r>
              <a:rPr kumimoji="1" lang="zh-CN" altLang="en-US" dirty="0">
                <a:latin typeface="楷体_GB2312" pitchFamily="49" charset="-122"/>
              </a:rPr>
              <a:t>的所有电源</a:t>
            </a:r>
            <a:r>
              <a:rPr kumimoji="1" lang="en-US" altLang="zh-CN" dirty="0">
                <a:latin typeface="楷体_GB2312" pitchFamily="49" charset="-122"/>
              </a:rPr>
              <a:t>(</a:t>
            </a:r>
            <a:r>
              <a:rPr kumimoji="1" lang="zh-CN" altLang="en-US" dirty="0">
                <a:latin typeface="楷体_GB2312" pitchFamily="49" charset="-122"/>
              </a:rPr>
              <a:t>电流源或电压源</a:t>
            </a:r>
            <a:r>
              <a:rPr kumimoji="1" lang="en-US" altLang="zh-CN" dirty="0">
                <a:latin typeface="楷体_GB2312" pitchFamily="49" charset="-122"/>
              </a:rPr>
              <a:t>)</a:t>
            </a:r>
            <a:r>
              <a:rPr kumimoji="1" lang="zh-CN" altLang="en-US" dirty="0">
                <a:latin typeface="楷体_GB2312" pitchFamily="49" charset="-122"/>
              </a:rPr>
              <a:t>电流的代数和。</a:t>
            </a:r>
            <a:endParaRPr kumimoji="1" lang="zh-CN" altLang="en-US" dirty="0">
              <a:latin typeface="楷体_GB2312" pitchFamily="49" charset="-122"/>
            </a:endParaRPr>
          </a:p>
        </p:txBody>
      </p:sp>
      <p:sp>
        <p:nvSpPr>
          <p:cNvPr id="23567" name="Text Box 15"/>
          <p:cNvSpPr txBox="1">
            <a:spLocks noChangeArrowheads="1"/>
          </p:cNvSpPr>
          <p:nvPr/>
        </p:nvSpPr>
        <p:spPr bwMode="auto">
          <a:xfrm>
            <a:off x="456406" y="4431636"/>
            <a:ext cx="8494713"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62000" indent="-7620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sz="2800" b="0" i="1" dirty="0">
                <a:solidFill>
                  <a:schemeClr val="tx1"/>
                </a:solidFill>
                <a:ea typeface="仿宋_GB2312" pitchFamily="49" charset="-122"/>
              </a:rPr>
              <a:t>G </a:t>
            </a:r>
            <a:r>
              <a:rPr kumimoji="1" lang="en-US" altLang="zh-CN" sz="2800" b="0" i="1" baseline="-25000" dirty="0" err="1">
                <a:solidFill>
                  <a:schemeClr val="tx1"/>
                </a:solidFill>
                <a:ea typeface="仿宋_GB2312" pitchFamily="49" charset="-122"/>
              </a:rPr>
              <a:t>ij</a:t>
            </a:r>
            <a:r>
              <a:rPr kumimoji="1" lang="en-US" altLang="zh-CN" sz="2800" b="0" baseline="-25000" dirty="0">
                <a:solidFill>
                  <a:schemeClr val="tx1"/>
                </a:solidFill>
                <a:ea typeface="仿宋_GB2312" pitchFamily="49" charset="-122"/>
              </a:rPr>
              <a:t> </a:t>
            </a:r>
            <a:r>
              <a:rPr kumimoji="1" lang="en-US" altLang="zh-CN" sz="2000" dirty="0">
                <a:ea typeface="仿宋_GB2312" pitchFamily="49" charset="-122"/>
              </a:rPr>
              <a:t>— </a:t>
            </a:r>
            <a:r>
              <a:rPr kumimoji="1" lang="zh-CN" altLang="en-US" dirty="0">
                <a:latin typeface="楷体_GB2312" pitchFamily="49" charset="-122"/>
              </a:rPr>
              <a:t>互电导，</a:t>
            </a:r>
            <a:r>
              <a:rPr kumimoji="1" lang="zh-CN" altLang="en-US" dirty="0">
                <a:solidFill>
                  <a:schemeClr val="tx1"/>
                </a:solidFill>
                <a:latin typeface="楷体_GB2312" pitchFamily="49" charset="-122"/>
              </a:rPr>
              <a:t>节点</a:t>
            </a:r>
            <a:r>
              <a:rPr kumimoji="1" lang="en-US" altLang="zh-CN" b="0" i="1" dirty="0" err="1">
                <a:solidFill>
                  <a:schemeClr val="tx1"/>
                </a:solidFill>
              </a:rPr>
              <a:t>i</a:t>
            </a:r>
            <a:r>
              <a:rPr kumimoji="1" lang="zh-CN" altLang="zh-CN" dirty="0">
                <a:latin typeface="楷体_GB2312" pitchFamily="49" charset="-122"/>
              </a:rPr>
              <a:t>与</a:t>
            </a:r>
            <a:r>
              <a:rPr kumimoji="1" lang="zh-CN" altLang="en-US" dirty="0">
                <a:solidFill>
                  <a:schemeClr val="tx1"/>
                </a:solidFill>
                <a:latin typeface="楷体_GB2312" pitchFamily="49" charset="-122"/>
              </a:rPr>
              <a:t>节点</a:t>
            </a:r>
            <a:r>
              <a:rPr kumimoji="1" lang="en-US" altLang="zh-CN" b="0" i="1" dirty="0">
                <a:solidFill>
                  <a:schemeClr val="tx1"/>
                </a:solidFill>
              </a:rPr>
              <a:t>j</a:t>
            </a:r>
            <a:r>
              <a:rPr kumimoji="1" lang="zh-CN" altLang="zh-CN" dirty="0">
                <a:latin typeface="楷体_GB2312" pitchFamily="49" charset="-122"/>
              </a:rPr>
              <a:t>之间</a:t>
            </a:r>
            <a:r>
              <a:rPr kumimoji="1" lang="zh-CN" altLang="zh-CN" dirty="0">
                <a:solidFill>
                  <a:schemeClr val="tx1"/>
                </a:solidFill>
                <a:latin typeface="楷体_GB2312" pitchFamily="49" charset="-122"/>
              </a:rPr>
              <a:t>所有支路电导</a:t>
            </a:r>
            <a:r>
              <a:rPr kumimoji="1" lang="zh-CN" altLang="zh-CN" dirty="0">
                <a:latin typeface="楷体_GB2312" pitchFamily="49" charset="-122"/>
              </a:rPr>
              <a:t>之和，</a:t>
            </a:r>
            <a:r>
              <a:rPr kumimoji="1" lang="zh-CN" altLang="en-US" dirty="0">
                <a:latin typeface="楷体_GB2312" pitchFamily="49" charset="-122"/>
              </a:rPr>
              <a:t>总为</a:t>
            </a:r>
            <a:r>
              <a:rPr kumimoji="1" lang="zh-CN" altLang="zh-CN" dirty="0">
                <a:latin typeface="楷体_GB2312" pitchFamily="49" charset="-122"/>
              </a:rPr>
              <a:t>负。</a:t>
            </a:r>
            <a:endParaRPr kumimoji="1" lang="zh-CN" altLang="en-US" dirty="0">
              <a:latin typeface="楷体_GB2312" pitchFamily="49" charset="-122"/>
            </a:endParaRPr>
          </a:p>
        </p:txBody>
      </p:sp>
      <p:sp>
        <p:nvSpPr>
          <p:cNvPr id="23580" name="Text Box 28" descr="绿色大理石"/>
          <p:cNvSpPr txBox="1">
            <a:spLocks noChangeArrowheads="1"/>
          </p:cNvSpPr>
          <p:nvPr/>
        </p:nvSpPr>
        <p:spPr bwMode="auto">
          <a:xfrm>
            <a:off x="541866" y="775753"/>
            <a:ext cx="3393017" cy="461665"/>
          </a:xfrm>
          <a:prstGeom prst="rect">
            <a:avLst/>
          </a:prstGeom>
          <a:solidFill>
            <a:schemeClr val="tx1"/>
          </a:solidFill>
          <a:ln>
            <a:noFill/>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solidFill>
                  <a:schemeClr val="bg1"/>
                </a:solidFill>
              </a:rPr>
              <a:t>节点法标准形式的方程：</a:t>
            </a:r>
            <a:endParaRPr kumimoji="1" lang="zh-CN" altLang="en-US" dirty="0">
              <a:solidFill>
                <a:schemeClr val="bg1"/>
              </a:solidFill>
            </a:endParaRPr>
          </a:p>
        </p:txBody>
      </p:sp>
      <p:grpSp>
        <p:nvGrpSpPr>
          <p:cNvPr id="5" name="Group 29"/>
          <p:cNvGrpSpPr/>
          <p:nvPr/>
        </p:nvGrpSpPr>
        <p:grpSpPr bwMode="auto">
          <a:xfrm>
            <a:off x="23282" y="5623092"/>
            <a:ext cx="1644650" cy="850900"/>
            <a:chOff x="385" y="3022"/>
            <a:chExt cx="1036" cy="536"/>
          </a:xfrm>
        </p:grpSpPr>
        <p:pic>
          <p:nvPicPr>
            <p:cNvPr id="26638" name="Picture 30"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9" name="Text Box 31"/>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dirty="0">
                  <a:solidFill>
                    <a:srgbClr val="FA7748"/>
                  </a:solidFill>
                  <a:ea typeface="华文行楷" panose="02010800040101010101" pitchFamily="2" charset="-122"/>
                </a:rPr>
                <a:t>注意</a:t>
              </a:r>
              <a:endParaRPr kumimoji="1" lang="zh-CN" altLang="en-US" sz="3200" b="0" dirty="0">
                <a:solidFill>
                  <a:srgbClr val="FA7748"/>
                </a:solidFill>
                <a:ea typeface="华文行楷" panose="02010800040101010101" pitchFamily="2" charset="-122"/>
              </a:endParaRPr>
            </a:p>
          </p:txBody>
        </p:sp>
      </p:grpSp>
      <p:sp>
        <p:nvSpPr>
          <p:cNvPr id="23584" name="Text Box 32"/>
          <p:cNvSpPr txBox="1">
            <a:spLocks noChangeArrowheads="1"/>
          </p:cNvSpPr>
          <p:nvPr/>
        </p:nvSpPr>
        <p:spPr bwMode="auto">
          <a:xfrm>
            <a:off x="1544108" y="5703027"/>
            <a:ext cx="75194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r>
              <a:rPr kumimoji="1" lang="en-US" altLang="zh-CN" sz="2800" dirty="0">
                <a:solidFill>
                  <a:schemeClr val="bg1"/>
                </a:solidFill>
                <a:latin typeface="楷体_GB2312" pitchFamily="49" charset="-122"/>
              </a:rPr>
              <a:t>  </a:t>
            </a:r>
            <a:r>
              <a:rPr kumimoji="1" lang="zh-CN" altLang="en-US" sz="2800" dirty="0">
                <a:solidFill>
                  <a:schemeClr val="tx1"/>
                </a:solidFill>
                <a:latin typeface="楷体_GB2312" pitchFamily="49" charset="-122"/>
              </a:rPr>
              <a:t>电路不含受控源时（只含电阻），</a:t>
            </a:r>
            <a:r>
              <a:rPr kumimoji="1" lang="en-US" altLang="zh-CN" sz="2800" i="1" dirty="0">
                <a:ea typeface="仿宋_GB2312" pitchFamily="49" charset="-122"/>
              </a:rPr>
              <a:t>G </a:t>
            </a:r>
            <a:r>
              <a:rPr kumimoji="1" lang="en-US" altLang="zh-CN" sz="2800" i="1" baseline="-25000" dirty="0" err="1">
                <a:ea typeface="仿宋_GB2312" pitchFamily="49" charset="-122"/>
              </a:rPr>
              <a:t>ij</a:t>
            </a:r>
            <a:r>
              <a:rPr kumimoji="1" lang="en-US" altLang="zh-CN" sz="2800" baseline="-25000" dirty="0">
                <a:ea typeface="仿宋_GB2312" pitchFamily="49" charset="-122"/>
              </a:rPr>
              <a:t> </a:t>
            </a:r>
            <a:r>
              <a:rPr kumimoji="1" lang="en-US" altLang="zh-CN" sz="2800" dirty="0">
                <a:ea typeface="仿宋_GB2312" pitchFamily="49" charset="-122"/>
              </a:rPr>
              <a:t>= </a:t>
            </a:r>
            <a:r>
              <a:rPr kumimoji="1" lang="en-US" altLang="zh-CN" sz="2800" i="1" dirty="0">
                <a:ea typeface="仿宋_GB2312" pitchFamily="49" charset="-122"/>
              </a:rPr>
              <a:t>G </a:t>
            </a:r>
            <a:r>
              <a:rPr kumimoji="1" lang="en-US" altLang="zh-CN" sz="2800" i="1" baseline="-25000" dirty="0">
                <a:ea typeface="仿宋_GB2312" pitchFamily="49" charset="-122"/>
              </a:rPr>
              <a:t>ji </a:t>
            </a:r>
            <a:r>
              <a:rPr kumimoji="1" lang="en-US" altLang="zh-CN" sz="2800" b="0" i="1" baseline="-25000" dirty="0">
                <a:solidFill>
                  <a:schemeClr val="tx1"/>
                </a:solidFill>
                <a:ea typeface="仿宋_GB2312" pitchFamily="49" charset="-122"/>
              </a:rPr>
              <a:t>,</a:t>
            </a:r>
            <a:endParaRPr kumimoji="1" lang="en-US" altLang="zh-CN" sz="2800" b="0" i="1" baseline="-25000" dirty="0">
              <a:solidFill>
                <a:schemeClr val="tx1"/>
              </a:solidFill>
              <a:ea typeface="仿宋_GB2312" pitchFamily="49" charset="-122"/>
            </a:endParaRPr>
          </a:p>
          <a:p>
            <a:pPr algn="just" eaLnBrk="1" hangingPunct="1"/>
            <a:r>
              <a:rPr kumimoji="1" lang="zh-CN" altLang="en-US" sz="2800" dirty="0">
                <a:solidFill>
                  <a:schemeClr val="tx1"/>
                </a:solidFill>
                <a:latin typeface="楷体_GB2312" pitchFamily="49" charset="-122"/>
              </a:rPr>
              <a:t>  系数矩阵为</a:t>
            </a:r>
            <a:r>
              <a:rPr kumimoji="1" lang="zh-CN" altLang="en-US" sz="2800" dirty="0">
                <a:latin typeface="楷体_GB2312" pitchFamily="49" charset="-122"/>
              </a:rPr>
              <a:t>对称阵</a:t>
            </a:r>
            <a:r>
              <a:rPr kumimoji="1" lang="zh-CN" altLang="en-US" sz="2800" dirty="0">
                <a:solidFill>
                  <a:schemeClr val="tx1"/>
                </a:solidFill>
                <a:latin typeface="楷体_GB2312" pitchFamily="49" charset="-122"/>
              </a:rPr>
              <a:t>。</a:t>
            </a:r>
            <a:endParaRPr kumimoji="1" lang="zh-CN" altLang="en-US" sz="2800" dirty="0">
              <a:solidFill>
                <a:schemeClr val="tx1"/>
              </a:solidFill>
              <a:latin typeface="楷体_GB2312" pitchFamily="49" charset="-122"/>
            </a:endParaRPr>
          </a:p>
        </p:txBody>
      </p:sp>
      <p:sp>
        <p:nvSpPr>
          <p:cNvPr id="17" name="Text Box 4"/>
          <p:cNvSpPr txBox="1">
            <a:spLocks noChangeArrowheads="1"/>
          </p:cNvSpPr>
          <p:nvPr/>
        </p:nvSpPr>
        <p:spPr bwMode="auto">
          <a:xfrm>
            <a:off x="-1" y="14179"/>
            <a:ext cx="344593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3.3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descr="绿色大理石"/>
          <p:cNvSpPr txBox="1">
            <a:spLocks noChangeArrowheads="1"/>
          </p:cNvSpPr>
          <p:nvPr/>
        </p:nvSpPr>
        <p:spPr bwMode="auto">
          <a:xfrm>
            <a:off x="832379" y="1694405"/>
            <a:ext cx="3673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chemeClr val="tx1"/>
                </a:solidFill>
                <a:latin typeface="楷体_GB2312" pitchFamily="49" charset="-122"/>
              </a:rPr>
              <a:t>节点法的一般步骤：</a:t>
            </a:r>
            <a:endParaRPr kumimoji="1" lang="zh-CN" altLang="en-US" sz="2800" dirty="0">
              <a:solidFill>
                <a:schemeClr val="tx1"/>
              </a:solidFill>
              <a:latin typeface="楷体_GB2312" pitchFamily="49" charset="-122"/>
            </a:endParaRPr>
          </a:p>
        </p:txBody>
      </p:sp>
      <p:sp>
        <p:nvSpPr>
          <p:cNvPr id="22533" name="Text Box 5"/>
          <p:cNvSpPr txBox="1">
            <a:spLocks noChangeArrowheads="1"/>
          </p:cNvSpPr>
          <p:nvPr/>
        </p:nvSpPr>
        <p:spPr bwMode="auto">
          <a:xfrm>
            <a:off x="759354" y="2343692"/>
            <a:ext cx="6896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latin typeface="楷体_GB2312" pitchFamily="49" charset="-122"/>
              </a:rPr>
              <a:t>(1)</a:t>
            </a:r>
            <a:r>
              <a:rPr kumimoji="1" lang="zh-CN" altLang="en-US" sz="2800" dirty="0">
                <a:latin typeface="楷体_GB2312" pitchFamily="49" charset="-122"/>
              </a:rPr>
              <a:t>选定参考节点，标定</a:t>
            </a:r>
            <a:r>
              <a:rPr kumimoji="1" lang="en-US" altLang="zh-CN" sz="2800" b="0" i="1" dirty="0">
                <a:solidFill>
                  <a:schemeClr val="tx1"/>
                </a:solidFill>
              </a:rPr>
              <a:t>n</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dirty="0">
                <a:solidFill>
                  <a:schemeClr val="tx1"/>
                </a:solidFill>
              </a:rPr>
              <a:t>1</a:t>
            </a:r>
            <a:r>
              <a:rPr kumimoji="1" lang="zh-CN" altLang="en-US" sz="2800" dirty="0">
                <a:latin typeface="楷体_GB2312" pitchFamily="49" charset="-122"/>
              </a:rPr>
              <a:t>个独立节点；</a:t>
            </a:r>
            <a:endParaRPr kumimoji="1" lang="zh-CN" altLang="en-US" sz="2800" dirty="0">
              <a:latin typeface="楷体_GB2312" pitchFamily="49" charset="-122"/>
            </a:endParaRPr>
          </a:p>
        </p:txBody>
      </p:sp>
      <p:sp>
        <p:nvSpPr>
          <p:cNvPr id="22534" name="Text Box 6"/>
          <p:cNvSpPr txBox="1">
            <a:spLocks noChangeArrowheads="1"/>
          </p:cNvSpPr>
          <p:nvPr/>
        </p:nvSpPr>
        <p:spPr bwMode="auto">
          <a:xfrm>
            <a:off x="759354" y="2919954"/>
            <a:ext cx="7848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spcBef>
                <a:spcPct val="50000"/>
              </a:spcBef>
            </a:pPr>
            <a:r>
              <a:rPr kumimoji="1" lang="en-US" altLang="zh-CN" sz="2800" b="0" dirty="0">
                <a:latin typeface="楷体_GB2312" pitchFamily="49" charset="-122"/>
              </a:rPr>
              <a:t>(2)</a:t>
            </a:r>
            <a:r>
              <a:rPr kumimoji="1" lang="zh-CN" altLang="en-US" sz="2800" dirty="0">
                <a:latin typeface="楷体_GB2312" pitchFamily="49" charset="-122"/>
              </a:rPr>
              <a:t>对</a:t>
            </a:r>
            <a:r>
              <a:rPr kumimoji="1" lang="en-US" altLang="zh-CN" sz="2800" i="1" dirty="0">
                <a:solidFill>
                  <a:schemeClr val="tx1"/>
                </a:solidFill>
              </a:rPr>
              <a:t>n</a:t>
            </a:r>
            <a:r>
              <a:rPr kumimoji="1" lang="en-US" altLang="zh-CN" sz="2800" dirty="0">
                <a:solidFill>
                  <a:schemeClr val="tx1"/>
                </a:solidFill>
                <a:latin typeface="宋体" panose="02010600030101010101" pitchFamily="2" charset="-122"/>
                <a:ea typeface="宋体" panose="02010600030101010101" pitchFamily="2" charset="-122"/>
              </a:rPr>
              <a:t>-</a:t>
            </a:r>
            <a:r>
              <a:rPr kumimoji="1" lang="en-US" altLang="zh-CN" sz="2800" dirty="0">
                <a:solidFill>
                  <a:schemeClr val="tx1"/>
                </a:solidFill>
              </a:rPr>
              <a:t>1</a:t>
            </a:r>
            <a:r>
              <a:rPr kumimoji="1" lang="zh-CN" altLang="en-US" sz="2800" dirty="0">
                <a:latin typeface="楷体_GB2312" pitchFamily="49" charset="-122"/>
              </a:rPr>
              <a:t>个独立节点，以节点电压为未知量，列写其</a:t>
            </a:r>
            <a:r>
              <a:rPr kumimoji="1" lang="en-US" altLang="zh-CN" sz="2800" dirty="0">
                <a:solidFill>
                  <a:schemeClr val="tx1"/>
                </a:solidFill>
              </a:rPr>
              <a:t>KCL</a:t>
            </a:r>
            <a:r>
              <a:rPr kumimoji="1" lang="zh-CN" altLang="zh-CN" sz="2800" dirty="0">
                <a:latin typeface="楷体_GB2312" pitchFamily="49" charset="-122"/>
              </a:rPr>
              <a:t>方程；</a:t>
            </a:r>
            <a:endParaRPr kumimoji="1" lang="zh-CN" altLang="en-US" sz="2800" dirty="0">
              <a:latin typeface="楷体_GB2312" pitchFamily="49" charset="-122"/>
            </a:endParaRPr>
          </a:p>
        </p:txBody>
      </p:sp>
      <p:sp>
        <p:nvSpPr>
          <p:cNvPr id="22535" name="Text Box 7"/>
          <p:cNvSpPr txBox="1">
            <a:spLocks noChangeArrowheads="1"/>
          </p:cNvSpPr>
          <p:nvPr/>
        </p:nvSpPr>
        <p:spPr bwMode="auto">
          <a:xfrm>
            <a:off x="759354" y="4052715"/>
            <a:ext cx="7127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latin typeface="楷体_GB2312" pitchFamily="49" charset="-122"/>
              </a:rPr>
              <a:t>(3)</a:t>
            </a:r>
            <a:r>
              <a:rPr kumimoji="1" lang="zh-CN" altLang="en-US" sz="2800" dirty="0">
                <a:latin typeface="楷体_GB2312" pitchFamily="49" charset="-122"/>
              </a:rPr>
              <a:t>求解上述方程，得到</a:t>
            </a:r>
            <a:r>
              <a:rPr kumimoji="1" lang="en-US" altLang="zh-CN" sz="2800" i="1" dirty="0">
                <a:solidFill>
                  <a:schemeClr val="tx1"/>
                </a:solidFill>
              </a:rPr>
              <a:t>n</a:t>
            </a:r>
            <a:r>
              <a:rPr kumimoji="1" lang="en-US" altLang="zh-CN" sz="2800" dirty="0">
                <a:solidFill>
                  <a:schemeClr val="tx1"/>
                </a:solidFill>
                <a:latin typeface="宋体" panose="02010600030101010101" pitchFamily="2" charset="-122"/>
                <a:ea typeface="宋体" panose="02010600030101010101" pitchFamily="2" charset="-122"/>
              </a:rPr>
              <a:t>-</a:t>
            </a:r>
            <a:r>
              <a:rPr kumimoji="1" lang="en-US" altLang="zh-CN" sz="2800" dirty="0">
                <a:solidFill>
                  <a:schemeClr val="tx1"/>
                </a:solidFill>
              </a:rPr>
              <a:t>1</a:t>
            </a:r>
            <a:r>
              <a:rPr kumimoji="1" lang="zh-CN" altLang="en-US" sz="2800" dirty="0">
                <a:latin typeface="楷体_GB2312" pitchFamily="49" charset="-122"/>
              </a:rPr>
              <a:t>个节点电压；</a:t>
            </a:r>
            <a:endParaRPr kumimoji="1" lang="zh-CN" altLang="en-US" sz="2800" dirty="0">
              <a:latin typeface="楷体_GB2312" pitchFamily="49" charset="-122"/>
            </a:endParaRPr>
          </a:p>
        </p:txBody>
      </p:sp>
      <p:sp>
        <p:nvSpPr>
          <p:cNvPr id="22536" name="Text Box 8"/>
          <p:cNvSpPr txBox="1">
            <a:spLocks noChangeArrowheads="1"/>
          </p:cNvSpPr>
          <p:nvPr/>
        </p:nvSpPr>
        <p:spPr bwMode="auto">
          <a:xfrm>
            <a:off x="759354" y="5226024"/>
            <a:ext cx="3457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latin typeface="楷体_GB2312" pitchFamily="49" charset="-122"/>
              </a:rPr>
              <a:t>(5)</a:t>
            </a:r>
            <a:r>
              <a:rPr kumimoji="1" lang="zh-CN" altLang="en-US" sz="2800">
                <a:latin typeface="楷体_GB2312" pitchFamily="49" charset="-122"/>
              </a:rPr>
              <a:t>其它分析。</a:t>
            </a:r>
            <a:endParaRPr kumimoji="1" lang="zh-CN" altLang="en-US" sz="2800">
              <a:latin typeface="楷体_GB2312" pitchFamily="49" charset="-122"/>
            </a:endParaRPr>
          </a:p>
        </p:txBody>
      </p:sp>
      <p:sp>
        <p:nvSpPr>
          <p:cNvPr id="22537" name="Text Box 9"/>
          <p:cNvSpPr txBox="1">
            <a:spLocks noChangeArrowheads="1"/>
          </p:cNvSpPr>
          <p:nvPr/>
        </p:nvSpPr>
        <p:spPr bwMode="auto">
          <a:xfrm>
            <a:off x="759354" y="4680531"/>
            <a:ext cx="6481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latin typeface="楷体_GB2312" pitchFamily="49" charset="-122"/>
              </a:rPr>
              <a:t>(4)</a:t>
            </a:r>
            <a:r>
              <a:rPr kumimoji="1" lang="zh-CN" altLang="zh-CN" sz="2800" dirty="0">
                <a:latin typeface="楷体_GB2312" pitchFamily="49" charset="-122"/>
              </a:rPr>
              <a:t>通过</a:t>
            </a:r>
            <a:r>
              <a:rPr kumimoji="1" lang="zh-CN" altLang="en-US" sz="2800" dirty="0">
                <a:latin typeface="楷体_GB2312" pitchFamily="49" charset="-122"/>
              </a:rPr>
              <a:t>节点电压求各支路电流；</a:t>
            </a:r>
            <a:endParaRPr kumimoji="1" lang="zh-CN" altLang="en-US" sz="2800" dirty="0">
              <a:latin typeface="楷体_GB2312" pitchFamily="49" charset="-122"/>
            </a:endParaRPr>
          </a:p>
        </p:txBody>
      </p:sp>
      <p:grpSp>
        <p:nvGrpSpPr>
          <p:cNvPr id="4" name="Group 22"/>
          <p:cNvGrpSpPr/>
          <p:nvPr/>
        </p:nvGrpSpPr>
        <p:grpSpPr bwMode="auto">
          <a:xfrm>
            <a:off x="177905" y="843505"/>
            <a:ext cx="1644650" cy="850900"/>
            <a:chOff x="385" y="3022"/>
            <a:chExt cx="1036" cy="536"/>
          </a:xfrm>
        </p:grpSpPr>
        <p:pic>
          <p:nvPicPr>
            <p:cNvPr id="27662" name="Picture 23"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3" name="Text Box 24"/>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a:solidFill>
                    <a:srgbClr val="FA7748"/>
                  </a:solidFill>
                  <a:ea typeface="华文行楷" panose="02010800040101010101" pitchFamily="2" charset="-122"/>
                </a:rPr>
                <a:t>总结</a:t>
              </a:r>
              <a:endParaRPr kumimoji="1" lang="zh-CN" altLang="en-US" sz="3200" b="0">
                <a:solidFill>
                  <a:srgbClr val="FA7748"/>
                </a:solidFill>
                <a:ea typeface="华文行楷" panose="02010800040101010101" pitchFamily="2" charset="-122"/>
              </a:endParaRPr>
            </a:p>
          </p:txBody>
        </p:sp>
      </p:grpSp>
      <p:sp>
        <p:nvSpPr>
          <p:cNvPr id="13" name="Text Box 4"/>
          <p:cNvSpPr txBox="1">
            <a:spLocks noChangeArrowheads="1"/>
          </p:cNvSpPr>
          <p:nvPr/>
        </p:nvSpPr>
        <p:spPr bwMode="auto">
          <a:xfrm>
            <a:off x="-1" y="14179"/>
            <a:ext cx="344593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solidFill>
                  <a:srgbClr val="FF0000"/>
                </a:solidFill>
                <a:latin typeface="楷体" panose="02010609060101010101" pitchFamily="49" charset="-122"/>
                <a:ea typeface="楷体" panose="02010609060101010101" pitchFamily="49" charset="-122"/>
                <a:cs typeface="Calibri" panose="020F0502020204030204" pitchFamily="34" charset="0"/>
              </a:rPr>
              <a:t>3.3 </a:t>
            </a:r>
            <a:r>
              <a:rPr kumimoji="1" lang="zh-CN" altLang="en-US" sz="3600" b="1" dirty="0">
                <a:solidFill>
                  <a:srgbClr val="FF0000"/>
                </a:solidFill>
                <a:latin typeface="楷体" panose="02010609060101010101" pitchFamily="49" charset="-122"/>
                <a:ea typeface="楷体" panose="02010609060101010101" pitchFamily="49" charset="-122"/>
                <a:cs typeface="Calibri" panose="020F0502020204030204" pitchFamily="34" charset="0"/>
              </a:rPr>
              <a:t>节点电压法 </a:t>
            </a:r>
            <a:endParaRPr kumimoji="1" lang="zh-CN" altLang="en-US" sz="3600" b="1" dirty="0">
              <a:solidFill>
                <a:srgbClr val="FF0000"/>
              </a:solidFill>
              <a:latin typeface="楷体" panose="02010609060101010101" pitchFamily="49" charset="-122"/>
              <a:ea typeface="楷体" panose="02010609060101010101" pitchFamily="49" charset="-122"/>
              <a:cs typeface="Calibri" panose="020F0502020204030204" pitchFamily="34" charset="0"/>
            </a:endParaRPr>
          </a:p>
        </p:txBody>
      </p:sp>
      <p:pic>
        <p:nvPicPr>
          <p:cNvPr id="3" name="图片 2"/>
          <p:cNvPicPr>
            <a:picLocks noChangeAspect="1"/>
          </p:cNvPicPr>
          <p:nvPr/>
        </p:nvPicPr>
        <p:blipFill>
          <a:blip r:embed="rId2"/>
          <a:stretch>
            <a:fillRect/>
          </a:stretch>
        </p:blipFill>
        <p:spPr>
          <a:xfrm>
            <a:off x="5795772" y="5654794"/>
            <a:ext cx="3310128" cy="1203206"/>
          </a:xfrm>
          <a:prstGeom prst="rect">
            <a:avLst/>
          </a:prstGeom>
          <a:ln w="19050">
            <a:solidFill>
              <a:srgbClr val="FF0000"/>
            </a:solidFill>
            <a:prstDash val="dash"/>
          </a:ln>
        </p:spPr>
      </p:pic>
      <p:sp>
        <p:nvSpPr>
          <p:cNvPr id="14" name="Text Box 28" descr="绿色大理石"/>
          <p:cNvSpPr txBox="1">
            <a:spLocks noChangeArrowheads="1"/>
          </p:cNvSpPr>
          <p:nvPr/>
        </p:nvSpPr>
        <p:spPr bwMode="auto">
          <a:xfrm>
            <a:off x="5833872" y="5194049"/>
            <a:ext cx="2615862" cy="369332"/>
          </a:xfrm>
          <a:prstGeom prst="rect">
            <a:avLst/>
          </a:prstGeom>
          <a:solidFill>
            <a:schemeClr val="tx1"/>
          </a:solidFill>
          <a:ln>
            <a:noFill/>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1800" dirty="0">
                <a:solidFill>
                  <a:schemeClr val="bg1"/>
                </a:solidFill>
              </a:rPr>
              <a:t>节点法标准形式的方程：</a:t>
            </a:r>
            <a:endParaRPr kumimoji="1" lang="zh-CN" altLang="en-US" sz="1800" dirty="0">
              <a:solidFill>
                <a:schemeClr val="bg1"/>
              </a:solidFill>
            </a:endParaRPr>
          </a:p>
        </p:txBody>
      </p:sp>
      <p:sp>
        <p:nvSpPr>
          <p:cNvPr id="16" name="Text Box 28" descr="绿色大理石"/>
          <p:cNvSpPr txBox="1">
            <a:spLocks noChangeArrowheads="1"/>
          </p:cNvSpPr>
          <p:nvPr/>
        </p:nvSpPr>
        <p:spPr bwMode="auto">
          <a:xfrm>
            <a:off x="4866132" y="5863982"/>
            <a:ext cx="742188" cy="784830"/>
          </a:xfrm>
          <a:prstGeom prst="rect">
            <a:avLst/>
          </a:prstGeom>
          <a:solidFill>
            <a:srgbClr val="FFFF00"/>
          </a:solidFill>
          <a:ln>
            <a:noFill/>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1800" dirty="0">
                <a:solidFill>
                  <a:srgbClr val="FF0000"/>
                </a:solidFill>
              </a:rPr>
              <a:t>常用！</a:t>
            </a:r>
            <a:endParaRPr kumimoji="1" lang="en-US" altLang="zh-CN" sz="1800" dirty="0">
              <a:solidFill>
                <a:srgbClr val="FF0000"/>
              </a:solidFill>
            </a:endParaRPr>
          </a:p>
          <a:p>
            <a:pPr eaLnBrk="1" hangingPunct="1">
              <a:spcBef>
                <a:spcPct val="50000"/>
              </a:spcBef>
            </a:pPr>
            <a:r>
              <a:rPr kumimoji="1" lang="zh-CN" altLang="en-US" sz="1800" dirty="0">
                <a:solidFill>
                  <a:srgbClr val="FF0000"/>
                </a:solidFill>
              </a:rPr>
              <a:t>捷径！</a:t>
            </a:r>
            <a:endParaRPr kumimoji="1" lang="zh-CN" altLang="en-US" sz="1800" dirty="0">
              <a:solidFill>
                <a:srgbClr val="FF0000"/>
              </a:solidFill>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1005278" y="758826"/>
            <a:ext cx="5761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800" dirty="0"/>
              <a:t>试列写电路的节点电压方程</a:t>
            </a:r>
            <a:endParaRPr kumimoji="1" lang="zh-CN" altLang="en-US" sz="2800" dirty="0"/>
          </a:p>
        </p:txBody>
      </p:sp>
      <p:sp>
        <p:nvSpPr>
          <p:cNvPr id="80899" name="Text Box 3"/>
          <p:cNvSpPr txBox="1">
            <a:spLocks noChangeArrowheads="1"/>
          </p:cNvSpPr>
          <p:nvPr/>
        </p:nvSpPr>
        <p:spPr bwMode="auto">
          <a:xfrm>
            <a:off x="1342511" y="4632326"/>
            <a:ext cx="5349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S</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1</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2</a:t>
            </a:r>
            <a:r>
              <a:rPr kumimoji="1" lang="zh-CN" altLang="en-US" sz="2800" b="0" dirty="0">
                <a:solidFill>
                  <a:schemeClr val="tx1"/>
                </a:solidFill>
                <a:latin typeface="Arial" panose="020B0604020202020204" pitchFamily="34" charset="0"/>
              </a:rPr>
              <a:t>－</a:t>
            </a:r>
            <a:r>
              <a:rPr kumimoji="1" lang="en-US" altLang="zh-CN" sz="2800" b="0" i="1" dirty="0">
                <a:solidFill>
                  <a:schemeClr val="tx1"/>
                </a:solidFill>
              </a:rPr>
              <a:t>G</a:t>
            </a:r>
            <a:r>
              <a:rPr kumimoji="1" lang="en-US" altLang="zh-CN" sz="2800" b="0" baseline="-25000" dirty="0">
                <a:solidFill>
                  <a:schemeClr val="tx1"/>
                </a:solidFill>
              </a:rPr>
              <a:t>s</a:t>
            </a:r>
            <a:r>
              <a:rPr kumimoji="1" lang="en-US" altLang="zh-CN" sz="2800" b="0" i="1" dirty="0">
                <a:solidFill>
                  <a:schemeClr val="tx1"/>
                </a:solidFill>
              </a:rPr>
              <a:t>U</a:t>
            </a:r>
            <a:r>
              <a:rPr kumimoji="1" lang="en-US" altLang="zh-CN" sz="2800" b="0" baseline="-25000" dirty="0">
                <a:solidFill>
                  <a:schemeClr val="tx1"/>
                </a:solidFill>
              </a:rPr>
              <a:t>3</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S</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a:t>
            </a:r>
            <a:endParaRPr kumimoji="1" lang="en-US" altLang="zh-CN" sz="2800" b="0" baseline="-25000" dirty="0">
              <a:solidFill>
                <a:schemeClr val="tx1"/>
              </a:solidFill>
              <a:ea typeface="宋体" panose="02010600030101010101" pitchFamily="2" charset="-122"/>
            </a:endParaRPr>
          </a:p>
        </p:txBody>
      </p:sp>
      <p:sp>
        <p:nvSpPr>
          <p:cNvPr id="80900" name="Text Box 4"/>
          <p:cNvSpPr txBox="1">
            <a:spLocks noChangeArrowheads="1"/>
          </p:cNvSpPr>
          <p:nvPr/>
        </p:nvSpPr>
        <p:spPr bwMode="auto">
          <a:xfrm>
            <a:off x="1342511" y="5280026"/>
            <a:ext cx="5076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1</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1 </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3 </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4</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4</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3</a:t>
            </a:r>
            <a:r>
              <a:rPr kumimoji="1" lang="en-US" altLang="zh-CN" sz="2800" b="0" i="1" dirty="0">
                <a:solidFill>
                  <a:schemeClr val="tx1"/>
                </a:solidFill>
                <a:ea typeface="宋体" panose="02010600030101010101" pitchFamily="2" charset="-122"/>
              </a:rPr>
              <a:t> </a:t>
            </a:r>
            <a:r>
              <a:rPr kumimoji="1" lang="en-US" altLang="zh-CN" sz="2800" b="0" dirty="0">
                <a:solidFill>
                  <a:schemeClr val="tx1"/>
                </a:solidFill>
                <a:ea typeface="宋体" panose="02010600030101010101" pitchFamily="2" charset="-122"/>
              </a:rPr>
              <a:t>=0</a:t>
            </a:r>
            <a:endParaRPr kumimoji="1" lang="en-US" altLang="zh-CN" sz="2800" b="0" dirty="0">
              <a:solidFill>
                <a:schemeClr val="tx1"/>
              </a:solidFill>
              <a:ea typeface="宋体" panose="02010600030101010101" pitchFamily="2" charset="-122"/>
            </a:endParaRPr>
          </a:p>
        </p:txBody>
      </p:sp>
      <p:sp>
        <p:nvSpPr>
          <p:cNvPr id="80901" name="Text Box 5"/>
          <p:cNvSpPr txBox="1">
            <a:spLocks noChangeArrowheads="1"/>
          </p:cNvSpPr>
          <p:nvPr/>
        </p:nvSpPr>
        <p:spPr bwMode="auto">
          <a:xfrm>
            <a:off x="1198049" y="5927726"/>
            <a:ext cx="6035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S</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4</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4</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5</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S</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3</a:t>
            </a:r>
            <a:r>
              <a:rPr kumimoji="1" lang="en-US" altLang="zh-CN" sz="2800" b="0" i="1" dirty="0">
                <a:solidFill>
                  <a:schemeClr val="tx1"/>
                </a:solidFill>
                <a:ea typeface="宋体" panose="02010600030101010101" pitchFamily="2" charset="-122"/>
              </a:rPr>
              <a:t> </a:t>
            </a:r>
            <a:r>
              <a:rPr kumimoji="1" lang="en-US" altLang="zh-CN" sz="2800" b="0" dirty="0">
                <a:solidFill>
                  <a:schemeClr val="tx1"/>
                </a:solidFill>
                <a:ea typeface="宋体" panose="02010600030101010101" pitchFamily="2" charset="-122"/>
              </a:rPr>
              <a:t>=</a:t>
            </a:r>
            <a:r>
              <a:rPr kumimoji="1" lang="zh-CN" altLang="en-US"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S</a:t>
            </a:r>
            <a:endParaRPr kumimoji="1" lang="en-US" altLang="zh-CN" sz="2800" b="0" baseline="-25000" dirty="0">
              <a:solidFill>
                <a:schemeClr val="tx1"/>
              </a:solidFill>
              <a:ea typeface="宋体" panose="02010600030101010101" pitchFamily="2" charset="-122"/>
            </a:endParaRPr>
          </a:p>
        </p:txBody>
      </p:sp>
      <p:sp>
        <p:nvSpPr>
          <p:cNvPr id="80902" name="Text Box 6"/>
          <p:cNvSpPr txBox="1">
            <a:spLocks noChangeArrowheads="1"/>
          </p:cNvSpPr>
          <p:nvPr/>
        </p:nvSpPr>
        <p:spPr bwMode="auto">
          <a:xfrm>
            <a:off x="314533" y="758826"/>
            <a:ext cx="6556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3200" dirty="0">
                <a:solidFill>
                  <a:schemeClr val="tx1"/>
                </a:solidFill>
                <a:ea typeface="宋体" panose="02010600030101010101" pitchFamily="2" charset="-122"/>
              </a:rPr>
              <a:t>例</a:t>
            </a:r>
            <a:endParaRPr kumimoji="1" lang="zh-CN" altLang="en-US" sz="3200" dirty="0">
              <a:solidFill>
                <a:schemeClr val="tx1"/>
              </a:solidFill>
              <a:ea typeface="宋体" panose="02010600030101010101" pitchFamily="2" charset="-122"/>
            </a:endParaRPr>
          </a:p>
        </p:txBody>
      </p:sp>
      <p:grpSp>
        <p:nvGrpSpPr>
          <p:cNvPr id="4" name="Group 104"/>
          <p:cNvGrpSpPr/>
          <p:nvPr/>
        </p:nvGrpSpPr>
        <p:grpSpPr bwMode="auto">
          <a:xfrm>
            <a:off x="1652978" y="1335089"/>
            <a:ext cx="4697413" cy="3167062"/>
            <a:chOff x="1020" y="709"/>
            <a:chExt cx="2959" cy="1995"/>
          </a:xfrm>
        </p:grpSpPr>
        <p:sp>
          <p:nvSpPr>
            <p:cNvPr id="28686" name="Oval 76"/>
            <p:cNvSpPr>
              <a:spLocks noChangeArrowheads="1"/>
            </p:cNvSpPr>
            <p:nvPr/>
          </p:nvSpPr>
          <p:spPr bwMode="auto">
            <a:xfrm>
              <a:off x="1474" y="1797"/>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28687" name="Line 77"/>
            <p:cNvSpPr>
              <a:spLocks noChangeShapeType="1"/>
            </p:cNvSpPr>
            <p:nvPr/>
          </p:nvSpPr>
          <p:spPr bwMode="auto">
            <a:xfrm flipH="1">
              <a:off x="1655" y="935"/>
              <a:ext cx="0" cy="163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8" name="Rectangle 78"/>
            <p:cNvSpPr>
              <a:spLocks noChangeArrowheads="1"/>
            </p:cNvSpPr>
            <p:nvPr/>
          </p:nvSpPr>
          <p:spPr bwMode="auto">
            <a:xfrm>
              <a:off x="1574" y="116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8689" name="Text Box 79"/>
            <p:cNvSpPr txBox="1">
              <a:spLocks noChangeArrowheads="1"/>
            </p:cNvSpPr>
            <p:nvPr/>
          </p:nvSpPr>
          <p:spPr bwMode="auto">
            <a:xfrm>
              <a:off x="1020" y="1843"/>
              <a:ext cx="5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U</a:t>
              </a:r>
              <a:r>
                <a:rPr kumimoji="1" lang="en-US" altLang="zh-CN" sz="2800" b="0">
                  <a:solidFill>
                    <a:schemeClr val="tx1"/>
                  </a:solidFill>
                  <a:ea typeface="宋体" panose="02010600030101010101" pitchFamily="2" charset="-122"/>
                </a:rPr>
                <a:t>s</a:t>
              </a:r>
              <a:endParaRPr kumimoji="1" lang="en-US" altLang="zh-CN" sz="2800" b="0">
                <a:solidFill>
                  <a:schemeClr val="tx1"/>
                </a:solidFill>
                <a:ea typeface="宋体" panose="02010600030101010101" pitchFamily="2" charset="-122"/>
              </a:endParaRPr>
            </a:p>
          </p:txBody>
        </p:sp>
        <p:sp>
          <p:nvSpPr>
            <p:cNvPr id="28690" name="Rectangle 80"/>
            <p:cNvSpPr>
              <a:spLocks noChangeArrowheads="1"/>
            </p:cNvSpPr>
            <p:nvPr/>
          </p:nvSpPr>
          <p:spPr bwMode="auto">
            <a:xfrm rot="2700000">
              <a:off x="2330" y="1183"/>
              <a:ext cx="1171" cy="113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8691" name="Text Box 81"/>
            <p:cNvSpPr txBox="1">
              <a:spLocks noChangeArrowheads="1"/>
            </p:cNvSpPr>
            <p:nvPr/>
          </p:nvSpPr>
          <p:spPr bwMode="auto">
            <a:xfrm>
              <a:off x="2789" y="1344"/>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3</a:t>
              </a:r>
              <a:endParaRPr kumimoji="1" lang="en-US" altLang="zh-CN" sz="2800" b="0">
                <a:solidFill>
                  <a:schemeClr val="tx1"/>
                </a:solidFill>
                <a:ea typeface="宋体" panose="02010600030101010101" pitchFamily="2" charset="-122"/>
              </a:endParaRPr>
            </a:p>
          </p:txBody>
        </p:sp>
        <p:grpSp>
          <p:nvGrpSpPr>
            <p:cNvPr id="28692" name="Group 82"/>
            <p:cNvGrpSpPr/>
            <p:nvPr/>
          </p:nvGrpSpPr>
          <p:grpSpPr bwMode="auto">
            <a:xfrm>
              <a:off x="3697" y="1616"/>
              <a:ext cx="282" cy="314"/>
              <a:chOff x="4422" y="2704"/>
              <a:chExt cx="282" cy="314"/>
            </a:xfrm>
          </p:grpSpPr>
          <p:sp>
            <p:nvSpPr>
              <p:cNvPr id="28711" name="Line 83"/>
              <p:cNvSpPr>
                <a:spLocks noChangeShapeType="1"/>
              </p:cNvSpPr>
              <p:nvPr/>
            </p:nvSpPr>
            <p:spPr bwMode="auto">
              <a:xfrm rot="-5400000">
                <a:off x="4537" y="2861"/>
                <a:ext cx="314"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712" name="Line 84"/>
              <p:cNvSpPr>
                <a:spLocks noChangeShapeType="1"/>
              </p:cNvSpPr>
              <p:nvPr/>
            </p:nvSpPr>
            <p:spPr bwMode="auto">
              <a:xfrm>
                <a:off x="4422" y="2840"/>
                <a:ext cx="282"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693" name="Text Box 85"/>
            <p:cNvSpPr txBox="1">
              <a:spLocks noChangeArrowheads="1"/>
            </p:cNvSpPr>
            <p:nvPr/>
          </p:nvSpPr>
          <p:spPr bwMode="auto">
            <a:xfrm>
              <a:off x="2109" y="1072"/>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1</a:t>
              </a:r>
              <a:endParaRPr kumimoji="1" lang="en-US" altLang="zh-CN" sz="2800" b="0">
                <a:solidFill>
                  <a:schemeClr val="tx1"/>
                </a:solidFill>
                <a:ea typeface="宋体" panose="02010600030101010101" pitchFamily="2" charset="-122"/>
              </a:endParaRPr>
            </a:p>
          </p:txBody>
        </p:sp>
        <p:sp>
          <p:nvSpPr>
            <p:cNvPr id="28694" name="Text Box 86"/>
            <p:cNvSpPr txBox="1">
              <a:spLocks noChangeArrowheads="1"/>
            </p:cNvSpPr>
            <p:nvPr/>
          </p:nvSpPr>
          <p:spPr bwMode="auto">
            <a:xfrm>
              <a:off x="2154" y="2024"/>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4</a:t>
              </a:r>
              <a:endParaRPr kumimoji="1" lang="en-US" altLang="zh-CN" sz="2800" b="0">
                <a:solidFill>
                  <a:schemeClr val="tx1"/>
                </a:solidFill>
                <a:ea typeface="宋体" panose="02010600030101010101" pitchFamily="2" charset="-122"/>
              </a:endParaRPr>
            </a:p>
          </p:txBody>
        </p:sp>
        <p:sp>
          <p:nvSpPr>
            <p:cNvPr id="28695" name="Text Box 87"/>
            <p:cNvSpPr txBox="1">
              <a:spLocks noChangeArrowheads="1"/>
            </p:cNvSpPr>
            <p:nvPr/>
          </p:nvSpPr>
          <p:spPr bwMode="auto">
            <a:xfrm>
              <a:off x="3379" y="2069"/>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5</a:t>
              </a:r>
              <a:endParaRPr kumimoji="1" lang="en-US" altLang="zh-CN" sz="2800" b="0">
                <a:solidFill>
                  <a:schemeClr val="tx1"/>
                </a:solidFill>
                <a:ea typeface="宋体" panose="02010600030101010101" pitchFamily="2" charset="-122"/>
              </a:endParaRPr>
            </a:p>
          </p:txBody>
        </p:sp>
        <p:sp>
          <p:nvSpPr>
            <p:cNvPr id="28696" name="Text Box 88"/>
            <p:cNvSpPr txBox="1">
              <a:spLocks noChangeArrowheads="1"/>
            </p:cNvSpPr>
            <p:nvPr/>
          </p:nvSpPr>
          <p:spPr bwMode="auto">
            <a:xfrm>
              <a:off x="3288" y="1026"/>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28697" name="Line 89"/>
            <p:cNvSpPr>
              <a:spLocks noChangeShapeType="1"/>
            </p:cNvSpPr>
            <p:nvPr/>
          </p:nvSpPr>
          <p:spPr bwMode="auto">
            <a:xfrm flipH="1">
              <a:off x="1655" y="2568"/>
              <a:ext cx="1291"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8" name="Line 90"/>
            <p:cNvSpPr>
              <a:spLocks noChangeShapeType="1"/>
            </p:cNvSpPr>
            <p:nvPr/>
          </p:nvSpPr>
          <p:spPr bwMode="auto">
            <a:xfrm flipH="1">
              <a:off x="1655" y="935"/>
              <a:ext cx="1225"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9" name="Text Box 91"/>
            <p:cNvSpPr txBox="1">
              <a:spLocks noChangeArrowheads="1"/>
            </p:cNvSpPr>
            <p:nvPr/>
          </p:nvSpPr>
          <p:spPr bwMode="auto">
            <a:xfrm>
              <a:off x="1429" y="1434"/>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sz="2800" b="0">
                  <a:solidFill>
                    <a:schemeClr val="tx1"/>
                  </a:solidFill>
                  <a:ea typeface="宋体" panose="02010600030101010101" pitchFamily="2" charset="-122"/>
                  <a:sym typeface="Symbol" panose="05050102010706020507" pitchFamily="18" charset="2"/>
                </a:rPr>
                <a:t>+</a:t>
              </a:r>
              <a:endParaRPr kumimoji="1" lang="en-US" altLang="zh-CN" sz="2800" b="0">
                <a:solidFill>
                  <a:schemeClr val="tx1"/>
                </a:solidFill>
                <a:ea typeface="宋体" panose="02010600030101010101" pitchFamily="2" charset="-122"/>
                <a:sym typeface="Symbol" panose="05050102010706020507" pitchFamily="18" charset="2"/>
              </a:endParaRPr>
            </a:p>
          </p:txBody>
        </p:sp>
        <p:sp>
          <p:nvSpPr>
            <p:cNvPr id="28700" name="Text Box 92"/>
            <p:cNvSpPr txBox="1">
              <a:spLocks noChangeArrowheads="1"/>
            </p:cNvSpPr>
            <p:nvPr/>
          </p:nvSpPr>
          <p:spPr bwMode="auto">
            <a:xfrm>
              <a:off x="1383" y="2115"/>
              <a:ext cx="2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sz="2800" b="0">
                  <a:solidFill>
                    <a:schemeClr val="tx1"/>
                  </a:solidFill>
                  <a:ea typeface="宋体" panose="02010600030101010101" pitchFamily="2" charset="-122"/>
                  <a:sym typeface="Symbol" panose="05050102010706020507" pitchFamily="18" charset="2"/>
                </a:rPr>
                <a:t>_</a:t>
              </a:r>
              <a:endParaRPr kumimoji="1" lang="en-US" altLang="zh-CN" sz="2800" b="0">
                <a:solidFill>
                  <a:schemeClr val="tx1"/>
                </a:solidFill>
                <a:ea typeface="宋体" panose="02010600030101010101" pitchFamily="2" charset="-122"/>
                <a:sym typeface="Symbol" panose="05050102010706020507" pitchFamily="18" charset="2"/>
              </a:endParaRPr>
            </a:p>
          </p:txBody>
        </p:sp>
        <p:sp>
          <p:nvSpPr>
            <p:cNvPr id="28701" name="Text Box 93"/>
            <p:cNvSpPr txBox="1">
              <a:spLocks noChangeArrowheads="1"/>
            </p:cNvSpPr>
            <p:nvPr/>
          </p:nvSpPr>
          <p:spPr bwMode="auto">
            <a:xfrm>
              <a:off x="1202" y="1117"/>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S</a:t>
              </a:r>
              <a:endParaRPr kumimoji="1" lang="en-US" altLang="zh-CN" sz="2800" b="0">
                <a:solidFill>
                  <a:schemeClr val="tx1"/>
                </a:solidFill>
                <a:ea typeface="宋体" panose="02010600030101010101" pitchFamily="2" charset="-122"/>
              </a:endParaRPr>
            </a:p>
          </p:txBody>
        </p:sp>
        <p:sp>
          <p:nvSpPr>
            <p:cNvPr id="28702" name="Oval 94"/>
            <p:cNvSpPr>
              <a:spLocks noChangeArrowheads="1"/>
            </p:cNvSpPr>
            <p:nvPr/>
          </p:nvSpPr>
          <p:spPr bwMode="auto">
            <a:xfrm>
              <a:off x="2971" y="2523"/>
              <a:ext cx="181" cy="181"/>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dirty="0">
                  <a:solidFill>
                    <a:schemeClr val="tx1"/>
                  </a:solidFill>
                </a:rPr>
                <a:t>3</a:t>
              </a:r>
              <a:endParaRPr lang="en-US" altLang="zh-CN" sz="2800" b="0" dirty="0">
                <a:solidFill>
                  <a:schemeClr val="tx1"/>
                </a:solidFill>
              </a:endParaRPr>
            </a:p>
          </p:txBody>
        </p:sp>
        <p:sp>
          <p:nvSpPr>
            <p:cNvPr id="28703" name="Oval 95"/>
            <p:cNvSpPr>
              <a:spLocks noChangeArrowheads="1"/>
            </p:cNvSpPr>
            <p:nvPr/>
          </p:nvSpPr>
          <p:spPr bwMode="auto">
            <a:xfrm>
              <a:off x="2835" y="709"/>
              <a:ext cx="181" cy="181"/>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1</a:t>
              </a:r>
              <a:endParaRPr lang="en-US" altLang="zh-CN" sz="2800" b="0">
                <a:solidFill>
                  <a:schemeClr val="tx1"/>
                </a:solidFill>
                <a:latin typeface="Arial" panose="020B0604020202020204" pitchFamily="34" charset="0"/>
              </a:endParaRPr>
            </a:p>
          </p:txBody>
        </p:sp>
        <p:sp>
          <p:nvSpPr>
            <p:cNvPr id="28704" name="Oval 96"/>
            <p:cNvSpPr>
              <a:spLocks noChangeArrowheads="1"/>
            </p:cNvSpPr>
            <p:nvPr/>
          </p:nvSpPr>
          <p:spPr bwMode="auto">
            <a:xfrm>
              <a:off x="1882" y="1707"/>
              <a:ext cx="181" cy="181"/>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2</a:t>
              </a:r>
              <a:endParaRPr lang="en-US" altLang="zh-CN" sz="2800" b="0">
                <a:solidFill>
                  <a:schemeClr val="tx1"/>
                </a:solidFill>
                <a:latin typeface="Arial" panose="020B0604020202020204" pitchFamily="34" charset="0"/>
              </a:endParaRPr>
            </a:p>
          </p:txBody>
        </p:sp>
        <p:sp>
          <p:nvSpPr>
            <p:cNvPr id="28705" name="Line 97"/>
            <p:cNvSpPr>
              <a:spLocks noChangeShapeType="1"/>
            </p:cNvSpPr>
            <p:nvPr/>
          </p:nvSpPr>
          <p:spPr bwMode="auto">
            <a:xfrm>
              <a:off x="2109" y="1752"/>
              <a:ext cx="1588"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8706" name="Rectangle 98"/>
            <p:cNvSpPr>
              <a:spLocks noChangeArrowheads="1"/>
            </p:cNvSpPr>
            <p:nvPr/>
          </p:nvSpPr>
          <p:spPr bwMode="auto">
            <a:xfrm rot="-2897104">
              <a:off x="3197" y="207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8707" name="Rectangle 99"/>
            <p:cNvSpPr>
              <a:spLocks noChangeArrowheads="1"/>
            </p:cNvSpPr>
            <p:nvPr/>
          </p:nvSpPr>
          <p:spPr bwMode="auto">
            <a:xfrm rot="2644264">
              <a:off x="2336" y="206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8708" name="Rectangle 100"/>
            <p:cNvSpPr>
              <a:spLocks noChangeArrowheads="1"/>
            </p:cNvSpPr>
            <p:nvPr/>
          </p:nvSpPr>
          <p:spPr bwMode="auto">
            <a:xfrm rot="2965132">
              <a:off x="3152" y="129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8709" name="Rectangle 101"/>
            <p:cNvSpPr>
              <a:spLocks noChangeArrowheads="1"/>
            </p:cNvSpPr>
            <p:nvPr/>
          </p:nvSpPr>
          <p:spPr bwMode="auto">
            <a:xfrm rot="18632496">
              <a:off x="2327" y="1287"/>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8710" name="Rectangle 102"/>
            <p:cNvSpPr>
              <a:spLocks noChangeArrowheads="1"/>
            </p:cNvSpPr>
            <p:nvPr/>
          </p:nvSpPr>
          <p:spPr bwMode="auto">
            <a:xfrm>
              <a:off x="2789" y="166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80999" name="AutoShape 103"/>
          <p:cNvSpPr/>
          <p:nvPr/>
        </p:nvSpPr>
        <p:spPr bwMode="auto">
          <a:xfrm>
            <a:off x="1126611" y="4560888"/>
            <a:ext cx="215900" cy="2016125"/>
          </a:xfrm>
          <a:prstGeom prst="leftBrace">
            <a:avLst>
              <a:gd name="adj1" fmla="val 77819"/>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37" name="Text Box 4"/>
          <p:cNvSpPr txBox="1">
            <a:spLocks noChangeArrowheads="1"/>
          </p:cNvSpPr>
          <p:nvPr/>
        </p:nvSpPr>
        <p:spPr bwMode="auto">
          <a:xfrm>
            <a:off x="-1" y="14179"/>
            <a:ext cx="344593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3.3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 </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3" name="图片 2"/>
          <p:cNvPicPr>
            <a:picLocks noChangeAspect="1"/>
          </p:cNvPicPr>
          <p:nvPr/>
        </p:nvPicPr>
        <p:blipFill>
          <a:blip r:embed="rId1"/>
          <a:stretch>
            <a:fillRect/>
          </a:stretch>
        </p:blipFill>
        <p:spPr>
          <a:xfrm>
            <a:off x="6414965" y="3539633"/>
            <a:ext cx="2659469" cy="962518"/>
          </a:xfrm>
          <a:prstGeom prst="rect">
            <a:avLst/>
          </a:prstGeom>
        </p:spPr>
      </p:pic>
      <p:pic>
        <p:nvPicPr>
          <p:cNvPr id="45" name="图片 44"/>
          <p:cNvPicPr>
            <a:picLocks noChangeAspect="1"/>
          </p:cNvPicPr>
          <p:nvPr/>
        </p:nvPicPr>
        <p:blipFill>
          <a:blip r:embed="rId2"/>
          <a:stretch>
            <a:fillRect/>
          </a:stretch>
        </p:blipFill>
        <p:spPr>
          <a:xfrm>
            <a:off x="6490791" y="1335089"/>
            <a:ext cx="2358141" cy="1439856"/>
          </a:xfrm>
          <a:prstGeom prst="rect">
            <a:avLst/>
          </a:prstGeom>
        </p:spPr>
      </p:pic>
      <p:sp>
        <p:nvSpPr>
          <p:cNvPr id="39" name="Text Box 4" descr="绿色大理石"/>
          <p:cNvSpPr txBox="1">
            <a:spLocks noChangeArrowheads="1"/>
          </p:cNvSpPr>
          <p:nvPr/>
        </p:nvSpPr>
        <p:spPr bwMode="auto">
          <a:xfrm>
            <a:off x="5793194" y="799492"/>
            <a:ext cx="3281240" cy="369332"/>
          </a:xfrm>
          <a:prstGeom prst="rect">
            <a:avLst/>
          </a:prstGeom>
          <a:solidFill>
            <a:schemeClr val="tx1"/>
          </a:solidFill>
          <a:ln>
            <a:noFill/>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1800" dirty="0">
                <a:solidFill>
                  <a:schemeClr val="bg1"/>
                </a:solidFill>
                <a:latin typeface="楷体_GB2312" pitchFamily="49" charset="-122"/>
              </a:rPr>
              <a:t>流入节点取正号，流出取负号。</a:t>
            </a:r>
            <a:endParaRPr lang="zh-CN" altLang="en-US" sz="1800" dirty="0">
              <a:solidFill>
                <a:schemeClr val="bg1"/>
              </a:solidFill>
              <a:latin typeface="Arial" panose="020B0604020202020204" pitchFamily="34" charset="0"/>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97" name="Text Box 217"/>
          <p:cNvSpPr txBox="1">
            <a:spLocks noChangeArrowheads="1"/>
          </p:cNvSpPr>
          <p:nvPr/>
        </p:nvSpPr>
        <p:spPr bwMode="auto">
          <a:xfrm>
            <a:off x="782118" y="2060575"/>
            <a:ext cx="748982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en-US" altLang="zh-CN" sz="2800" dirty="0">
                <a:latin typeface="楷体_GB2312" pitchFamily="49" charset="-122"/>
              </a:rPr>
              <a:t>       </a:t>
            </a:r>
            <a:r>
              <a:rPr kumimoji="1" lang="zh-CN" altLang="en-US" sz="3600" dirty="0">
                <a:latin typeface="楷体_GB2312" pitchFamily="49" charset="-122"/>
              </a:rPr>
              <a:t>对含有受控电源支路的电路，先把受控源看作独立电源列方程，再将控制量用节点电压表示。</a:t>
            </a:r>
            <a:endParaRPr kumimoji="1" lang="zh-CN" altLang="en-US" sz="3600" dirty="0">
              <a:latin typeface="楷体_GB2312" pitchFamily="49" charset="-122"/>
            </a:endParaRPr>
          </a:p>
        </p:txBody>
      </p:sp>
      <p:sp>
        <p:nvSpPr>
          <p:cNvPr id="4" name="Text Box 4"/>
          <p:cNvSpPr txBox="1">
            <a:spLocks noChangeArrowheads="1"/>
          </p:cNvSpPr>
          <p:nvPr/>
        </p:nvSpPr>
        <p:spPr bwMode="auto">
          <a:xfrm>
            <a:off x="59959" y="0"/>
            <a:ext cx="7797108"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3.4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节点电压法和非独立源（受控源）</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Text Box 6"/>
          <p:cNvSpPr txBox="1">
            <a:spLocks noChangeArrowheads="1"/>
          </p:cNvSpPr>
          <p:nvPr/>
        </p:nvSpPr>
        <p:spPr bwMode="auto">
          <a:xfrm>
            <a:off x="476484" y="1983205"/>
            <a:ext cx="33845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buFontTx/>
              <a:buAutoNum type="circleNumDbPlain"/>
            </a:pPr>
            <a:r>
              <a:rPr kumimoji="1" lang="zh-CN" altLang="en-US" sz="2800">
                <a:latin typeface="楷体_GB2312" pitchFamily="49" charset="-122"/>
                <a:sym typeface="Wingdings 2" panose="05020102010507070707" pitchFamily="18" charset="2"/>
              </a:rPr>
              <a:t>先</a:t>
            </a:r>
            <a:r>
              <a:rPr kumimoji="1" lang="zh-CN" altLang="en-US" sz="2800">
                <a:latin typeface="楷体_GB2312" pitchFamily="49" charset="-122"/>
              </a:rPr>
              <a:t>把受控源当作独立源列方程；</a:t>
            </a:r>
            <a:endParaRPr kumimoji="1" lang="zh-CN" altLang="en-US" sz="2800">
              <a:latin typeface="楷体_GB2312" pitchFamily="49" charset="-122"/>
            </a:endParaRPr>
          </a:p>
        </p:txBody>
      </p:sp>
      <p:sp>
        <p:nvSpPr>
          <p:cNvPr id="19463" name="Text Box 7"/>
          <p:cNvSpPr txBox="1">
            <a:spLocks noChangeArrowheads="1"/>
          </p:cNvSpPr>
          <p:nvPr/>
        </p:nvSpPr>
        <p:spPr bwMode="auto">
          <a:xfrm>
            <a:off x="539984" y="5550316"/>
            <a:ext cx="5113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2"/>
            </a:pPr>
            <a:r>
              <a:rPr kumimoji="1" lang="zh-CN" altLang="en-US" sz="2800">
                <a:latin typeface="楷体_GB2312" pitchFamily="49" charset="-122"/>
              </a:rPr>
              <a:t>用节点电压表示控制量。</a:t>
            </a:r>
            <a:endParaRPr kumimoji="1" lang="zh-CN" altLang="en-US" sz="2800">
              <a:latin typeface="楷体_GB2312" pitchFamily="49" charset="-122"/>
            </a:endParaRPr>
          </a:p>
        </p:txBody>
      </p:sp>
      <p:sp>
        <p:nvSpPr>
          <p:cNvPr id="19464" name="Text Box 8"/>
          <p:cNvSpPr txBox="1">
            <a:spLocks noChangeArrowheads="1"/>
          </p:cNvSpPr>
          <p:nvPr/>
        </p:nvSpPr>
        <p:spPr bwMode="auto">
          <a:xfrm>
            <a:off x="1006179" y="1185485"/>
            <a:ext cx="429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800" dirty="0">
                <a:latin typeface="楷体_GB2312" pitchFamily="49" charset="-122"/>
              </a:rPr>
              <a:t>列写电路的节点电压方程 </a:t>
            </a:r>
            <a:endParaRPr kumimoji="1" lang="zh-CN" altLang="en-US" sz="2800" dirty="0">
              <a:latin typeface="楷体_GB2312" pitchFamily="49" charset="-122"/>
            </a:endParaRPr>
          </a:p>
        </p:txBody>
      </p:sp>
      <p:graphicFrame>
        <p:nvGraphicFramePr>
          <p:cNvPr id="19499" name="Object 43"/>
          <p:cNvGraphicFramePr>
            <a:graphicFrameLocks noChangeAspect="1"/>
          </p:cNvGraphicFramePr>
          <p:nvPr/>
        </p:nvGraphicFramePr>
        <p:xfrm>
          <a:off x="675715" y="3299242"/>
          <a:ext cx="3529013" cy="1047750"/>
        </p:xfrm>
        <a:graphic>
          <a:graphicData uri="http://schemas.openxmlformats.org/presentationml/2006/ole">
            <mc:AlternateContent xmlns:mc="http://schemas.openxmlformats.org/markup-compatibility/2006">
              <mc:Choice xmlns:v="urn:schemas-microsoft-com:vml" Requires="v">
                <p:oleObj spid="_x0000_s12419" name="公式" r:id="rId1" imgW="1656715" imgH="457200" progId="Equation.3">
                  <p:embed/>
                </p:oleObj>
              </mc:Choice>
              <mc:Fallback>
                <p:oleObj name="公式" r:id="rId1" imgW="1656715" imgH="457200" progId="Equation.3">
                  <p:embed/>
                  <p:pic>
                    <p:nvPicPr>
                      <p:cNvPr id="0" name="Object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15" y="3299242"/>
                        <a:ext cx="3529013"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00" name="Object 44"/>
          <p:cNvGraphicFramePr>
            <a:graphicFrameLocks noChangeAspect="1"/>
          </p:cNvGraphicFramePr>
          <p:nvPr/>
        </p:nvGraphicFramePr>
        <p:xfrm>
          <a:off x="684446" y="4470816"/>
          <a:ext cx="5329238" cy="1063625"/>
        </p:xfrm>
        <a:graphic>
          <a:graphicData uri="http://schemas.openxmlformats.org/presentationml/2006/ole">
            <mc:AlternateContent xmlns:mc="http://schemas.openxmlformats.org/markup-compatibility/2006">
              <mc:Choice xmlns:v="urn:schemas-microsoft-com:vml" Requires="v">
                <p:oleObj spid="_x0000_s12420" name="公式" r:id="rId3" imgW="2404745" imgH="457200" progId="Equation.3">
                  <p:embed/>
                </p:oleObj>
              </mc:Choice>
              <mc:Fallback>
                <p:oleObj name="公式" r:id="rId3" imgW="2404745" imgH="457200" progId="Equation.3">
                  <p:embed/>
                  <p:pic>
                    <p:nvPicPr>
                      <p:cNvPr id="0"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446" y="4470816"/>
                        <a:ext cx="5329238"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02" name="Text Box 46"/>
          <p:cNvSpPr txBox="1">
            <a:spLocks noChangeArrowheads="1"/>
          </p:cNvSpPr>
          <p:nvPr/>
        </p:nvSpPr>
        <p:spPr bwMode="auto">
          <a:xfrm>
            <a:off x="178298" y="1125160"/>
            <a:ext cx="10080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3200" dirty="0">
                <a:solidFill>
                  <a:schemeClr val="tx1"/>
                </a:solidFill>
                <a:latin typeface="Arial" panose="020B0604020202020204" pitchFamily="34" charset="0"/>
                <a:ea typeface="宋体" panose="02010600030101010101" pitchFamily="2" charset="-122"/>
              </a:rPr>
              <a:t>例</a:t>
            </a:r>
            <a:r>
              <a:rPr lang="en-US" altLang="zh-CN" sz="3200" b="0" dirty="0">
                <a:solidFill>
                  <a:schemeClr val="tx1"/>
                </a:solidFill>
                <a:ea typeface="宋体" panose="02010600030101010101" pitchFamily="2" charset="-122"/>
              </a:rPr>
              <a:t>1</a:t>
            </a:r>
            <a:endParaRPr lang="en-US" altLang="zh-CN" sz="3200" b="0" dirty="0">
              <a:solidFill>
                <a:schemeClr val="tx1"/>
              </a:solidFill>
              <a:ea typeface="宋体" panose="02010600030101010101" pitchFamily="2" charset="-122"/>
            </a:endParaRPr>
          </a:p>
        </p:txBody>
      </p:sp>
      <p:graphicFrame>
        <p:nvGraphicFramePr>
          <p:cNvPr id="19505" name="Object 49"/>
          <p:cNvGraphicFramePr>
            <a:graphicFrameLocks noChangeAspect="1"/>
          </p:cNvGraphicFramePr>
          <p:nvPr/>
        </p:nvGraphicFramePr>
        <p:xfrm>
          <a:off x="755884" y="6055141"/>
          <a:ext cx="1584325" cy="625475"/>
        </p:xfrm>
        <a:graphic>
          <a:graphicData uri="http://schemas.openxmlformats.org/presentationml/2006/ole">
            <mc:AlternateContent xmlns:mc="http://schemas.openxmlformats.org/markup-compatibility/2006">
              <mc:Choice xmlns:v="urn:schemas-microsoft-com:vml" Requires="v">
                <p:oleObj spid="_x0000_s12421" name="公式" r:id="rId5" imgW="563880" imgH="219710" progId="Equation.3">
                  <p:embed/>
                </p:oleObj>
              </mc:Choice>
              <mc:Fallback>
                <p:oleObj name="公式" r:id="rId5" imgW="563880" imgH="219710" progId="Equation.3">
                  <p:embed/>
                  <p:pic>
                    <p:nvPicPr>
                      <p:cNvPr id="0"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884" y="6055141"/>
                        <a:ext cx="1584325"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94"/>
          <p:cNvGrpSpPr/>
          <p:nvPr/>
        </p:nvGrpSpPr>
        <p:grpSpPr bwMode="auto">
          <a:xfrm>
            <a:off x="4357189" y="1647447"/>
            <a:ext cx="4608513" cy="2520950"/>
            <a:chOff x="2608" y="391"/>
            <a:chExt cx="2903" cy="1588"/>
          </a:xfrm>
        </p:grpSpPr>
        <p:sp>
          <p:nvSpPr>
            <p:cNvPr id="30735" name="Rectangle 83"/>
            <p:cNvSpPr>
              <a:spLocks noChangeArrowheads="1"/>
            </p:cNvSpPr>
            <p:nvPr/>
          </p:nvSpPr>
          <p:spPr bwMode="auto">
            <a:xfrm>
              <a:off x="2789" y="754"/>
              <a:ext cx="2722" cy="99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0736" name="Line 66"/>
            <p:cNvSpPr>
              <a:spLocks noChangeShapeType="1"/>
            </p:cNvSpPr>
            <p:nvPr/>
          </p:nvSpPr>
          <p:spPr bwMode="auto">
            <a:xfrm flipV="1">
              <a:off x="3606" y="754"/>
              <a:ext cx="0" cy="99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7" name="Line 67"/>
            <p:cNvSpPr>
              <a:spLocks noChangeShapeType="1"/>
            </p:cNvSpPr>
            <p:nvPr/>
          </p:nvSpPr>
          <p:spPr bwMode="auto">
            <a:xfrm>
              <a:off x="4603" y="754"/>
              <a:ext cx="0" cy="99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0738" name="Group 68"/>
            <p:cNvGrpSpPr/>
            <p:nvPr/>
          </p:nvGrpSpPr>
          <p:grpSpPr bwMode="auto">
            <a:xfrm>
              <a:off x="4468" y="573"/>
              <a:ext cx="318" cy="182"/>
              <a:chOff x="4195" y="2341"/>
              <a:chExt cx="318" cy="182"/>
            </a:xfrm>
          </p:grpSpPr>
          <p:sp>
            <p:nvSpPr>
              <p:cNvPr id="30758" name="Line 69"/>
              <p:cNvSpPr>
                <a:spLocks noChangeShapeType="1"/>
              </p:cNvSpPr>
              <p:nvPr/>
            </p:nvSpPr>
            <p:spPr bwMode="auto">
              <a:xfrm rot="10800000">
                <a:off x="4195" y="2341"/>
                <a:ext cx="318"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759" name="Line 70"/>
              <p:cNvSpPr>
                <a:spLocks noChangeShapeType="1"/>
              </p:cNvSpPr>
              <p:nvPr/>
            </p:nvSpPr>
            <p:spPr bwMode="auto">
              <a:xfrm rot="10800000" flipV="1">
                <a:off x="4332" y="2341"/>
                <a:ext cx="0" cy="182"/>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0739" name="Line 71"/>
            <p:cNvSpPr>
              <a:spLocks noChangeShapeType="1"/>
            </p:cNvSpPr>
            <p:nvPr/>
          </p:nvSpPr>
          <p:spPr bwMode="auto">
            <a:xfrm flipV="1">
              <a:off x="2789" y="754"/>
              <a:ext cx="0" cy="22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0" name="Text Box 72"/>
            <p:cNvSpPr txBox="1">
              <a:spLocks noChangeArrowheads="1"/>
            </p:cNvSpPr>
            <p:nvPr/>
          </p:nvSpPr>
          <p:spPr bwMode="auto">
            <a:xfrm>
              <a:off x="2768" y="709"/>
              <a:ext cx="3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i</a:t>
              </a:r>
              <a:r>
                <a:rPr kumimoji="1" lang="en-US" altLang="zh-CN" sz="2800" b="0" baseline="-25000">
                  <a:solidFill>
                    <a:schemeClr val="tx1"/>
                  </a:solidFill>
                  <a:ea typeface="宋体" panose="02010600030101010101" pitchFamily="2" charset="-122"/>
                </a:rPr>
                <a:t>S1</a:t>
              </a:r>
              <a:endParaRPr kumimoji="1" lang="en-US" altLang="zh-CN" sz="2800" b="0">
                <a:solidFill>
                  <a:schemeClr val="tx1"/>
                </a:solidFill>
                <a:ea typeface="宋体" panose="02010600030101010101" pitchFamily="2" charset="-122"/>
              </a:endParaRPr>
            </a:p>
          </p:txBody>
        </p:sp>
        <p:sp>
          <p:nvSpPr>
            <p:cNvPr id="30741" name="Text Box 73"/>
            <p:cNvSpPr txBox="1">
              <a:spLocks noChangeArrowheads="1"/>
            </p:cNvSpPr>
            <p:nvPr/>
          </p:nvSpPr>
          <p:spPr bwMode="auto">
            <a:xfrm>
              <a:off x="3288" y="1072"/>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1</a:t>
              </a:r>
              <a:endParaRPr kumimoji="1" lang="en-US" altLang="zh-CN" sz="2800" b="0">
                <a:solidFill>
                  <a:schemeClr val="tx1"/>
                </a:solidFill>
                <a:ea typeface="宋体" panose="02010600030101010101" pitchFamily="2" charset="-122"/>
              </a:endParaRPr>
            </a:p>
          </p:txBody>
        </p:sp>
        <p:sp>
          <p:nvSpPr>
            <p:cNvPr id="30742" name="Text Box 74"/>
            <p:cNvSpPr txBox="1">
              <a:spLocks noChangeArrowheads="1"/>
            </p:cNvSpPr>
            <p:nvPr/>
          </p:nvSpPr>
          <p:spPr bwMode="auto">
            <a:xfrm>
              <a:off x="4241" y="1072"/>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3</a:t>
              </a:r>
              <a:endParaRPr kumimoji="1" lang="en-US" altLang="zh-CN" sz="2800" b="0">
                <a:solidFill>
                  <a:schemeClr val="tx1"/>
                </a:solidFill>
                <a:ea typeface="宋体" panose="02010600030101010101" pitchFamily="2" charset="-122"/>
              </a:endParaRPr>
            </a:p>
          </p:txBody>
        </p:sp>
        <p:sp>
          <p:nvSpPr>
            <p:cNvPr id="30743" name="Text Box 75"/>
            <p:cNvSpPr txBox="1">
              <a:spLocks noChangeArrowheads="1"/>
            </p:cNvSpPr>
            <p:nvPr/>
          </p:nvSpPr>
          <p:spPr bwMode="auto">
            <a:xfrm>
              <a:off x="3923" y="391"/>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R</a:t>
              </a:r>
              <a:r>
                <a:rPr kumimoji="1" lang="en-US" altLang="zh-CN" sz="2800" b="0" baseline="-25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30744" name="Line 76"/>
            <p:cNvSpPr>
              <a:spLocks noChangeShapeType="1"/>
            </p:cNvSpPr>
            <p:nvPr/>
          </p:nvSpPr>
          <p:spPr bwMode="auto">
            <a:xfrm flipH="1">
              <a:off x="4604" y="754"/>
              <a:ext cx="22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5" name="Text Box 77"/>
            <p:cNvSpPr txBox="1">
              <a:spLocks noChangeArrowheads="1"/>
            </p:cNvSpPr>
            <p:nvPr/>
          </p:nvSpPr>
          <p:spPr bwMode="auto">
            <a:xfrm>
              <a:off x="4785" y="845"/>
              <a:ext cx="6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m</a:t>
              </a:r>
              <a:r>
                <a:rPr kumimoji="1" lang="en-US" altLang="zh-CN" sz="2800" b="0" i="1">
                  <a:solidFill>
                    <a:schemeClr val="tx1"/>
                  </a:solidFill>
                  <a:ea typeface="宋体" panose="02010600030101010101" pitchFamily="2" charset="-122"/>
                </a:rPr>
                <a:t>u</a:t>
              </a:r>
              <a:r>
                <a:rPr kumimoji="1" lang="en-US" altLang="zh-CN" sz="2800" b="0" i="1" baseline="-25000">
                  <a:solidFill>
                    <a:schemeClr val="tx1"/>
                  </a:solidFill>
                  <a:ea typeface="宋体" panose="02010600030101010101" pitchFamily="2" charset="-122"/>
                </a:rPr>
                <a:t>R</a:t>
              </a:r>
              <a:r>
                <a:rPr kumimoji="1" lang="en-US" altLang="zh-CN" sz="2800" b="0" baseline="-50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30746" name="Text Box 78"/>
            <p:cNvSpPr txBox="1">
              <a:spLocks noChangeArrowheads="1"/>
            </p:cNvSpPr>
            <p:nvPr/>
          </p:nvSpPr>
          <p:spPr bwMode="auto">
            <a:xfrm>
              <a:off x="3651" y="709"/>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a:solidFill>
                    <a:schemeClr val="tx1"/>
                  </a:solidFill>
                  <a:ea typeface="宋体" panose="02010600030101010101" pitchFamily="2" charset="-122"/>
                </a:rPr>
                <a:t>+</a:t>
              </a:r>
              <a:endParaRPr kumimoji="1" lang="en-US" altLang="zh-CN" sz="2800" b="0">
                <a:solidFill>
                  <a:schemeClr val="tx1"/>
                </a:solidFill>
                <a:ea typeface="宋体" panose="02010600030101010101" pitchFamily="2" charset="-122"/>
              </a:endParaRPr>
            </a:p>
          </p:txBody>
        </p:sp>
        <p:sp>
          <p:nvSpPr>
            <p:cNvPr id="30747" name="Text Box 79"/>
            <p:cNvSpPr txBox="1">
              <a:spLocks noChangeArrowheads="1"/>
            </p:cNvSpPr>
            <p:nvPr/>
          </p:nvSpPr>
          <p:spPr bwMode="auto">
            <a:xfrm>
              <a:off x="3878" y="754"/>
              <a:ext cx="3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u</a:t>
              </a:r>
              <a:r>
                <a:rPr kumimoji="1" lang="en-US" altLang="zh-CN" sz="2800" b="0" i="1" baseline="-25000">
                  <a:solidFill>
                    <a:schemeClr val="tx1"/>
                  </a:solidFill>
                  <a:ea typeface="宋体" panose="02010600030101010101" pitchFamily="2" charset="-122"/>
                </a:rPr>
                <a:t>R</a:t>
              </a:r>
              <a:r>
                <a:rPr kumimoji="1" lang="en-US" altLang="zh-CN" sz="2800" b="0" baseline="-50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30748" name="Text Box 80"/>
            <p:cNvSpPr txBox="1">
              <a:spLocks noChangeArrowheads="1"/>
            </p:cNvSpPr>
            <p:nvPr/>
          </p:nvSpPr>
          <p:spPr bwMode="auto">
            <a:xfrm>
              <a:off x="4241" y="6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a:solidFill>
                    <a:schemeClr val="tx1"/>
                  </a:solidFill>
                  <a:ea typeface="宋体" panose="02010600030101010101" pitchFamily="2" charset="-122"/>
                </a:rPr>
                <a:t>_</a:t>
              </a:r>
              <a:endParaRPr kumimoji="1" lang="en-US" altLang="zh-CN" sz="2800" b="0">
                <a:solidFill>
                  <a:schemeClr val="tx1"/>
                </a:solidFill>
                <a:ea typeface="宋体" panose="02010600030101010101" pitchFamily="2" charset="-122"/>
              </a:endParaRPr>
            </a:p>
          </p:txBody>
        </p:sp>
        <p:sp>
          <p:nvSpPr>
            <p:cNvPr id="30749" name="Oval 81"/>
            <p:cNvSpPr>
              <a:spLocks noChangeArrowheads="1"/>
            </p:cNvSpPr>
            <p:nvPr/>
          </p:nvSpPr>
          <p:spPr bwMode="auto">
            <a:xfrm>
              <a:off x="3969" y="1797"/>
              <a:ext cx="182" cy="182"/>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2</a:t>
              </a:r>
              <a:endParaRPr lang="en-US" altLang="zh-CN" sz="2800" b="0">
                <a:solidFill>
                  <a:schemeClr val="tx1"/>
                </a:solidFill>
              </a:endParaRPr>
            </a:p>
          </p:txBody>
        </p:sp>
        <p:sp>
          <p:nvSpPr>
            <p:cNvPr id="30750" name="Oval 82"/>
            <p:cNvSpPr>
              <a:spLocks noChangeArrowheads="1"/>
            </p:cNvSpPr>
            <p:nvPr/>
          </p:nvSpPr>
          <p:spPr bwMode="auto">
            <a:xfrm>
              <a:off x="3515" y="527"/>
              <a:ext cx="182" cy="182"/>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1</a:t>
              </a:r>
              <a:endParaRPr lang="en-US" altLang="zh-CN" sz="2800" b="0">
                <a:solidFill>
                  <a:schemeClr val="tx1"/>
                </a:solidFill>
              </a:endParaRPr>
            </a:p>
          </p:txBody>
        </p:sp>
        <p:grpSp>
          <p:nvGrpSpPr>
            <p:cNvPr id="30751" name="Group 84"/>
            <p:cNvGrpSpPr/>
            <p:nvPr/>
          </p:nvGrpSpPr>
          <p:grpSpPr bwMode="auto">
            <a:xfrm>
              <a:off x="2608" y="1026"/>
              <a:ext cx="363" cy="363"/>
              <a:chOff x="4785" y="709"/>
              <a:chExt cx="363" cy="363"/>
            </a:xfrm>
          </p:grpSpPr>
          <p:sp>
            <p:nvSpPr>
              <p:cNvPr id="30756" name="Oval 85"/>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30757" name="Line 86"/>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0752" name="Rectangle 87"/>
            <p:cNvSpPr>
              <a:spLocks noChangeArrowheads="1"/>
            </p:cNvSpPr>
            <p:nvPr/>
          </p:nvSpPr>
          <p:spPr bwMode="auto">
            <a:xfrm>
              <a:off x="4522" y="107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0753" name="Rectangle 88"/>
            <p:cNvSpPr>
              <a:spLocks noChangeArrowheads="1"/>
            </p:cNvSpPr>
            <p:nvPr/>
          </p:nvSpPr>
          <p:spPr bwMode="auto">
            <a:xfrm>
              <a:off x="3560" y="107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0754" name="Rectangle 89"/>
            <p:cNvSpPr>
              <a:spLocks noChangeArrowheads="1"/>
            </p:cNvSpPr>
            <p:nvPr/>
          </p:nvSpPr>
          <p:spPr bwMode="auto">
            <a:xfrm>
              <a:off x="3923" y="70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0755" name="AutoShape 90"/>
            <p:cNvSpPr>
              <a:spLocks noChangeArrowheads="1"/>
            </p:cNvSpPr>
            <p:nvPr/>
          </p:nvSpPr>
          <p:spPr bwMode="auto">
            <a:xfrm rot="5400000">
              <a:off x="4854" y="465"/>
              <a:ext cx="361" cy="578"/>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36" name="Text Box 4"/>
          <p:cNvSpPr txBox="1">
            <a:spLocks noChangeArrowheads="1"/>
          </p:cNvSpPr>
          <p:nvPr/>
        </p:nvSpPr>
        <p:spPr bwMode="auto">
          <a:xfrm>
            <a:off x="59959" y="0"/>
            <a:ext cx="7797108"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3.4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节点电压法和非独立源（受控源）</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37" name="图片 36"/>
          <p:cNvPicPr>
            <a:picLocks noChangeAspect="1"/>
          </p:cNvPicPr>
          <p:nvPr/>
        </p:nvPicPr>
        <p:blipFill>
          <a:blip r:embed="rId7"/>
          <a:stretch>
            <a:fillRect/>
          </a:stretch>
        </p:blipFill>
        <p:spPr>
          <a:xfrm>
            <a:off x="5868489" y="5638819"/>
            <a:ext cx="3210604" cy="1161985"/>
          </a:xfrm>
          <a:prstGeom prst="rect">
            <a:avLst/>
          </a:prstGeom>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7"/>
          <p:cNvGrpSpPr/>
          <p:nvPr/>
        </p:nvGrpSpPr>
        <p:grpSpPr bwMode="auto">
          <a:xfrm>
            <a:off x="4787900" y="1510767"/>
            <a:ext cx="3313113" cy="2016125"/>
            <a:chOff x="3016" y="527"/>
            <a:chExt cx="2087" cy="1270"/>
          </a:xfrm>
        </p:grpSpPr>
        <p:sp>
          <p:nvSpPr>
            <p:cNvPr id="31810" name="Oval 128"/>
            <p:cNvSpPr>
              <a:spLocks noChangeArrowheads="1"/>
            </p:cNvSpPr>
            <p:nvPr/>
          </p:nvSpPr>
          <p:spPr bwMode="auto">
            <a:xfrm>
              <a:off x="3878" y="1615"/>
              <a:ext cx="182" cy="182"/>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rgbClr val="66FF33"/>
                  </a:solidFill>
                </a:rPr>
                <a:t>2</a:t>
              </a:r>
              <a:endParaRPr lang="en-US" altLang="zh-CN" b="0">
                <a:solidFill>
                  <a:srgbClr val="66FF33"/>
                </a:solidFill>
              </a:endParaRPr>
            </a:p>
          </p:txBody>
        </p:sp>
        <p:sp>
          <p:nvSpPr>
            <p:cNvPr id="31811" name="Oval 129"/>
            <p:cNvSpPr>
              <a:spLocks noChangeArrowheads="1"/>
            </p:cNvSpPr>
            <p:nvPr/>
          </p:nvSpPr>
          <p:spPr bwMode="auto">
            <a:xfrm>
              <a:off x="3016" y="527"/>
              <a:ext cx="182" cy="182"/>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rgbClr val="66FF33"/>
                  </a:solidFill>
                </a:rPr>
                <a:t>1</a:t>
              </a:r>
              <a:endParaRPr lang="en-US" altLang="zh-CN" b="0">
                <a:solidFill>
                  <a:srgbClr val="66FF33"/>
                </a:solidFill>
              </a:endParaRPr>
            </a:p>
          </p:txBody>
        </p:sp>
        <p:sp>
          <p:nvSpPr>
            <p:cNvPr id="31812" name="Oval 130"/>
            <p:cNvSpPr>
              <a:spLocks noChangeArrowheads="1"/>
            </p:cNvSpPr>
            <p:nvPr/>
          </p:nvSpPr>
          <p:spPr bwMode="auto">
            <a:xfrm>
              <a:off x="4921" y="527"/>
              <a:ext cx="182" cy="182"/>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rgbClr val="66FF33"/>
                  </a:solidFill>
                </a:rPr>
                <a:t>3</a:t>
              </a:r>
              <a:endParaRPr lang="en-US" altLang="zh-CN" b="0">
                <a:solidFill>
                  <a:srgbClr val="66FF33"/>
                </a:solidFill>
              </a:endParaRPr>
            </a:p>
          </p:txBody>
        </p:sp>
        <p:sp>
          <p:nvSpPr>
            <p:cNvPr id="31813" name="Line 131"/>
            <p:cNvSpPr>
              <a:spLocks noChangeShapeType="1"/>
            </p:cNvSpPr>
            <p:nvPr/>
          </p:nvSpPr>
          <p:spPr bwMode="auto">
            <a:xfrm rot="10800000">
              <a:off x="3832" y="556"/>
              <a:ext cx="242" cy="0"/>
            </a:xfrm>
            <a:prstGeom prst="line">
              <a:avLst/>
            </a:prstGeom>
            <a:noFill/>
            <a:ln w="28575">
              <a:solidFill>
                <a:srgbClr val="66FF33"/>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814" name="Line 132"/>
            <p:cNvSpPr>
              <a:spLocks noChangeShapeType="1"/>
            </p:cNvSpPr>
            <p:nvPr/>
          </p:nvSpPr>
          <p:spPr bwMode="auto">
            <a:xfrm>
              <a:off x="3968" y="572"/>
              <a:ext cx="0" cy="182"/>
            </a:xfrm>
            <a:prstGeom prst="line">
              <a:avLst/>
            </a:prstGeom>
            <a:noFill/>
            <a:ln w="28575">
              <a:solidFill>
                <a:srgbClr val="66FF33"/>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7588" name="Text Box 4"/>
          <p:cNvSpPr txBox="1">
            <a:spLocks noChangeArrowheads="1"/>
          </p:cNvSpPr>
          <p:nvPr/>
        </p:nvSpPr>
        <p:spPr bwMode="auto">
          <a:xfrm>
            <a:off x="339726" y="1772704"/>
            <a:ext cx="36004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buFontTx/>
              <a:buAutoNum type="circleNumDbPlain"/>
            </a:pPr>
            <a:r>
              <a:rPr kumimoji="1" lang="zh-CN" altLang="en-US" dirty="0"/>
              <a:t>把受控源当作独立源列方程；</a:t>
            </a:r>
            <a:endParaRPr kumimoji="1" lang="zh-CN" altLang="en-US" dirty="0"/>
          </a:p>
        </p:txBody>
      </p:sp>
      <p:sp>
        <p:nvSpPr>
          <p:cNvPr id="67590" name="Text Box 6"/>
          <p:cNvSpPr txBox="1">
            <a:spLocks noChangeArrowheads="1"/>
          </p:cNvSpPr>
          <p:nvPr/>
        </p:nvSpPr>
        <p:spPr bwMode="auto">
          <a:xfrm>
            <a:off x="740362" y="974944"/>
            <a:ext cx="36615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latin typeface="楷体_GB2312" pitchFamily="49" charset="-122"/>
              </a:rPr>
              <a:t>列写电路的节点电压方程 </a:t>
            </a:r>
            <a:endParaRPr kumimoji="1" lang="zh-CN" altLang="en-US" dirty="0">
              <a:latin typeface="楷体_GB2312" pitchFamily="49" charset="-122"/>
            </a:endParaRPr>
          </a:p>
        </p:txBody>
      </p:sp>
      <p:sp>
        <p:nvSpPr>
          <p:cNvPr id="67591" name="AutoShape 7"/>
          <p:cNvSpPr/>
          <p:nvPr/>
        </p:nvSpPr>
        <p:spPr bwMode="auto">
          <a:xfrm>
            <a:off x="468313" y="3022067"/>
            <a:ext cx="431800" cy="2449512"/>
          </a:xfrm>
          <a:prstGeom prst="leftBrace">
            <a:avLst>
              <a:gd name="adj1" fmla="val 4727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67592" name="Object 8"/>
          <p:cNvGraphicFramePr>
            <a:graphicFrameLocks noChangeAspect="1"/>
          </p:cNvGraphicFramePr>
          <p:nvPr/>
        </p:nvGraphicFramePr>
        <p:xfrm>
          <a:off x="900113" y="3310992"/>
          <a:ext cx="6480175" cy="1073150"/>
        </p:xfrm>
        <a:graphic>
          <a:graphicData uri="http://schemas.openxmlformats.org/presentationml/2006/ole">
            <mc:AlternateContent xmlns:mc="http://schemas.openxmlformats.org/markup-compatibility/2006">
              <mc:Choice xmlns:v="urn:schemas-microsoft-com:vml" Requires="v">
                <p:oleObj spid="_x0000_s13486" name="公式" r:id="rId1" imgW="3021965" imgH="457200" progId="Equation.3">
                  <p:embed/>
                </p:oleObj>
              </mc:Choice>
              <mc:Fallback>
                <p:oleObj name="公式" r:id="rId1" imgW="3021965" imgH="457200" progId="Equation.3">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310992"/>
                        <a:ext cx="6480175"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3" name="Object 9"/>
          <p:cNvGraphicFramePr>
            <a:graphicFrameLocks noChangeAspect="1"/>
          </p:cNvGraphicFramePr>
          <p:nvPr/>
        </p:nvGraphicFramePr>
        <p:xfrm>
          <a:off x="827088" y="4390492"/>
          <a:ext cx="6769100" cy="1039812"/>
        </p:xfrm>
        <a:graphic>
          <a:graphicData uri="http://schemas.openxmlformats.org/presentationml/2006/ole">
            <mc:AlternateContent xmlns:mc="http://schemas.openxmlformats.org/markup-compatibility/2006">
              <mc:Choice xmlns:v="urn:schemas-microsoft-com:vml" Requires="v">
                <p:oleObj spid="_x0000_s13487" name="公式" r:id="rId3" imgW="3223895" imgH="457200" progId="Equation.3">
                  <p:embed/>
                </p:oleObj>
              </mc:Choice>
              <mc:Fallback>
                <p:oleObj name="公式" r:id="rId3" imgW="3223895" imgH="4572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390492"/>
                        <a:ext cx="6769100" cy="1039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4" name="Text Box 10"/>
          <p:cNvSpPr txBox="1">
            <a:spLocks noChangeArrowheads="1"/>
          </p:cNvSpPr>
          <p:nvPr/>
        </p:nvSpPr>
        <p:spPr bwMode="auto">
          <a:xfrm>
            <a:off x="53387" y="948699"/>
            <a:ext cx="935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solidFill>
                  <a:schemeClr val="tx1"/>
                </a:solidFill>
                <a:latin typeface="Arial" panose="020B0604020202020204" pitchFamily="34" charset="0"/>
                <a:ea typeface="宋体" panose="02010600030101010101" pitchFamily="2" charset="-122"/>
              </a:rPr>
              <a:t>例</a:t>
            </a:r>
            <a:r>
              <a:rPr lang="en-US" altLang="zh-CN" sz="2800" b="0" dirty="0">
                <a:solidFill>
                  <a:schemeClr val="tx1"/>
                </a:solidFill>
                <a:ea typeface="宋体" panose="02010600030101010101" pitchFamily="2" charset="-122"/>
              </a:rPr>
              <a:t>2</a:t>
            </a:r>
            <a:endParaRPr lang="en-US" altLang="zh-CN" sz="2800" b="0" dirty="0">
              <a:solidFill>
                <a:schemeClr val="tx1"/>
              </a:solidFill>
              <a:ea typeface="宋体" panose="02010600030101010101" pitchFamily="2" charset="-122"/>
            </a:endParaRPr>
          </a:p>
        </p:txBody>
      </p:sp>
      <p:graphicFrame>
        <p:nvGraphicFramePr>
          <p:cNvPr id="67595" name="Object 11"/>
          <p:cNvGraphicFramePr>
            <a:graphicFrameLocks noChangeAspect="1"/>
          </p:cNvGraphicFramePr>
          <p:nvPr/>
        </p:nvGraphicFramePr>
        <p:xfrm>
          <a:off x="1187450" y="5759450"/>
          <a:ext cx="1944688" cy="1084263"/>
        </p:xfrm>
        <a:graphic>
          <a:graphicData uri="http://schemas.openxmlformats.org/presentationml/2006/ole">
            <mc:AlternateContent xmlns:mc="http://schemas.openxmlformats.org/markup-compatibility/2006">
              <mc:Choice xmlns:v="urn:schemas-microsoft-com:vml" Requires="v">
                <p:oleObj spid="_x0000_s13488" name="公式" r:id="rId5" imgW="777875" imgH="433705" progId="Equation.3">
                  <p:embed/>
                </p:oleObj>
              </mc:Choice>
              <mc:Fallback>
                <p:oleObj name="公式" r:id="rId5" imgW="777875" imgH="433705"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5759450"/>
                        <a:ext cx="1944688" cy="108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56" name="Object 72"/>
          <p:cNvGraphicFramePr>
            <a:graphicFrameLocks noChangeAspect="1"/>
          </p:cNvGraphicFramePr>
          <p:nvPr/>
        </p:nvGraphicFramePr>
        <p:xfrm>
          <a:off x="1042988" y="2806167"/>
          <a:ext cx="1260475" cy="568325"/>
        </p:xfrm>
        <a:graphic>
          <a:graphicData uri="http://schemas.openxmlformats.org/presentationml/2006/ole">
            <mc:AlternateContent xmlns:mc="http://schemas.openxmlformats.org/markup-compatibility/2006">
              <mc:Choice xmlns:v="urn:schemas-microsoft-com:vml" Requires="v">
                <p:oleObj spid="_x0000_s13489" name="公式" r:id="rId7" imgW="492760" imgH="219710" progId="Equation.3">
                  <p:embed/>
                </p:oleObj>
              </mc:Choice>
              <mc:Fallback>
                <p:oleObj name="公式" r:id="rId7" imgW="492760" imgH="219710" progId="Equation.3">
                  <p:embed/>
                  <p:pic>
                    <p:nvPicPr>
                      <p:cNvPr id="0" name="Object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2806167"/>
                        <a:ext cx="1260475"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37"/>
          <p:cNvGrpSpPr/>
          <p:nvPr/>
        </p:nvGrpSpPr>
        <p:grpSpPr bwMode="auto">
          <a:xfrm>
            <a:off x="3995738" y="502704"/>
            <a:ext cx="4895850" cy="2665413"/>
            <a:chOff x="2517" y="210"/>
            <a:chExt cx="3084" cy="1679"/>
          </a:xfrm>
        </p:grpSpPr>
        <p:sp>
          <p:nvSpPr>
            <p:cNvPr id="31763" name="Line 96"/>
            <p:cNvSpPr>
              <a:spLocks noChangeShapeType="1"/>
            </p:cNvSpPr>
            <p:nvPr/>
          </p:nvSpPr>
          <p:spPr bwMode="auto">
            <a:xfrm flipV="1">
              <a:off x="5416" y="1069"/>
              <a:ext cx="0" cy="81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4" name="Line 84"/>
            <p:cNvSpPr>
              <a:spLocks noChangeShapeType="1"/>
            </p:cNvSpPr>
            <p:nvPr/>
          </p:nvSpPr>
          <p:spPr bwMode="auto">
            <a:xfrm flipH="1" flipV="1">
              <a:off x="2697" y="1070"/>
              <a:ext cx="2" cy="81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5" name="Line 85"/>
            <p:cNvSpPr>
              <a:spLocks noChangeShapeType="1"/>
            </p:cNvSpPr>
            <p:nvPr/>
          </p:nvSpPr>
          <p:spPr bwMode="auto">
            <a:xfrm flipV="1">
              <a:off x="2699" y="1885"/>
              <a:ext cx="2724" cy="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6" name="Line 86"/>
            <p:cNvSpPr>
              <a:spLocks noChangeShapeType="1"/>
            </p:cNvSpPr>
            <p:nvPr/>
          </p:nvSpPr>
          <p:spPr bwMode="auto">
            <a:xfrm flipV="1">
              <a:off x="3231" y="1069"/>
              <a:ext cx="0" cy="81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7" name="Line 87"/>
            <p:cNvSpPr>
              <a:spLocks noChangeShapeType="1"/>
            </p:cNvSpPr>
            <p:nvPr/>
          </p:nvSpPr>
          <p:spPr bwMode="auto">
            <a:xfrm flipV="1">
              <a:off x="2699" y="1072"/>
              <a:ext cx="2721"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8" name="Line 88"/>
            <p:cNvSpPr>
              <a:spLocks noChangeShapeType="1"/>
            </p:cNvSpPr>
            <p:nvPr/>
          </p:nvSpPr>
          <p:spPr bwMode="auto">
            <a:xfrm>
              <a:off x="4889" y="1069"/>
              <a:ext cx="0" cy="81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9" name="Line 89"/>
            <p:cNvSpPr>
              <a:spLocks noChangeShapeType="1"/>
            </p:cNvSpPr>
            <p:nvPr/>
          </p:nvSpPr>
          <p:spPr bwMode="auto">
            <a:xfrm flipV="1">
              <a:off x="2699" y="1093"/>
              <a:ext cx="0" cy="19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0" name="Text Box 90"/>
            <p:cNvSpPr txBox="1">
              <a:spLocks noChangeArrowheads="1"/>
            </p:cNvSpPr>
            <p:nvPr/>
          </p:nvSpPr>
          <p:spPr bwMode="auto">
            <a:xfrm>
              <a:off x="2699" y="1027"/>
              <a:ext cx="3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i="1">
                  <a:solidFill>
                    <a:schemeClr val="tx1"/>
                  </a:solidFill>
                  <a:ea typeface="宋体" panose="02010600030101010101" pitchFamily="2" charset="-122"/>
                </a:rPr>
                <a:t>i</a:t>
              </a:r>
              <a:r>
                <a:rPr kumimoji="1" lang="en-US" altLang="zh-CN" b="0" baseline="-25000">
                  <a:solidFill>
                    <a:schemeClr val="tx1"/>
                  </a:solidFill>
                  <a:ea typeface="宋体" panose="02010600030101010101" pitchFamily="2" charset="-122"/>
                </a:rPr>
                <a:t>S1</a:t>
              </a:r>
              <a:endParaRPr kumimoji="1" lang="en-US" altLang="zh-CN" b="0">
                <a:solidFill>
                  <a:schemeClr val="tx1"/>
                </a:solidFill>
                <a:ea typeface="宋体" panose="02010600030101010101" pitchFamily="2" charset="-122"/>
              </a:endParaRPr>
            </a:p>
          </p:txBody>
        </p:sp>
        <p:sp>
          <p:nvSpPr>
            <p:cNvPr id="31771" name="Text Box 91"/>
            <p:cNvSpPr txBox="1">
              <a:spLocks noChangeArrowheads="1"/>
            </p:cNvSpPr>
            <p:nvPr/>
          </p:nvSpPr>
          <p:spPr bwMode="auto">
            <a:xfrm>
              <a:off x="2895" y="1341"/>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i="1">
                  <a:solidFill>
                    <a:schemeClr val="tx1"/>
                  </a:solidFill>
                  <a:ea typeface="宋体" panose="02010600030101010101" pitchFamily="2" charset="-122"/>
                </a:rPr>
                <a:t>R</a:t>
              </a:r>
              <a:r>
                <a:rPr kumimoji="1" lang="en-US" altLang="zh-CN" b="0" baseline="-25000">
                  <a:solidFill>
                    <a:schemeClr val="tx1"/>
                  </a:solidFill>
                  <a:ea typeface="宋体" panose="02010600030101010101" pitchFamily="2" charset="-122"/>
                </a:rPr>
                <a:t>1</a:t>
              </a:r>
              <a:endParaRPr kumimoji="1" lang="en-US" altLang="zh-CN" b="0">
                <a:solidFill>
                  <a:schemeClr val="tx1"/>
                </a:solidFill>
                <a:ea typeface="宋体" panose="02010600030101010101" pitchFamily="2" charset="-122"/>
              </a:endParaRPr>
            </a:p>
          </p:txBody>
        </p:sp>
        <p:sp>
          <p:nvSpPr>
            <p:cNvPr id="31772" name="Text Box 92"/>
            <p:cNvSpPr txBox="1">
              <a:spLocks noChangeArrowheads="1"/>
            </p:cNvSpPr>
            <p:nvPr/>
          </p:nvSpPr>
          <p:spPr bwMode="auto">
            <a:xfrm>
              <a:off x="4559" y="1344"/>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i="1">
                  <a:solidFill>
                    <a:schemeClr val="tx1"/>
                  </a:solidFill>
                  <a:ea typeface="宋体" panose="02010600030101010101" pitchFamily="2" charset="-122"/>
                </a:rPr>
                <a:t>R</a:t>
              </a:r>
              <a:r>
                <a:rPr kumimoji="1" lang="en-US" altLang="zh-CN" b="0" baseline="-25000">
                  <a:solidFill>
                    <a:schemeClr val="tx1"/>
                  </a:solidFill>
                  <a:ea typeface="宋体" panose="02010600030101010101" pitchFamily="2" charset="-122"/>
                </a:rPr>
                <a:t>4</a:t>
              </a:r>
              <a:endParaRPr kumimoji="1" lang="en-US" altLang="zh-CN" b="0">
                <a:solidFill>
                  <a:schemeClr val="tx1"/>
                </a:solidFill>
                <a:ea typeface="宋体" panose="02010600030101010101" pitchFamily="2" charset="-122"/>
              </a:endParaRPr>
            </a:p>
          </p:txBody>
        </p:sp>
        <p:sp>
          <p:nvSpPr>
            <p:cNvPr id="31773" name="Text Box 93"/>
            <p:cNvSpPr txBox="1">
              <a:spLocks noChangeArrowheads="1"/>
            </p:cNvSpPr>
            <p:nvPr/>
          </p:nvSpPr>
          <p:spPr bwMode="auto">
            <a:xfrm>
              <a:off x="4377" y="754"/>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i="1">
                  <a:solidFill>
                    <a:schemeClr val="tx1"/>
                  </a:solidFill>
                  <a:ea typeface="宋体" panose="02010600030101010101" pitchFamily="2" charset="-122"/>
                </a:rPr>
                <a:t>R</a:t>
              </a:r>
              <a:r>
                <a:rPr kumimoji="1" lang="en-US" altLang="zh-CN" b="0" baseline="-25000">
                  <a:solidFill>
                    <a:schemeClr val="tx1"/>
                  </a:solidFill>
                  <a:ea typeface="宋体" panose="02010600030101010101" pitchFamily="2" charset="-122"/>
                </a:rPr>
                <a:t>3</a:t>
              </a:r>
              <a:endParaRPr kumimoji="1" lang="en-US" altLang="zh-CN" b="0">
                <a:solidFill>
                  <a:schemeClr val="tx1"/>
                </a:solidFill>
                <a:ea typeface="宋体" panose="02010600030101010101" pitchFamily="2" charset="-122"/>
              </a:endParaRPr>
            </a:p>
          </p:txBody>
        </p:sp>
        <p:sp>
          <p:nvSpPr>
            <p:cNvPr id="31774" name="Line 94"/>
            <p:cNvSpPr>
              <a:spLocks noChangeShapeType="1"/>
            </p:cNvSpPr>
            <p:nvPr/>
          </p:nvSpPr>
          <p:spPr bwMode="auto">
            <a:xfrm>
              <a:off x="5417" y="1661"/>
              <a:ext cx="3" cy="18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5" name="Text Box 95"/>
            <p:cNvSpPr txBox="1">
              <a:spLocks noChangeArrowheads="1"/>
            </p:cNvSpPr>
            <p:nvPr/>
          </p:nvSpPr>
          <p:spPr bwMode="auto">
            <a:xfrm>
              <a:off x="4967" y="1435"/>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i="1" dirty="0">
                  <a:solidFill>
                    <a:schemeClr val="tx1"/>
                  </a:solidFill>
                  <a:ea typeface="宋体" panose="02010600030101010101" pitchFamily="2" charset="-122"/>
                </a:rPr>
                <a:t>gu</a:t>
              </a:r>
              <a:r>
                <a:rPr kumimoji="1" lang="en-US" altLang="zh-CN" b="0" baseline="-25000" dirty="0">
                  <a:solidFill>
                    <a:schemeClr val="tx1"/>
                  </a:solidFill>
                  <a:ea typeface="宋体" panose="02010600030101010101" pitchFamily="2" charset="-122"/>
                </a:rPr>
                <a:t>3</a:t>
              </a:r>
              <a:endParaRPr kumimoji="1" lang="en-US" altLang="zh-CN" b="0" dirty="0">
                <a:solidFill>
                  <a:schemeClr val="tx1"/>
                </a:solidFill>
                <a:ea typeface="宋体" panose="02010600030101010101" pitchFamily="2" charset="-122"/>
              </a:endParaRPr>
            </a:p>
          </p:txBody>
        </p:sp>
        <p:sp>
          <p:nvSpPr>
            <p:cNvPr id="31776" name="Text Box 97"/>
            <p:cNvSpPr txBox="1">
              <a:spLocks noChangeArrowheads="1"/>
            </p:cNvSpPr>
            <p:nvPr/>
          </p:nvSpPr>
          <p:spPr bwMode="auto">
            <a:xfrm>
              <a:off x="4196" y="10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31777" name="Text Box 98"/>
            <p:cNvSpPr txBox="1">
              <a:spLocks noChangeArrowheads="1"/>
            </p:cNvSpPr>
            <p:nvPr/>
          </p:nvSpPr>
          <p:spPr bwMode="auto">
            <a:xfrm>
              <a:off x="4377" y="1072"/>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i="1">
                  <a:solidFill>
                    <a:schemeClr val="tx1"/>
                  </a:solidFill>
                  <a:ea typeface="宋体" panose="02010600030101010101" pitchFamily="2" charset="-122"/>
                </a:rPr>
                <a:t>u</a:t>
              </a:r>
              <a:r>
                <a:rPr kumimoji="1" lang="en-US" altLang="zh-CN" b="0" baseline="-25000">
                  <a:solidFill>
                    <a:schemeClr val="tx1"/>
                  </a:solidFill>
                  <a:ea typeface="宋体" panose="02010600030101010101" pitchFamily="2" charset="-122"/>
                </a:rPr>
                <a:t>3</a:t>
              </a:r>
              <a:endParaRPr kumimoji="1" lang="en-US" altLang="zh-CN" b="0">
                <a:solidFill>
                  <a:schemeClr val="tx1"/>
                </a:solidFill>
                <a:ea typeface="宋体" panose="02010600030101010101" pitchFamily="2" charset="-122"/>
              </a:endParaRPr>
            </a:p>
          </p:txBody>
        </p:sp>
        <p:sp>
          <p:nvSpPr>
            <p:cNvPr id="31778" name="Text Box 99"/>
            <p:cNvSpPr txBox="1">
              <a:spLocks noChangeArrowheads="1"/>
            </p:cNvSpPr>
            <p:nvPr/>
          </p:nvSpPr>
          <p:spPr bwMode="auto">
            <a:xfrm>
              <a:off x="4649" y="9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a:solidFill>
                    <a:schemeClr val="tx1"/>
                  </a:solidFill>
                  <a:ea typeface="宋体" panose="02010600030101010101" pitchFamily="2" charset="-122"/>
                </a:rPr>
                <a:t>_</a:t>
              </a:r>
              <a:endParaRPr kumimoji="1" lang="en-US" altLang="zh-CN" b="0">
                <a:solidFill>
                  <a:schemeClr val="tx1"/>
                </a:solidFill>
                <a:ea typeface="宋体" panose="02010600030101010101" pitchFamily="2" charset="-122"/>
              </a:endParaRPr>
            </a:p>
          </p:txBody>
        </p:sp>
        <p:sp>
          <p:nvSpPr>
            <p:cNvPr id="31779" name="Line 100"/>
            <p:cNvSpPr>
              <a:spLocks noChangeShapeType="1"/>
            </p:cNvSpPr>
            <p:nvPr/>
          </p:nvSpPr>
          <p:spPr bwMode="auto">
            <a:xfrm flipH="1" flipV="1">
              <a:off x="4876" y="664"/>
              <a:ext cx="16" cy="38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0" name="Line 101"/>
            <p:cNvSpPr>
              <a:spLocks noChangeShapeType="1"/>
            </p:cNvSpPr>
            <p:nvPr/>
          </p:nvSpPr>
          <p:spPr bwMode="auto">
            <a:xfrm flipV="1">
              <a:off x="3979" y="1072"/>
              <a:ext cx="0" cy="81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1" name="Text Box 102"/>
            <p:cNvSpPr txBox="1">
              <a:spLocks noChangeArrowheads="1"/>
            </p:cNvSpPr>
            <p:nvPr/>
          </p:nvSpPr>
          <p:spPr bwMode="auto">
            <a:xfrm>
              <a:off x="3651" y="1299"/>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i="1">
                  <a:solidFill>
                    <a:schemeClr val="tx1"/>
                  </a:solidFill>
                  <a:ea typeface="宋体" panose="02010600030101010101" pitchFamily="2" charset="-122"/>
                </a:rPr>
                <a:t>R</a:t>
              </a:r>
              <a:r>
                <a:rPr kumimoji="1" lang="en-US" altLang="zh-CN" b="0" baseline="-25000">
                  <a:solidFill>
                    <a:schemeClr val="tx1"/>
                  </a:solidFill>
                  <a:ea typeface="宋体" panose="02010600030101010101" pitchFamily="2" charset="-122"/>
                </a:rPr>
                <a:t>2</a:t>
              </a:r>
              <a:endParaRPr kumimoji="1" lang="en-US" altLang="zh-CN" b="0">
                <a:solidFill>
                  <a:schemeClr val="tx1"/>
                </a:solidFill>
                <a:ea typeface="宋体" panose="02010600030101010101" pitchFamily="2" charset="-122"/>
              </a:endParaRPr>
            </a:p>
          </p:txBody>
        </p:sp>
        <p:sp>
          <p:nvSpPr>
            <p:cNvPr id="31782" name="Text Box 103"/>
            <p:cNvSpPr txBox="1">
              <a:spLocks noChangeArrowheads="1"/>
            </p:cNvSpPr>
            <p:nvPr/>
          </p:nvSpPr>
          <p:spPr bwMode="auto">
            <a:xfrm>
              <a:off x="3243" y="1027"/>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31783" name="Text Box 104"/>
            <p:cNvSpPr txBox="1">
              <a:spLocks noChangeArrowheads="1"/>
            </p:cNvSpPr>
            <p:nvPr/>
          </p:nvSpPr>
          <p:spPr bwMode="auto">
            <a:xfrm>
              <a:off x="3697" y="102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b="0">
                  <a:solidFill>
                    <a:schemeClr val="tx1"/>
                  </a:solidFill>
                  <a:ea typeface="宋体" panose="02010600030101010101" pitchFamily="2" charset="-122"/>
                </a:rPr>
                <a:t>－</a:t>
              </a:r>
              <a:endParaRPr kumimoji="1" lang="zh-CN" altLang="en-US" b="0">
                <a:solidFill>
                  <a:schemeClr val="tx1"/>
                </a:solidFill>
                <a:ea typeface="宋体" panose="02010600030101010101" pitchFamily="2" charset="-122"/>
              </a:endParaRPr>
            </a:p>
          </p:txBody>
        </p:sp>
        <p:sp>
          <p:nvSpPr>
            <p:cNvPr id="31784" name="Text Box 105"/>
            <p:cNvSpPr txBox="1">
              <a:spLocks noChangeArrowheads="1"/>
            </p:cNvSpPr>
            <p:nvPr/>
          </p:nvSpPr>
          <p:spPr bwMode="auto">
            <a:xfrm>
              <a:off x="3425" y="1267"/>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i="1" dirty="0">
                  <a:solidFill>
                    <a:schemeClr val="tx1"/>
                  </a:solidFill>
                  <a:ea typeface="宋体" panose="02010600030101010101" pitchFamily="2" charset="-122"/>
                </a:rPr>
                <a:t>r </a:t>
              </a:r>
              <a:r>
                <a:rPr lang="en-US" altLang="zh-CN" b="0" i="1" dirty="0" err="1">
                  <a:solidFill>
                    <a:schemeClr val="tx1"/>
                  </a:solidFill>
                  <a:ea typeface="宋体" panose="02010600030101010101" pitchFamily="2" charset="-122"/>
                </a:rPr>
                <a:t>i</a:t>
              </a:r>
              <a:endParaRPr lang="en-US" altLang="zh-CN" b="0" dirty="0">
                <a:solidFill>
                  <a:schemeClr val="tx1"/>
                </a:solidFill>
                <a:latin typeface="Arial" panose="020B0604020202020204" pitchFamily="34" charset="0"/>
              </a:endParaRPr>
            </a:p>
          </p:txBody>
        </p:sp>
        <p:sp>
          <p:nvSpPr>
            <p:cNvPr id="31785" name="Line 106"/>
            <p:cNvSpPr>
              <a:spLocks noChangeShapeType="1"/>
            </p:cNvSpPr>
            <p:nvPr/>
          </p:nvSpPr>
          <p:spPr bwMode="auto">
            <a:xfrm>
              <a:off x="4014" y="1662"/>
              <a:ext cx="3" cy="182"/>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6" name="Text Box 107"/>
            <p:cNvSpPr txBox="1">
              <a:spLocks noChangeArrowheads="1"/>
            </p:cNvSpPr>
            <p:nvPr/>
          </p:nvSpPr>
          <p:spPr bwMode="auto">
            <a:xfrm>
              <a:off x="4014" y="1571"/>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i="1">
                  <a:solidFill>
                    <a:schemeClr val="tx1"/>
                  </a:solidFill>
                  <a:ea typeface="宋体" panose="02010600030101010101" pitchFamily="2" charset="-122"/>
                </a:rPr>
                <a:t>i</a:t>
              </a:r>
              <a:endParaRPr lang="en-US" altLang="zh-CN" b="0">
                <a:solidFill>
                  <a:schemeClr val="tx1"/>
                </a:solidFill>
                <a:latin typeface="Arial" panose="020B0604020202020204" pitchFamily="34" charset="0"/>
              </a:endParaRPr>
            </a:p>
          </p:txBody>
        </p:sp>
        <p:sp>
          <p:nvSpPr>
            <p:cNvPr id="31787" name="Line 108"/>
            <p:cNvSpPr>
              <a:spLocks noChangeShapeType="1"/>
            </p:cNvSpPr>
            <p:nvPr/>
          </p:nvSpPr>
          <p:spPr bwMode="auto">
            <a:xfrm flipV="1">
              <a:off x="3243" y="664"/>
              <a:ext cx="0" cy="408"/>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88" name="Line 109"/>
            <p:cNvSpPr>
              <a:spLocks noChangeShapeType="1"/>
            </p:cNvSpPr>
            <p:nvPr/>
          </p:nvSpPr>
          <p:spPr bwMode="auto">
            <a:xfrm>
              <a:off x="3243" y="664"/>
              <a:ext cx="1633"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89" name="Text Box 110"/>
            <p:cNvSpPr txBox="1">
              <a:spLocks noChangeArrowheads="1"/>
            </p:cNvSpPr>
            <p:nvPr/>
          </p:nvSpPr>
          <p:spPr bwMode="auto">
            <a:xfrm>
              <a:off x="3607" y="301"/>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i="1">
                  <a:solidFill>
                    <a:schemeClr val="tx1"/>
                  </a:solidFill>
                  <a:ea typeface="宋体" panose="02010600030101010101" pitchFamily="2" charset="-122"/>
                </a:rPr>
                <a:t>R</a:t>
              </a:r>
              <a:r>
                <a:rPr lang="en-US" altLang="zh-CN" b="0" baseline="-25000">
                  <a:solidFill>
                    <a:schemeClr val="tx1"/>
                  </a:solidFill>
                  <a:ea typeface="宋体" panose="02010600030101010101" pitchFamily="2" charset="-122"/>
                </a:rPr>
                <a:t>5</a:t>
              </a:r>
              <a:endParaRPr lang="en-US" altLang="zh-CN" b="0">
                <a:solidFill>
                  <a:schemeClr val="tx1"/>
                </a:solidFill>
                <a:latin typeface="Arial" panose="020B0604020202020204" pitchFamily="34" charset="0"/>
              </a:endParaRPr>
            </a:p>
          </p:txBody>
        </p:sp>
        <p:sp>
          <p:nvSpPr>
            <p:cNvPr id="31790" name="Text Box 111"/>
            <p:cNvSpPr txBox="1">
              <a:spLocks noChangeArrowheads="1"/>
            </p:cNvSpPr>
            <p:nvPr/>
          </p:nvSpPr>
          <p:spPr bwMode="auto">
            <a:xfrm>
              <a:off x="3924" y="437"/>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a:solidFill>
                    <a:schemeClr val="tx1"/>
                  </a:solidFill>
                  <a:ea typeface="宋体" panose="02010600030101010101" pitchFamily="2" charset="-122"/>
                </a:rPr>
                <a:t>+</a:t>
              </a:r>
              <a:endParaRPr kumimoji="1" lang="en-US" altLang="zh-CN" b="0">
                <a:solidFill>
                  <a:schemeClr val="tx1"/>
                </a:solidFill>
                <a:ea typeface="宋体" panose="02010600030101010101" pitchFamily="2" charset="-122"/>
              </a:endParaRPr>
            </a:p>
          </p:txBody>
        </p:sp>
        <p:sp>
          <p:nvSpPr>
            <p:cNvPr id="31791" name="Text Box 112"/>
            <p:cNvSpPr txBox="1">
              <a:spLocks noChangeArrowheads="1"/>
            </p:cNvSpPr>
            <p:nvPr/>
          </p:nvSpPr>
          <p:spPr bwMode="auto">
            <a:xfrm>
              <a:off x="4196" y="210"/>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i="1">
                  <a:solidFill>
                    <a:schemeClr val="tx1"/>
                  </a:solidFill>
                  <a:ea typeface="宋体" panose="02010600030101010101" pitchFamily="2" charset="-122"/>
                </a:rPr>
                <a:t>u</a:t>
              </a:r>
              <a:r>
                <a:rPr kumimoji="1" lang="en-US" altLang="zh-CN" b="0" baseline="-25000">
                  <a:solidFill>
                    <a:schemeClr val="tx1"/>
                  </a:solidFill>
                  <a:ea typeface="宋体" panose="02010600030101010101" pitchFamily="2" charset="-122"/>
                </a:rPr>
                <a:t>S</a:t>
              </a:r>
              <a:endParaRPr kumimoji="1" lang="en-US" altLang="zh-CN" b="0">
                <a:solidFill>
                  <a:schemeClr val="tx1"/>
                </a:solidFill>
                <a:ea typeface="宋体" panose="02010600030101010101" pitchFamily="2" charset="-122"/>
              </a:endParaRPr>
            </a:p>
          </p:txBody>
        </p:sp>
        <p:sp>
          <p:nvSpPr>
            <p:cNvPr id="31792" name="Text Box 113"/>
            <p:cNvSpPr txBox="1">
              <a:spLocks noChangeArrowheads="1"/>
            </p:cNvSpPr>
            <p:nvPr/>
          </p:nvSpPr>
          <p:spPr bwMode="auto">
            <a:xfrm>
              <a:off x="4513" y="30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b="0">
                  <a:solidFill>
                    <a:schemeClr val="tx1"/>
                  </a:solidFill>
                  <a:ea typeface="宋体" panose="02010600030101010101" pitchFamily="2" charset="-122"/>
                </a:rPr>
                <a:t>_</a:t>
              </a:r>
              <a:endParaRPr kumimoji="1" lang="en-US" altLang="zh-CN" b="0">
                <a:solidFill>
                  <a:schemeClr val="tx1"/>
                </a:solidFill>
                <a:ea typeface="宋体" panose="02010600030101010101" pitchFamily="2" charset="-122"/>
              </a:endParaRPr>
            </a:p>
          </p:txBody>
        </p:sp>
        <p:grpSp>
          <p:nvGrpSpPr>
            <p:cNvPr id="31793" name="Group 114"/>
            <p:cNvGrpSpPr/>
            <p:nvPr/>
          </p:nvGrpSpPr>
          <p:grpSpPr bwMode="auto">
            <a:xfrm>
              <a:off x="2517" y="1299"/>
              <a:ext cx="363" cy="363"/>
              <a:chOff x="4785" y="709"/>
              <a:chExt cx="363" cy="363"/>
            </a:xfrm>
          </p:grpSpPr>
          <p:sp>
            <p:nvSpPr>
              <p:cNvPr id="31804" name="Oval 115"/>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31805" name="Line 116"/>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794" name="Rectangle 117"/>
            <p:cNvSpPr>
              <a:spLocks noChangeArrowheads="1"/>
            </p:cNvSpPr>
            <p:nvPr/>
          </p:nvSpPr>
          <p:spPr bwMode="auto">
            <a:xfrm>
              <a:off x="4831" y="134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1795" name="Rectangle 118"/>
            <p:cNvSpPr>
              <a:spLocks noChangeArrowheads="1"/>
            </p:cNvSpPr>
            <p:nvPr/>
          </p:nvSpPr>
          <p:spPr bwMode="auto">
            <a:xfrm>
              <a:off x="3924" y="12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1796" name="Rectangle 119"/>
            <p:cNvSpPr>
              <a:spLocks noChangeArrowheads="1"/>
            </p:cNvSpPr>
            <p:nvPr/>
          </p:nvSpPr>
          <p:spPr bwMode="auto">
            <a:xfrm>
              <a:off x="3152" y="134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1797" name="AutoShape 120"/>
            <p:cNvSpPr>
              <a:spLocks noChangeArrowheads="1"/>
            </p:cNvSpPr>
            <p:nvPr/>
          </p:nvSpPr>
          <p:spPr bwMode="auto">
            <a:xfrm rot="10800000">
              <a:off x="5239" y="1170"/>
              <a:ext cx="362" cy="578"/>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1798" name="Rectangle 121"/>
            <p:cNvSpPr>
              <a:spLocks noChangeArrowheads="1"/>
            </p:cNvSpPr>
            <p:nvPr/>
          </p:nvSpPr>
          <p:spPr bwMode="auto">
            <a:xfrm>
              <a:off x="4332" y="1027"/>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1799" name="AutoShape 122"/>
            <p:cNvSpPr>
              <a:spLocks noChangeArrowheads="1"/>
            </p:cNvSpPr>
            <p:nvPr/>
          </p:nvSpPr>
          <p:spPr bwMode="auto">
            <a:xfrm rot="10800000">
              <a:off x="3379" y="784"/>
              <a:ext cx="407" cy="578"/>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1800" name="Rectangle 123"/>
            <p:cNvSpPr>
              <a:spLocks noChangeArrowheads="1"/>
            </p:cNvSpPr>
            <p:nvPr/>
          </p:nvSpPr>
          <p:spPr bwMode="auto">
            <a:xfrm>
              <a:off x="3515" y="60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31801" name="Group 124"/>
            <p:cNvGrpSpPr/>
            <p:nvPr/>
          </p:nvGrpSpPr>
          <p:grpSpPr bwMode="auto">
            <a:xfrm>
              <a:off x="4150" y="483"/>
              <a:ext cx="363" cy="363"/>
              <a:chOff x="4785" y="709"/>
              <a:chExt cx="363" cy="363"/>
            </a:xfrm>
          </p:grpSpPr>
          <p:sp>
            <p:nvSpPr>
              <p:cNvPr id="31802" name="Oval 125"/>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31803" name="Line 126"/>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7717" name="Text Box 133"/>
          <p:cNvSpPr txBox="1">
            <a:spLocks noChangeArrowheads="1"/>
          </p:cNvSpPr>
          <p:nvPr/>
        </p:nvSpPr>
        <p:spPr bwMode="auto">
          <a:xfrm>
            <a:off x="684213" y="5398554"/>
            <a:ext cx="360045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buFontTx/>
              <a:buAutoNum type="circleNumDbPlain" startAt="2"/>
            </a:pPr>
            <a:r>
              <a:rPr kumimoji="1" lang="zh-CN" altLang="en-US"/>
              <a:t>用节点电压表示控制量。</a:t>
            </a:r>
            <a:endParaRPr kumimoji="1" lang="zh-CN" altLang="en-US"/>
          </a:p>
        </p:txBody>
      </p:sp>
      <p:sp>
        <p:nvSpPr>
          <p:cNvPr id="63" name="Text Box 4" descr="绿色大理石"/>
          <p:cNvSpPr txBox="1">
            <a:spLocks noChangeArrowheads="1"/>
          </p:cNvSpPr>
          <p:nvPr/>
        </p:nvSpPr>
        <p:spPr bwMode="auto">
          <a:xfrm>
            <a:off x="4925483" y="5901996"/>
            <a:ext cx="3491443" cy="400110"/>
          </a:xfrm>
          <a:prstGeom prst="rect">
            <a:avLst/>
          </a:prstGeom>
          <a:solidFill>
            <a:schemeClr val="tx1"/>
          </a:solidFill>
          <a:ln>
            <a:noFill/>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000" dirty="0">
                <a:solidFill>
                  <a:schemeClr val="bg1"/>
                </a:solidFill>
                <a:latin typeface="楷体_GB2312" pitchFamily="49" charset="-122"/>
              </a:rPr>
              <a:t>流入节点取正号，流出取负号</a:t>
            </a:r>
            <a:endParaRPr lang="zh-CN" altLang="en-US" sz="2000" dirty="0">
              <a:solidFill>
                <a:schemeClr val="bg1"/>
              </a:solidFill>
              <a:latin typeface="Arial" panose="020B0604020202020204" pitchFamily="34" charset="0"/>
            </a:endParaRPr>
          </a:p>
        </p:txBody>
      </p:sp>
      <p:sp>
        <p:nvSpPr>
          <p:cNvPr id="64" name="Text Box 4"/>
          <p:cNvSpPr txBox="1">
            <a:spLocks noChangeArrowheads="1"/>
          </p:cNvSpPr>
          <p:nvPr/>
        </p:nvSpPr>
        <p:spPr bwMode="auto">
          <a:xfrm>
            <a:off x="59959" y="0"/>
            <a:ext cx="7797108"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3.4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节点电压法和非独立源（受控源）</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65" name="Text Box 4" descr="绿色大理石"/>
          <p:cNvSpPr txBox="1">
            <a:spLocks noChangeArrowheads="1"/>
          </p:cNvSpPr>
          <p:nvPr/>
        </p:nvSpPr>
        <p:spPr bwMode="auto">
          <a:xfrm>
            <a:off x="2695152" y="2891940"/>
            <a:ext cx="791105" cy="400110"/>
          </a:xfrm>
          <a:prstGeom prst="rect">
            <a:avLst/>
          </a:prstGeom>
          <a:solidFill>
            <a:schemeClr val="tx1"/>
          </a:solidFill>
          <a:ln>
            <a:noFill/>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000" dirty="0">
                <a:solidFill>
                  <a:schemeClr val="bg1"/>
                </a:solidFill>
                <a:latin typeface="楷体_GB2312" pitchFamily="49" charset="-122"/>
              </a:rPr>
              <a:t>捷径！</a:t>
            </a:r>
            <a:endParaRPr lang="zh-CN" altLang="en-US" sz="2000" dirty="0">
              <a:solidFill>
                <a:schemeClr val="bg1"/>
              </a:solidFill>
              <a:latin typeface="Arial" panose="020B0604020202020204" pitchFamily="34" charset="0"/>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24" name="Text Box 120"/>
          <p:cNvSpPr txBox="1">
            <a:spLocks noChangeArrowheads="1"/>
          </p:cNvSpPr>
          <p:nvPr/>
        </p:nvSpPr>
        <p:spPr bwMode="auto">
          <a:xfrm>
            <a:off x="441261" y="1721769"/>
            <a:ext cx="374332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buFontTx/>
              <a:buAutoNum type="circleNumDbPlain"/>
            </a:pPr>
            <a:r>
              <a:rPr kumimoji="1" lang="zh-CN" altLang="en-US" sz="2800" dirty="0">
                <a:solidFill>
                  <a:schemeClr val="tx1"/>
                </a:solidFill>
                <a:latin typeface="楷体_GB2312" pitchFamily="49" charset="-122"/>
              </a:rPr>
              <a:t>以电压源电流为变量，增补节点电压与电压源间的关系。</a:t>
            </a:r>
            <a:endParaRPr kumimoji="1" lang="zh-CN" altLang="en-US" sz="2800" dirty="0">
              <a:solidFill>
                <a:schemeClr val="tx1"/>
              </a:solidFill>
              <a:latin typeface="楷体_GB2312" pitchFamily="49" charset="-122"/>
            </a:endParaRPr>
          </a:p>
        </p:txBody>
      </p:sp>
      <p:grpSp>
        <p:nvGrpSpPr>
          <p:cNvPr id="4" name="Group 212"/>
          <p:cNvGrpSpPr/>
          <p:nvPr/>
        </p:nvGrpSpPr>
        <p:grpSpPr bwMode="auto">
          <a:xfrm>
            <a:off x="4572000" y="1484313"/>
            <a:ext cx="4408488" cy="3168650"/>
            <a:chOff x="2653" y="391"/>
            <a:chExt cx="2959" cy="2086"/>
          </a:xfrm>
        </p:grpSpPr>
        <p:sp>
          <p:nvSpPr>
            <p:cNvPr id="32788" name="Oval 174"/>
            <p:cNvSpPr>
              <a:spLocks noChangeArrowheads="1"/>
            </p:cNvSpPr>
            <p:nvPr/>
          </p:nvSpPr>
          <p:spPr bwMode="auto">
            <a:xfrm>
              <a:off x="3107" y="116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32789" name="Line 175"/>
            <p:cNvSpPr>
              <a:spLocks noChangeShapeType="1"/>
            </p:cNvSpPr>
            <p:nvPr/>
          </p:nvSpPr>
          <p:spPr bwMode="auto">
            <a:xfrm flipH="1">
              <a:off x="3288" y="617"/>
              <a:ext cx="0" cy="163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0" name="Text Box 177"/>
            <p:cNvSpPr txBox="1">
              <a:spLocks noChangeArrowheads="1"/>
            </p:cNvSpPr>
            <p:nvPr/>
          </p:nvSpPr>
          <p:spPr bwMode="auto">
            <a:xfrm>
              <a:off x="2653" y="1209"/>
              <a:ext cx="545"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U</a:t>
              </a:r>
              <a:r>
                <a:rPr kumimoji="1" lang="en-US" altLang="zh-CN" sz="2800" b="0">
                  <a:solidFill>
                    <a:schemeClr val="tx1"/>
                  </a:solidFill>
                  <a:ea typeface="宋体" panose="02010600030101010101" pitchFamily="2" charset="-122"/>
                </a:rPr>
                <a:t>s</a:t>
              </a:r>
              <a:endParaRPr kumimoji="1" lang="en-US" altLang="zh-CN" sz="2800" b="0">
                <a:solidFill>
                  <a:schemeClr val="tx1"/>
                </a:solidFill>
                <a:ea typeface="宋体" panose="02010600030101010101" pitchFamily="2" charset="-122"/>
              </a:endParaRPr>
            </a:p>
          </p:txBody>
        </p:sp>
        <p:sp>
          <p:nvSpPr>
            <p:cNvPr id="32791" name="Rectangle 178"/>
            <p:cNvSpPr>
              <a:spLocks noChangeArrowheads="1"/>
            </p:cNvSpPr>
            <p:nvPr/>
          </p:nvSpPr>
          <p:spPr bwMode="auto">
            <a:xfrm rot="2700000">
              <a:off x="3963" y="865"/>
              <a:ext cx="1171" cy="113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2792" name="Text Box 179"/>
            <p:cNvSpPr txBox="1">
              <a:spLocks noChangeArrowheads="1"/>
            </p:cNvSpPr>
            <p:nvPr/>
          </p:nvSpPr>
          <p:spPr bwMode="auto">
            <a:xfrm>
              <a:off x="4422" y="1026"/>
              <a:ext cx="379"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3</a:t>
              </a:r>
              <a:endParaRPr kumimoji="1" lang="en-US" altLang="zh-CN" sz="2800" b="0">
                <a:solidFill>
                  <a:schemeClr val="tx1"/>
                </a:solidFill>
                <a:ea typeface="宋体" panose="02010600030101010101" pitchFamily="2" charset="-122"/>
              </a:endParaRPr>
            </a:p>
          </p:txBody>
        </p:sp>
        <p:grpSp>
          <p:nvGrpSpPr>
            <p:cNvPr id="32793" name="Group 180"/>
            <p:cNvGrpSpPr/>
            <p:nvPr/>
          </p:nvGrpSpPr>
          <p:grpSpPr bwMode="auto">
            <a:xfrm>
              <a:off x="5330" y="1298"/>
              <a:ext cx="282" cy="314"/>
              <a:chOff x="4422" y="2704"/>
              <a:chExt cx="282" cy="314"/>
            </a:xfrm>
          </p:grpSpPr>
          <p:sp>
            <p:nvSpPr>
              <p:cNvPr id="32811" name="Line 181"/>
              <p:cNvSpPr>
                <a:spLocks noChangeShapeType="1"/>
              </p:cNvSpPr>
              <p:nvPr/>
            </p:nvSpPr>
            <p:spPr bwMode="auto">
              <a:xfrm rot="-5400000">
                <a:off x="4537" y="2861"/>
                <a:ext cx="314"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812" name="Line 182"/>
              <p:cNvSpPr>
                <a:spLocks noChangeShapeType="1"/>
              </p:cNvSpPr>
              <p:nvPr/>
            </p:nvSpPr>
            <p:spPr bwMode="auto">
              <a:xfrm>
                <a:off x="4422" y="2840"/>
                <a:ext cx="282"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794" name="Text Box 183"/>
            <p:cNvSpPr txBox="1">
              <a:spLocks noChangeArrowheads="1"/>
            </p:cNvSpPr>
            <p:nvPr/>
          </p:nvSpPr>
          <p:spPr bwMode="auto">
            <a:xfrm>
              <a:off x="3690" y="690"/>
              <a:ext cx="379"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32795" name="Text Box 184"/>
            <p:cNvSpPr txBox="1">
              <a:spLocks noChangeArrowheads="1"/>
            </p:cNvSpPr>
            <p:nvPr/>
          </p:nvSpPr>
          <p:spPr bwMode="auto">
            <a:xfrm>
              <a:off x="3787" y="1706"/>
              <a:ext cx="379"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4</a:t>
              </a:r>
              <a:endParaRPr kumimoji="1" lang="en-US" altLang="zh-CN" sz="2800" b="0">
                <a:solidFill>
                  <a:schemeClr val="tx1"/>
                </a:solidFill>
                <a:ea typeface="宋体" panose="02010600030101010101" pitchFamily="2" charset="-122"/>
              </a:endParaRPr>
            </a:p>
          </p:txBody>
        </p:sp>
        <p:sp>
          <p:nvSpPr>
            <p:cNvPr id="32796" name="Text Box 185"/>
            <p:cNvSpPr txBox="1">
              <a:spLocks noChangeArrowheads="1"/>
            </p:cNvSpPr>
            <p:nvPr/>
          </p:nvSpPr>
          <p:spPr bwMode="auto">
            <a:xfrm>
              <a:off x="5012" y="1751"/>
              <a:ext cx="379"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5</a:t>
              </a:r>
              <a:endParaRPr kumimoji="1" lang="en-US" altLang="zh-CN" sz="2800" b="0">
                <a:solidFill>
                  <a:schemeClr val="tx1"/>
                </a:solidFill>
                <a:ea typeface="宋体" panose="02010600030101010101" pitchFamily="2" charset="-122"/>
              </a:endParaRPr>
            </a:p>
          </p:txBody>
        </p:sp>
        <p:sp>
          <p:nvSpPr>
            <p:cNvPr id="32797" name="Text Box 186"/>
            <p:cNvSpPr txBox="1">
              <a:spLocks noChangeArrowheads="1"/>
            </p:cNvSpPr>
            <p:nvPr/>
          </p:nvSpPr>
          <p:spPr bwMode="auto">
            <a:xfrm>
              <a:off x="4921" y="708"/>
              <a:ext cx="379"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32798" name="Line 187"/>
            <p:cNvSpPr>
              <a:spLocks noChangeShapeType="1"/>
            </p:cNvSpPr>
            <p:nvPr/>
          </p:nvSpPr>
          <p:spPr bwMode="auto">
            <a:xfrm flipH="1">
              <a:off x="3288" y="2250"/>
              <a:ext cx="1291"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9" name="Line 188"/>
            <p:cNvSpPr>
              <a:spLocks noChangeShapeType="1"/>
            </p:cNvSpPr>
            <p:nvPr/>
          </p:nvSpPr>
          <p:spPr bwMode="auto">
            <a:xfrm flipH="1">
              <a:off x="3288" y="617"/>
              <a:ext cx="1225"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0" name="Text Box 189"/>
            <p:cNvSpPr txBox="1">
              <a:spLocks noChangeArrowheads="1"/>
            </p:cNvSpPr>
            <p:nvPr/>
          </p:nvSpPr>
          <p:spPr bwMode="auto">
            <a:xfrm>
              <a:off x="3053" y="791"/>
              <a:ext cx="26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sz="2800" b="0">
                  <a:solidFill>
                    <a:schemeClr val="tx1"/>
                  </a:solidFill>
                  <a:ea typeface="宋体" panose="02010600030101010101" pitchFamily="2" charset="-122"/>
                  <a:sym typeface="Symbol" panose="05050102010706020507" pitchFamily="18" charset="2"/>
                </a:rPr>
                <a:t>+</a:t>
              </a:r>
              <a:endParaRPr kumimoji="1" lang="en-US" altLang="zh-CN" sz="2800" b="0">
                <a:solidFill>
                  <a:schemeClr val="tx1"/>
                </a:solidFill>
                <a:ea typeface="宋体" panose="02010600030101010101" pitchFamily="2" charset="-122"/>
                <a:sym typeface="Symbol" panose="05050102010706020507" pitchFamily="18" charset="2"/>
              </a:endParaRPr>
            </a:p>
          </p:txBody>
        </p:sp>
        <p:sp>
          <p:nvSpPr>
            <p:cNvPr id="32801" name="Text Box 190"/>
            <p:cNvSpPr txBox="1">
              <a:spLocks noChangeArrowheads="1"/>
            </p:cNvSpPr>
            <p:nvPr/>
          </p:nvSpPr>
          <p:spPr bwMode="auto">
            <a:xfrm>
              <a:off x="3016" y="1472"/>
              <a:ext cx="21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sz="2800" b="0">
                  <a:solidFill>
                    <a:schemeClr val="tx1"/>
                  </a:solidFill>
                  <a:ea typeface="宋体" panose="02010600030101010101" pitchFamily="2" charset="-122"/>
                  <a:sym typeface="Symbol" panose="05050102010706020507" pitchFamily="18" charset="2"/>
                </a:rPr>
                <a:t>_</a:t>
              </a:r>
              <a:endParaRPr kumimoji="1" lang="en-US" altLang="zh-CN" sz="2800" b="0">
                <a:solidFill>
                  <a:schemeClr val="tx1"/>
                </a:solidFill>
                <a:ea typeface="宋体" panose="02010600030101010101" pitchFamily="2" charset="-122"/>
                <a:sym typeface="Symbol" panose="05050102010706020507" pitchFamily="18" charset="2"/>
              </a:endParaRPr>
            </a:p>
          </p:txBody>
        </p:sp>
        <p:sp>
          <p:nvSpPr>
            <p:cNvPr id="32802" name="Oval 192"/>
            <p:cNvSpPr>
              <a:spLocks noChangeArrowheads="1"/>
            </p:cNvSpPr>
            <p:nvPr/>
          </p:nvSpPr>
          <p:spPr bwMode="auto">
            <a:xfrm>
              <a:off x="4513" y="2296"/>
              <a:ext cx="181" cy="181"/>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3</a:t>
              </a:r>
              <a:endParaRPr lang="en-US" altLang="zh-CN" sz="2800" b="0">
                <a:solidFill>
                  <a:schemeClr val="tx1"/>
                </a:solidFill>
              </a:endParaRPr>
            </a:p>
          </p:txBody>
        </p:sp>
        <p:sp>
          <p:nvSpPr>
            <p:cNvPr id="32803" name="Oval 193"/>
            <p:cNvSpPr>
              <a:spLocks noChangeArrowheads="1"/>
            </p:cNvSpPr>
            <p:nvPr/>
          </p:nvSpPr>
          <p:spPr bwMode="auto">
            <a:xfrm>
              <a:off x="4468" y="391"/>
              <a:ext cx="181" cy="181"/>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1</a:t>
              </a:r>
              <a:endParaRPr lang="en-US" altLang="zh-CN" sz="2800" b="0">
                <a:solidFill>
                  <a:schemeClr val="tx1"/>
                </a:solidFill>
                <a:latin typeface="Arial" panose="020B0604020202020204" pitchFamily="34" charset="0"/>
              </a:endParaRPr>
            </a:p>
          </p:txBody>
        </p:sp>
        <p:sp>
          <p:nvSpPr>
            <p:cNvPr id="32804" name="Oval 194"/>
            <p:cNvSpPr>
              <a:spLocks noChangeArrowheads="1"/>
            </p:cNvSpPr>
            <p:nvPr/>
          </p:nvSpPr>
          <p:spPr bwMode="auto">
            <a:xfrm>
              <a:off x="3515" y="1389"/>
              <a:ext cx="181" cy="181"/>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2</a:t>
              </a:r>
              <a:endParaRPr lang="en-US" altLang="zh-CN" sz="2800" b="0">
                <a:solidFill>
                  <a:schemeClr val="tx1"/>
                </a:solidFill>
                <a:latin typeface="Arial" panose="020B0604020202020204" pitchFamily="34" charset="0"/>
              </a:endParaRPr>
            </a:p>
          </p:txBody>
        </p:sp>
        <p:sp>
          <p:nvSpPr>
            <p:cNvPr id="32805" name="Line 195"/>
            <p:cNvSpPr>
              <a:spLocks noChangeShapeType="1"/>
            </p:cNvSpPr>
            <p:nvPr/>
          </p:nvSpPr>
          <p:spPr bwMode="auto">
            <a:xfrm>
              <a:off x="3742" y="1434"/>
              <a:ext cx="1588"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2806" name="Rectangle 196"/>
            <p:cNvSpPr>
              <a:spLocks noChangeArrowheads="1"/>
            </p:cNvSpPr>
            <p:nvPr/>
          </p:nvSpPr>
          <p:spPr bwMode="auto">
            <a:xfrm rot="-2897104">
              <a:off x="4830" y="1752"/>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2807" name="Rectangle 197"/>
            <p:cNvSpPr>
              <a:spLocks noChangeArrowheads="1"/>
            </p:cNvSpPr>
            <p:nvPr/>
          </p:nvSpPr>
          <p:spPr bwMode="auto">
            <a:xfrm rot="2644264">
              <a:off x="3980" y="175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2808" name="Rectangle 198"/>
            <p:cNvSpPr>
              <a:spLocks noChangeArrowheads="1"/>
            </p:cNvSpPr>
            <p:nvPr/>
          </p:nvSpPr>
          <p:spPr bwMode="auto">
            <a:xfrm rot="2965132">
              <a:off x="4785" y="98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2809" name="Rectangle 199"/>
            <p:cNvSpPr>
              <a:spLocks noChangeArrowheads="1"/>
            </p:cNvSpPr>
            <p:nvPr/>
          </p:nvSpPr>
          <p:spPr bwMode="auto">
            <a:xfrm rot="18632496">
              <a:off x="3941" y="97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2810" name="Rectangle 200"/>
            <p:cNvSpPr>
              <a:spLocks noChangeArrowheads="1"/>
            </p:cNvSpPr>
            <p:nvPr/>
          </p:nvSpPr>
          <p:spPr bwMode="auto">
            <a:xfrm>
              <a:off x="4422" y="1363"/>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21706" name="Text Box 202"/>
          <p:cNvSpPr txBox="1">
            <a:spLocks noChangeArrowheads="1"/>
          </p:cNvSpPr>
          <p:nvPr/>
        </p:nvSpPr>
        <p:spPr bwMode="auto">
          <a:xfrm>
            <a:off x="900112" y="3716338"/>
            <a:ext cx="4346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1</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2</a:t>
            </a:r>
            <a:r>
              <a:rPr kumimoji="1" lang="en-US" altLang="zh-CN" sz="2800" b="0" i="1" dirty="0">
                <a:solidFill>
                  <a:schemeClr val="tx1"/>
                </a:solidFill>
                <a:ea typeface="宋体" panose="02010600030101010101" pitchFamily="2" charset="-122"/>
              </a:rPr>
              <a:t> +</a:t>
            </a:r>
            <a:r>
              <a:rPr kumimoji="1" lang="en-US" altLang="zh-CN" sz="2800" b="0" i="1" dirty="0">
                <a:ea typeface="宋体" panose="02010600030101010101" pitchFamily="2" charset="-122"/>
              </a:rPr>
              <a:t>G</a:t>
            </a:r>
            <a:r>
              <a:rPr kumimoji="1" lang="en-US" altLang="zh-CN" sz="2800" b="0" baseline="-25000" dirty="0">
                <a:ea typeface="宋体" panose="02010600030101010101" pitchFamily="2" charset="-122"/>
              </a:rPr>
              <a:t>R</a:t>
            </a:r>
            <a:r>
              <a:rPr kumimoji="1" lang="en-US" altLang="zh-CN" sz="2800" b="0" i="1" dirty="0">
                <a:ea typeface="宋体" panose="02010600030101010101" pitchFamily="2" charset="-122"/>
              </a:rPr>
              <a:t>U</a:t>
            </a:r>
            <a:r>
              <a:rPr kumimoji="1" lang="en-US" altLang="zh-CN" sz="2800" b="0" baseline="-25000" dirty="0">
                <a:ea typeface="宋体" panose="02010600030101010101" pitchFamily="2" charset="-122"/>
              </a:rPr>
              <a:t>3</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I</a:t>
            </a:r>
            <a:endParaRPr kumimoji="1" lang="en-US" altLang="zh-CN" sz="2800" b="0" i="1" dirty="0">
              <a:solidFill>
                <a:schemeClr val="tx1"/>
              </a:solidFill>
              <a:ea typeface="宋体" panose="02010600030101010101" pitchFamily="2" charset="-122"/>
            </a:endParaRPr>
          </a:p>
        </p:txBody>
      </p:sp>
      <p:sp>
        <p:nvSpPr>
          <p:cNvPr id="21707" name="Text Box 203"/>
          <p:cNvSpPr txBox="1">
            <a:spLocks noChangeArrowheads="1"/>
          </p:cNvSpPr>
          <p:nvPr/>
        </p:nvSpPr>
        <p:spPr bwMode="auto">
          <a:xfrm>
            <a:off x="827088" y="4364038"/>
            <a:ext cx="51988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1</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1 </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3 </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4</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4</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3</a:t>
            </a:r>
            <a:r>
              <a:rPr kumimoji="1" lang="en-US" altLang="zh-CN" sz="2800" b="0" i="1" dirty="0">
                <a:solidFill>
                  <a:schemeClr val="tx1"/>
                </a:solidFill>
                <a:ea typeface="宋体" panose="02010600030101010101" pitchFamily="2" charset="-122"/>
              </a:rPr>
              <a:t> </a:t>
            </a:r>
            <a:r>
              <a:rPr kumimoji="1" lang="en-US" altLang="zh-CN" sz="2800" b="0" dirty="0">
                <a:solidFill>
                  <a:schemeClr val="tx1"/>
                </a:solidFill>
                <a:ea typeface="宋体" panose="02010600030101010101" pitchFamily="2" charset="-122"/>
              </a:rPr>
              <a:t>= 0</a:t>
            </a:r>
            <a:endParaRPr kumimoji="1" lang="en-US" altLang="zh-CN" sz="2800" b="0" dirty="0">
              <a:solidFill>
                <a:schemeClr val="tx1"/>
              </a:solidFill>
              <a:ea typeface="宋体" panose="02010600030101010101" pitchFamily="2" charset="-122"/>
            </a:endParaRPr>
          </a:p>
        </p:txBody>
      </p:sp>
      <p:sp>
        <p:nvSpPr>
          <p:cNvPr id="21708" name="Text Box 204"/>
          <p:cNvSpPr txBox="1">
            <a:spLocks noChangeArrowheads="1"/>
          </p:cNvSpPr>
          <p:nvPr/>
        </p:nvSpPr>
        <p:spPr bwMode="auto">
          <a:xfrm>
            <a:off x="900113" y="5083175"/>
            <a:ext cx="3744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4</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4</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G</a:t>
            </a:r>
            <a:r>
              <a:rPr kumimoji="1" lang="en-US" altLang="zh-CN" sz="2800" b="0" baseline="-25000" dirty="0">
                <a:solidFill>
                  <a:schemeClr val="tx1"/>
                </a:solidFill>
                <a:ea typeface="宋体" panose="02010600030101010101" pitchFamily="2" charset="-122"/>
              </a:rPr>
              <a:t>5</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3</a:t>
            </a:r>
            <a:r>
              <a:rPr kumimoji="1" lang="en-US" altLang="zh-CN" sz="2800" b="0" i="1" dirty="0">
                <a:solidFill>
                  <a:schemeClr val="tx1"/>
                </a:solidFill>
                <a:ea typeface="宋体" panose="02010600030101010101" pitchFamily="2" charset="-122"/>
              </a:rPr>
              <a:t> </a:t>
            </a:r>
            <a:r>
              <a:rPr kumimoji="1" lang="en-US" altLang="zh-CN" sz="2800" b="0" dirty="0">
                <a:solidFill>
                  <a:schemeClr val="tx1"/>
                </a:solidFill>
                <a:ea typeface="宋体" panose="02010600030101010101" pitchFamily="2" charset="-122"/>
              </a:rPr>
              <a:t>=</a:t>
            </a:r>
            <a:r>
              <a:rPr kumimoji="1" lang="zh-CN" altLang="en-US"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I</a:t>
            </a:r>
            <a:endParaRPr kumimoji="1" lang="en-US" altLang="zh-CN" sz="2800" b="0" i="1" dirty="0">
              <a:solidFill>
                <a:schemeClr val="tx1"/>
              </a:solidFill>
              <a:ea typeface="宋体" panose="02010600030101010101" pitchFamily="2" charset="-122"/>
            </a:endParaRPr>
          </a:p>
        </p:txBody>
      </p:sp>
      <p:sp>
        <p:nvSpPr>
          <p:cNvPr id="21709" name="AutoShape 205"/>
          <p:cNvSpPr/>
          <p:nvPr/>
        </p:nvSpPr>
        <p:spPr bwMode="auto">
          <a:xfrm>
            <a:off x="611188" y="3859213"/>
            <a:ext cx="215900" cy="1728787"/>
          </a:xfrm>
          <a:prstGeom prst="leftBrace">
            <a:avLst>
              <a:gd name="adj1" fmla="val 66728"/>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21710" name="Text Box 206"/>
          <p:cNvSpPr txBox="1">
            <a:spLocks noChangeArrowheads="1"/>
          </p:cNvSpPr>
          <p:nvPr/>
        </p:nvSpPr>
        <p:spPr bwMode="auto">
          <a:xfrm>
            <a:off x="2987675" y="5875338"/>
            <a:ext cx="2736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1</a:t>
            </a:r>
            <a:r>
              <a:rPr kumimoji="1" lang="en-US" altLang="zh-CN" sz="3200" b="0" dirty="0">
                <a:solidFill>
                  <a:schemeClr val="tx1"/>
                </a:solidFill>
                <a:latin typeface="宋体" panose="02010600030101010101" pitchFamily="2" charset="-122"/>
                <a:ea typeface="宋体" panose="02010600030101010101" pitchFamily="2" charset="-122"/>
              </a:rPr>
              <a:t>-</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3 </a:t>
            </a:r>
            <a:r>
              <a:rPr kumimoji="1" lang="en-US" altLang="zh-CN" sz="3200" b="0" dirty="0">
                <a:solidFill>
                  <a:schemeClr val="tx1"/>
                </a:solidFill>
                <a:ea typeface="宋体" panose="02010600030101010101" pitchFamily="2" charset="-122"/>
              </a:rPr>
              <a:t>= </a:t>
            </a:r>
            <a:r>
              <a:rPr kumimoji="1" lang="en-US" altLang="zh-CN" sz="3200" b="0" i="1" dirty="0">
                <a:solidFill>
                  <a:schemeClr val="tx1"/>
                </a:solidFill>
                <a:ea typeface="宋体" panose="02010600030101010101" pitchFamily="2" charset="-122"/>
              </a:rPr>
              <a:t>U</a:t>
            </a:r>
            <a:r>
              <a:rPr kumimoji="1" lang="en-US" altLang="zh-CN" sz="3200" b="0" baseline="-25000" dirty="0">
                <a:solidFill>
                  <a:schemeClr val="tx1"/>
                </a:solidFill>
                <a:ea typeface="宋体" panose="02010600030101010101" pitchFamily="2" charset="-122"/>
              </a:rPr>
              <a:t>S</a:t>
            </a:r>
            <a:endParaRPr kumimoji="1" lang="en-US" altLang="zh-CN" sz="3200" b="0" dirty="0">
              <a:solidFill>
                <a:schemeClr val="tx1"/>
              </a:solidFill>
              <a:ea typeface="宋体" panose="02010600030101010101" pitchFamily="2" charset="-122"/>
            </a:endParaRPr>
          </a:p>
        </p:txBody>
      </p:sp>
      <p:sp>
        <p:nvSpPr>
          <p:cNvPr id="21711" name="Text Box 207"/>
          <p:cNvSpPr txBox="1">
            <a:spLocks noChangeArrowheads="1"/>
          </p:cNvSpPr>
          <p:nvPr/>
        </p:nvSpPr>
        <p:spPr bwMode="auto">
          <a:xfrm>
            <a:off x="827088" y="5875338"/>
            <a:ext cx="1873250" cy="5191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latin typeface="Arial" panose="020B0604020202020204" pitchFamily="34" charset="0"/>
              </a:rPr>
              <a:t>增补方程</a:t>
            </a:r>
            <a:endParaRPr lang="zh-CN" altLang="en-US" sz="2800">
              <a:latin typeface="Arial" panose="020B0604020202020204" pitchFamily="34" charset="0"/>
            </a:endParaRPr>
          </a:p>
        </p:txBody>
      </p:sp>
      <p:grpSp>
        <p:nvGrpSpPr>
          <p:cNvPr id="6" name="Group 208"/>
          <p:cNvGrpSpPr/>
          <p:nvPr/>
        </p:nvGrpSpPr>
        <p:grpSpPr bwMode="auto">
          <a:xfrm>
            <a:off x="6084888" y="1196975"/>
            <a:ext cx="752475" cy="549275"/>
            <a:chOff x="884" y="0"/>
            <a:chExt cx="474" cy="346"/>
          </a:xfrm>
        </p:grpSpPr>
        <p:sp>
          <p:nvSpPr>
            <p:cNvPr id="32786" name="Line 209"/>
            <p:cNvSpPr>
              <a:spLocks noChangeShapeType="1"/>
            </p:cNvSpPr>
            <p:nvPr/>
          </p:nvSpPr>
          <p:spPr bwMode="auto">
            <a:xfrm>
              <a:off x="884" y="346"/>
              <a:ext cx="454"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7" name="Text Box 210"/>
            <p:cNvSpPr txBox="1">
              <a:spLocks noChangeArrowheads="1"/>
            </p:cNvSpPr>
            <p:nvPr/>
          </p:nvSpPr>
          <p:spPr bwMode="auto">
            <a:xfrm>
              <a:off x="995" y="0"/>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rgbClr val="FF3300"/>
                  </a:solidFill>
                </a:rPr>
                <a:t>I</a:t>
              </a:r>
              <a:endParaRPr lang="en-US" altLang="zh-CN" sz="2800" b="0" i="1" dirty="0">
                <a:solidFill>
                  <a:srgbClr val="FF3300"/>
                </a:solidFill>
              </a:endParaRPr>
            </a:p>
          </p:txBody>
        </p:sp>
      </p:grpSp>
      <p:sp>
        <p:nvSpPr>
          <p:cNvPr id="21715" name="AutoShape 211" descr="羊皮纸"/>
          <p:cNvSpPr>
            <a:spLocks noChangeArrowheads="1"/>
          </p:cNvSpPr>
          <p:nvPr/>
        </p:nvSpPr>
        <p:spPr bwMode="auto">
          <a:xfrm>
            <a:off x="5321456" y="5117949"/>
            <a:ext cx="2136565" cy="504825"/>
          </a:xfrm>
          <a:prstGeom prst="wedgeRoundRectCallout">
            <a:avLst>
              <a:gd name="adj1" fmla="val -86624"/>
              <a:gd name="adj2" fmla="val 10229"/>
              <a:gd name="adj3" fmla="val 16667"/>
            </a:avLst>
          </a:prstGeom>
          <a:blipFill dpi="0" rotWithShape="1">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800" dirty="0">
                <a:solidFill>
                  <a:schemeClr val="bg1"/>
                </a:solidFill>
                <a:latin typeface="Arial" panose="020B0604020202020204" pitchFamily="34" charset="0"/>
              </a:rPr>
              <a:t>看成电流源</a:t>
            </a:r>
            <a:endParaRPr lang="zh-CN" altLang="en-US" sz="2800" dirty="0">
              <a:solidFill>
                <a:schemeClr val="bg1"/>
              </a:solidFill>
              <a:latin typeface="Arial" panose="020B0604020202020204" pitchFamily="34" charset="0"/>
            </a:endParaRPr>
          </a:p>
        </p:txBody>
      </p:sp>
      <p:sp>
        <p:nvSpPr>
          <p:cNvPr id="40" name="Text Box 4"/>
          <p:cNvSpPr txBox="1">
            <a:spLocks noChangeArrowheads="1"/>
          </p:cNvSpPr>
          <p:nvPr/>
        </p:nvSpPr>
        <p:spPr bwMode="auto">
          <a:xfrm>
            <a:off x="59959" y="0"/>
            <a:ext cx="490574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3.5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节点电压法的特例</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41" name="Text Box 6"/>
          <p:cNvSpPr txBox="1">
            <a:spLocks noChangeArrowheads="1"/>
          </p:cNvSpPr>
          <p:nvPr/>
        </p:nvSpPr>
        <p:spPr bwMode="auto">
          <a:xfrm>
            <a:off x="252682" y="861347"/>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latin typeface="楷体_GB2312" pitchFamily="49" charset="-122"/>
              </a:rPr>
              <a:t>无伴电压源支路的处理：</a:t>
            </a:r>
            <a:endParaRPr kumimoji="1" lang="zh-CN" altLang="en-US" dirty="0">
              <a:latin typeface="楷体_GB2312" pitchFamily="49" charset="-122"/>
            </a:endParaRPr>
          </a:p>
        </p:txBody>
      </p:sp>
      <p:sp>
        <p:nvSpPr>
          <p:cNvPr id="42" name="Text Box 6"/>
          <p:cNvSpPr txBox="1">
            <a:spLocks noChangeArrowheads="1"/>
          </p:cNvSpPr>
          <p:nvPr/>
        </p:nvSpPr>
        <p:spPr bwMode="auto">
          <a:xfrm>
            <a:off x="3776313" y="900263"/>
            <a:ext cx="42402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000" dirty="0">
                <a:solidFill>
                  <a:schemeClr val="tx1"/>
                </a:solidFill>
                <a:latin typeface="楷体_GB2312" pitchFamily="49" charset="-122"/>
              </a:rPr>
              <a:t>支路没有电阻，无法确定</a:t>
            </a:r>
            <a:r>
              <a:rPr kumimoji="1" lang="en-US" altLang="zh-CN" sz="2000" dirty="0">
                <a:solidFill>
                  <a:schemeClr val="tx1"/>
                </a:solidFill>
                <a:latin typeface="楷体_GB2312" pitchFamily="49" charset="-122"/>
              </a:rPr>
              <a:t>U</a:t>
            </a:r>
            <a:r>
              <a:rPr kumimoji="1" lang="en-US" altLang="zh-CN" sz="2000" baseline="-25000" dirty="0">
                <a:solidFill>
                  <a:schemeClr val="tx1"/>
                </a:solidFill>
                <a:latin typeface="楷体_GB2312" pitchFamily="49" charset="-122"/>
              </a:rPr>
              <a:t>S</a:t>
            </a:r>
            <a:r>
              <a:rPr kumimoji="1" lang="zh-CN" altLang="en-US" sz="2000" dirty="0">
                <a:solidFill>
                  <a:schemeClr val="tx1"/>
                </a:solidFill>
                <a:latin typeface="楷体_GB2312" pitchFamily="49" charset="-122"/>
              </a:rPr>
              <a:t>的电流 </a:t>
            </a:r>
            <a:r>
              <a:rPr kumimoji="1" lang="en-US" altLang="zh-CN" sz="2000" dirty="0">
                <a:solidFill>
                  <a:schemeClr val="tx1"/>
                </a:solidFill>
                <a:latin typeface="楷体_GB2312" pitchFamily="49" charset="-122"/>
              </a:rPr>
              <a:t>I</a:t>
            </a:r>
            <a:endParaRPr kumimoji="1" lang="zh-CN" altLang="en-US" sz="2000" dirty="0">
              <a:solidFill>
                <a:schemeClr val="tx1"/>
              </a:solidFill>
              <a:latin typeface="楷体_GB2312" pitchFamily="49" charset="-122"/>
            </a:endParaRPr>
          </a:p>
        </p:txBody>
      </p:sp>
      <p:sp>
        <p:nvSpPr>
          <p:cNvPr id="2" name="矩形 1"/>
          <p:cNvSpPr/>
          <p:nvPr/>
        </p:nvSpPr>
        <p:spPr>
          <a:xfrm>
            <a:off x="3717423" y="3361344"/>
            <a:ext cx="949299" cy="400110"/>
          </a:xfrm>
          <a:prstGeom prst="rect">
            <a:avLst/>
          </a:prstGeom>
          <a:ln>
            <a:solidFill>
              <a:srgbClr val="FF0000"/>
            </a:solidFill>
          </a:ln>
        </p:spPr>
        <p:txBody>
          <a:bodyPr wrap="none">
            <a:spAutoFit/>
          </a:bodyPr>
          <a:lstStyle/>
          <a:p>
            <a:r>
              <a:rPr kumimoji="1" lang="en-US" altLang="zh-CN" sz="2000" i="1" dirty="0">
                <a:highlight>
                  <a:srgbClr val="FF0000"/>
                </a:highlight>
                <a:ea typeface="宋体" panose="02010600030101010101" pitchFamily="2" charset="-122"/>
              </a:rPr>
              <a:t>G</a:t>
            </a:r>
            <a:r>
              <a:rPr kumimoji="1" lang="en-US" altLang="zh-CN" sz="2000" baseline="-25000" dirty="0">
                <a:highlight>
                  <a:srgbClr val="FF0000"/>
                </a:highlight>
                <a:ea typeface="宋体" panose="02010600030101010101" pitchFamily="2" charset="-122"/>
              </a:rPr>
              <a:t>R</a:t>
            </a:r>
            <a:r>
              <a:rPr kumimoji="1" lang="en-US" altLang="zh-CN" sz="2000" i="1" dirty="0">
                <a:highlight>
                  <a:srgbClr val="FF0000"/>
                </a:highlight>
                <a:ea typeface="宋体" panose="02010600030101010101" pitchFamily="2" charset="-122"/>
              </a:rPr>
              <a:t>U</a:t>
            </a:r>
            <a:r>
              <a:rPr kumimoji="1" lang="en-US" altLang="zh-CN" sz="2000" baseline="-25000" dirty="0">
                <a:highlight>
                  <a:srgbClr val="FF0000"/>
                </a:highlight>
                <a:ea typeface="宋体" panose="02010600030101010101" pitchFamily="2" charset="-122"/>
              </a:rPr>
              <a:t>3</a:t>
            </a:r>
            <a:r>
              <a:rPr kumimoji="1" lang="en-US" altLang="zh-CN" sz="2000" dirty="0">
                <a:highlight>
                  <a:srgbClr val="FF0000"/>
                </a:highlight>
                <a:ea typeface="宋体" panose="02010600030101010101" pitchFamily="2" charset="-122"/>
              </a:rPr>
              <a:t>=</a:t>
            </a:r>
            <a:r>
              <a:rPr kumimoji="1" lang="en-US" altLang="zh-CN" sz="2000" i="1" dirty="0">
                <a:highlight>
                  <a:srgbClr val="FF0000"/>
                </a:highlight>
                <a:ea typeface="宋体" panose="02010600030101010101" pitchFamily="2" charset="-122"/>
              </a:rPr>
              <a:t>0</a:t>
            </a:r>
            <a:endParaRPr lang="zh-CN" altLang="en-US" sz="2000" dirty="0">
              <a:highlight>
                <a:srgbClr val="FF0000"/>
              </a:highlight>
            </a:endParaRPr>
          </a:p>
        </p:txBody>
      </p:sp>
      <p:sp>
        <p:nvSpPr>
          <p:cNvPr id="44" name="矩形 43"/>
          <p:cNvSpPr/>
          <p:nvPr/>
        </p:nvSpPr>
        <p:spPr>
          <a:xfrm>
            <a:off x="5112818" y="5746833"/>
            <a:ext cx="4008272" cy="1077218"/>
          </a:xfrm>
          <a:prstGeom prst="rect">
            <a:avLst/>
          </a:prstGeom>
          <a:ln w="12700">
            <a:solidFill>
              <a:srgbClr val="FF0000"/>
            </a:solidFill>
          </a:ln>
        </p:spPr>
        <p:txBody>
          <a:bodyPr wrap="square">
            <a:spAutoFit/>
          </a:bodyPr>
          <a:lstStyle/>
          <a:p>
            <a:r>
              <a:rPr kumimoji="1" lang="zh-CN" altLang="en-US" sz="1600" b="1" i="1" dirty="0">
                <a:ea typeface="宋体" panose="02010600030101010101" pitchFamily="2" charset="-122"/>
              </a:rPr>
              <a:t>求互导：</a:t>
            </a:r>
            <a:endParaRPr kumimoji="1" lang="en-US" altLang="zh-CN" sz="1600" b="1" i="1" dirty="0">
              <a:ea typeface="宋体" panose="02010600030101010101" pitchFamily="2" charset="-122"/>
            </a:endParaRPr>
          </a:p>
          <a:p>
            <a:r>
              <a:rPr kumimoji="1" lang="en-US" altLang="zh-CN" sz="1600" dirty="0">
                <a:ea typeface="宋体" panose="02010600030101010101" pitchFamily="2" charset="-122"/>
              </a:rPr>
              <a:t>1. </a:t>
            </a:r>
            <a:r>
              <a:rPr kumimoji="1" lang="zh-CN" altLang="en-US" sz="1600" dirty="0">
                <a:ea typeface="宋体" panose="02010600030101010101" pitchFamily="2" charset="-122"/>
              </a:rPr>
              <a:t>电压源串电阻等效为电流源并联电阻</a:t>
            </a:r>
            <a:endParaRPr kumimoji="1" lang="en-US" altLang="zh-CN" sz="1600" dirty="0">
              <a:ea typeface="宋体" panose="02010600030101010101" pitchFamily="2" charset="-122"/>
            </a:endParaRPr>
          </a:p>
          <a:p>
            <a:r>
              <a:rPr kumimoji="1" lang="en-US" altLang="zh-CN" sz="1600" dirty="0">
                <a:ea typeface="宋体" panose="02010600030101010101" pitchFamily="2" charset="-122"/>
              </a:rPr>
              <a:t>2. </a:t>
            </a:r>
            <a:r>
              <a:rPr kumimoji="1" lang="zh-CN" altLang="en-US" sz="1600" dirty="0">
                <a:ea typeface="宋体" panose="02010600030101010101" pitchFamily="2" charset="-122"/>
              </a:rPr>
              <a:t>不是相邻的一次节点之间互导为</a:t>
            </a:r>
            <a:r>
              <a:rPr kumimoji="1" lang="en-US" altLang="zh-CN" sz="1600" dirty="0">
                <a:ea typeface="宋体" panose="02010600030101010101" pitchFamily="2" charset="-122"/>
              </a:rPr>
              <a:t>0</a:t>
            </a:r>
            <a:endParaRPr kumimoji="1" lang="en-US" altLang="zh-CN" sz="1600" dirty="0">
              <a:ea typeface="宋体" panose="02010600030101010101" pitchFamily="2" charset="-122"/>
            </a:endParaRPr>
          </a:p>
          <a:p>
            <a:r>
              <a:rPr kumimoji="1" lang="en-US" altLang="zh-CN" sz="1600" dirty="0">
                <a:ea typeface="宋体" panose="02010600030101010101" pitchFamily="2" charset="-122"/>
              </a:rPr>
              <a:t>3. </a:t>
            </a:r>
            <a:r>
              <a:rPr kumimoji="1" lang="zh-CN" altLang="en-US" sz="1600" dirty="0">
                <a:ea typeface="宋体" panose="02010600030101010101" pitchFamily="2" charset="-122"/>
              </a:rPr>
              <a:t>纯电压源支路，两个端子间互导为</a:t>
            </a:r>
            <a:r>
              <a:rPr kumimoji="1" lang="en-US" altLang="zh-CN" sz="1600" dirty="0">
                <a:ea typeface="宋体" panose="02010600030101010101" pitchFamily="2" charset="-122"/>
              </a:rPr>
              <a:t>0</a:t>
            </a:r>
            <a:endParaRPr kumimoji="1" lang="en-US" altLang="zh-CN" sz="1600" dirty="0">
              <a:ea typeface="宋体" panose="02010600030101010101" pitchFamily="2" charset="-122"/>
            </a:endParaRPr>
          </a:p>
        </p:txBody>
      </p:sp>
      <p:sp>
        <p:nvSpPr>
          <p:cNvPr id="45" name="Text Box 4" descr="绿色大理石"/>
          <p:cNvSpPr txBox="1">
            <a:spLocks noChangeArrowheads="1"/>
          </p:cNvSpPr>
          <p:nvPr/>
        </p:nvSpPr>
        <p:spPr bwMode="auto">
          <a:xfrm>
            <a:off x="2827084" y="3354058"/>
            <a:ext cx="791105" cy="400110"/>
          </a:xfrm>
          <a:prstGeom prst="rect">
            <a:avLst/>
          </a:prstGeom>
          <a:solidFill>
            <a:schemeClr val="tx1"/>
          </a:solidFill>
          <a:ln>
            <a:noFill/>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000" dirty="0">
                <a:solidFill>
                  <a:schemeClr val="bg1"/>
                </a:solidFill>
                <a:latin typeface="楷体_GB2312" pitchFamily="49" charset="-122"/>
              </a:rPr>
              <a:t>特例！</a:t>
            </a:r>
            <a:endParaRPr lang="zh-CN" altLang="en-US" sz="2000" dirty="0">
              <a:solidFill>
                <a:schemeClr val="bg1"/>
              </a:solidFill>
              <a:latin typeface="Arial" panose="020B0604020202020204" pitchFamily="34" charset="0"/>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6" name="Text Box 46"/>
          <p:cNvSpPr txBox="1">
            <a:spLocks noChangeArrowheads="1"/>
          </p:cNvSpPr>
          <p:nvPr/>
        </p:nvSpPr>
        <p:spPr bwMode="auto">
          <a:xfrm>
            <a:off x="456335" y="1323704"/>
            <a:ext cx="4105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2"/>
            </a:pPr>
            <a:r>
              <a:rPr kumimoji="1" lang="zh-CN" altLang="en-US" sz="2800" dirty="0">
                <a:solidFill>
                  <a:schemeClr val="tx1"/>
                </a:solidFill>
                <a:latin typeface="楷体_GB2312" pitchFamily="49" charset="-122"/>
              </a:rPr>
              <a:t>选择合适的参考点</a:t>
            </a:r>
            <a:endParaRPr kumimoji="1" lang="zh-CN" altLang="en-US" sz="2800" b="0" dirty="0">
              <a:solidFill>
                <a:schemeClr val="tx1"/>
              </a:solidFill>
              <a:latin typeface="楷体_GB2312" pitchFamily="49" charset="-122"/>
            </a:endParaRPr>
          </a:p>
        </p:txBody>
      </p:sp>
      <p:sp>
        <p:nvSpPr>
          <p:cNvPr id="20557" name="Text Box 77"/>
          <p:cNvSpPr txBox="1">
            <a:spLocks noChangeArrowheads="1"/>
          </p:cNvSpPr>
          <p:nvPr/>
        </p:nvSpPr>
        <p:spPr bwMode="auto">
          <a:xfrm>
            <a:off x="665735" y="2735558"/>
            <a:ext cx="12430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dirty="0">
                <a:solidFill>
                  <a:schemeClr val="tx1"/>
                </a:solidFill>
                <a:ea typeface="宋体" panose="02010600030101010101" pitchFamily="2" charset="-122"/>
              </a:rPr>
              <a:t>U</a:t>
            </a:r>
            <a:r>
              <a:rPr lang="en-US" altLang="zh-CN" sz="2800" b="0" baseline="-25000" dirty="0">
                <a:solidFill>
                  <a:schemeClr val="tx1"/>
                </a:solidFill>
                <a:ea typeface="宋体" panose="02010600030101010101" pitchFamily="2" charset="-122"/>
              </a:rPr>
              <a:t>1</a:t>
            </a:r>
            <a:r>
              <a:rPr lang="en-US" altLang="zh-CN" sz="2800" b="0" dirty="0">
                <a:solidFill>
                  <a:schemeClr val="tx1"/>
                </a:solidFill>
                <a:ea typeface="宋体" panose="02010600030101010101" pitchFamily="2" charset="-122"/>
              </a:rPr>
              <a:t>= </a:t>
            </a:r>
            <a:r>
              <a:rPr lang="en-US" altLang="zh-CN" sz="2800" b="0" i="1" dirty="0">
                <a:solidFill>
                  <a:schemeClr val="tx1"/>
                </a:solidFill>
                <a:ea typeface="宋体" panose="02010600030101010101" pitchFamily="2" charset="-122"/>
              </a:rPr>
              <a:t>U</a:t>
            </a:r>
            <a:r>
              <a:rPr lang="en-US" altLang="zh-CN" sz="2800" b="0" baseline="-25000" dirty="0">
                <a:solidFill>
                  <a:schemeClr val="tx1"/>
                </a:solidFill>
                <a:ea typeface="宋体" panose="02010600030101010101" pitchFamily="2" charset="-122"/>
              </a:rPr>
              <a:t>S</a:t>
            </a:r>
            <a:endParaRPr lang="en-US" altLang="zh-CN" sz="2800" b="0" dirty="0">
              <a:solidFill>
                <a:schemeClr val="tx1"/>
              </a:solidFill>
              <a:latin typeface="Arial" panose="020B0604020202020204" pitchFamily="34" charset="0"/>
            </a:endParaRPr>
          </a:p>
        </p:txBody>
      </p:sp>
      <p:sp>
        <p:nvSpPr>
          <p:cNvPr id="20558" name="Text Box 78"/>
          <p:cNvSpPr txBox="1">
            <a:spLocks noChangeArrowheads="1"/>
          </p:cNvSpPr>
          <p:nvPr/>
        </p:nvSpPr>
        <p:spPr bwMode="auto">
          <a:xfrm>
            <a:off x="594297" y="3311820"/>
            <a:ext cx="4956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dirty="0">
                <a:solidFill>
                  <a:schemeClr val="tx1"/>
                </a:solidFill>
                <a:latin typeface="宋体" panose="02010600030101010101" pitchFamily="2" charset="-122"/>
                <a:ea typeface="宋体" panose="02010600030101010101" pitchFamily="2" charset="-122"/>
              </a:rPr>
              <a:t>-</a:t>
            </a:r>
            <a:r>
              <a:rPr lang="en-US" altLang="zh-CN" sz="2800" b="0" i="1" dirty="0">
                <a:solidFill>
                  <a:schemeClr val="tx1"/>
                </a:solidFill>
                <a:ea typeface="宋体" panose="02010600030101010101" pitchFamily="2" charset="-122"/>
              </a:rPr>
              <a:t>G</a:t>
            </a:r>
            <a:r>
              <a:rPr lang="en-US" altLang="zh-CN" sz="2800" b="0" baseline="-25000" dirty="0">
                <a:solidFill>
                  <a:schemeClr val="tx1"/>
                </a:solidFill>
                <a:ea typeface="宋体" panose="02010600030101010101" pitchFamily="2" charset="-122"/>
              </a:rPr>
              <a:t>1</a:t>
            </a:r>
            <a:r>
              <a:rPr lang="en-US" altLang="zh-CN" sz="2800" b="0" i="1" dirty="0">
                <a:solidFill>
                  <a:schemeClr val="tx1"/>
                </a:solidFill>
                <a:ea typeface="宋体" panose="02010600030101010101" pitchFamily="2" charset="-122"/>
              </a:rPr>
              <a:t>U</a:t>
            </a:r>
            <a:r>
              <a:rPr lang="en-US" altLang="zh-CN" sz="2800" b="0" baseline="-25000" dirty="0">
                <a:solidFill>
                  <a:schemeClr val="tx1"/>
                </a:solidFill>
                <a:ea typeface="宋体" panose="02010600030101010101" pitchFamily="2" charset="-122"/>
              </a:rPr>
              <a:t>1</a:t>
            </a:r>
            <a:r>
              <a:rPr lang="en-US" altLang="zh-CN" sz="2800" b="0" dirty="0">
                <a:solidFill>
                  <a:schemeClr val="tx1"/>
                </a:solidFill>
                <a:ea typeface="宋体" panose="02010600030101010101" pitchFamily="2" charset="-122"/>
              </a:rPr>
              <a:t>+(</a:t>
            </a:r>
            <a:r>
              <a:rPr lang="en-US" altLang="zh-CN" sz="2800" b="0" i="1" dirty="0">
                <a:solidFill>
                  <a:schemeClr val="tx1"/>
                </a:solidFill>
                <a:ea typeface="宋体" panose="02010600030101010101" pitchFamily="2" charset="-122"/>
              </a:rPr>
              <a:t>G</a:t>
            </a:r>
            <a:r>
              <a:rPr lang="en-US" altLang="zh-CN" sz="2800" b="0" baseline="-25000" dirty="0">
                <a:solidFill>
                  <a:schemeClr val="tx1"/>
                </a:solidFill>
                <a:ea typeface="宋体" panose="02010600030101010101" pitchFamily="2" charset="-122"/>
              </a:rPr>
              <a:t>1</a:t>
            </a:r>
            <a:r>
              <a:rPr lang="en-US" altLang="zh-CN" sz="2800" b="0" dirty="0">
                <a:solidFill>
                  <a:schemeClr val="tx1"/>
                </a:solidFill>
                <a:ea typeface="宋体" panose="02010600030101010101" pitchFamily="2" charset="-122"/>
              </a:rPr>
              <a:t>+</a:t>
            </a:r>
            <a:r>
              <a:rPr lang="en-US" altLang="zh-CN" sz="2800" b="0" i="1" dirty="0">
                <a:solidFill>
                  <a:schemeClr val="tx1"/>
                </a:solidFill>
                <a:ea typeface="宋体" panose="02010600030101010101" pitchFamily="2" charset="-122"/>
              </a:rPr>
              <a:t>G</a:t>
            </a:r>
            <a:r>
              <a:rPr lang="en-US" altLang="zh-CN" sz="2800" b="0" baseline="-25000" dirty="0">
                <a:solidFill>
                  <a:schemeClr val="tx1"/>
                </a:solidFill>
                <a:ea typeface="宋体" panose="02010600030101010101" pitchFamily="2" charset="-122"/>
              </a:rPr>
              <a:t>3</a:t>
            </a:r>
            <a:r>
              <a:rPr lang="en-US" altLang="zh-CN" sz="2800" b="0" dirty="0">
                <a:solidFill>
                  <a:schemeClr val="tx1"/>
                </a:solidFill>
                <a:ea typeface="宋体" panose="02010600030101010101" pitchFamily="2" charset="-122"/>
              </a:rPr>
              <a:t>+</a:t>
            </a:r>
            <a:r>
              <a:rPr lang="en-US" altLang="zh-CN" sz="2800" b="0" i="1" dirty="0">
                <a:solidFill>
                  <a:schemeClr val="tx1"/>
                </a:solidFill>
                <a:ea typeface="宋体" panose="02010600030101010101" pitchFamily="2" charset="-122"/>
              </a:rPr>
              <a:t>G</a:t>
            </a:r>
            <a:r>
              <a:rPr lang="en-US" altLang="zh-CN" sz="2800" b="0" baseline="-25000" dirty="0">
                <a:solidFill>
                  <a:schemeClr val="tx1"/>
                </a:solidFill>
                <a:ea typeface="宋体" panose="02010600030101010101" pitchFamily="2" charset="-122"/>
              </a:rPr>
              <a:t>4</a:t>
            </a:r>
            <a:r>
              <a:rPr lang="en-US" altLang="zh-CN" sz="2800" b="0" dirty="0">
                <a:solidFill>
                  <a:schemeClr val="tx1"/>
                </a:solidFill>
                <a:ea typeface="宋体" panose="02010600030101010101" pitchFamily="2" charset="-122"/>
              </a:rPr>
              <a:t>)</a:t>
            </a:r>
            <a:r>
              <a:rPr lang="en-US" altLang="zh-CN" sz="2800" b="0" i="1" dirty="0">
                <a:solidFill>
                  <a:schemeClr val="tx1"/>
                </a:solidFill>
                <a:ea typeface="宋体" panose="02010600030101010101" pitchFamily="2" charset="-122"/>
              </a:rPr>
              <a:t>U</a:t>
            </a:r>
            <a:r>
              <a:rPr lang="en-US" altLang="zh-CN" sz="2800" b="0" baseline="-25000" dirty="0">
                <a:solidFill>
                  <a:schemeClr val="tx1"/>
                </a:solidFill>
                <a:ea typeface="宋体" panose="02010600030101010101" pitchFamily="2" charset="-122"/>
              </a:rPr>
              <a:t>2</a:t>
            </a:r>
            <a:r>
              <a:rPr lang="en-US" altLang="zh-CN" sz="2800" b="0" dirty="0">
                <a:solidFill>
                  <a:schemeClr val="tx1"/>
                </a:solidFill>
                <a:latin typeface="宋体" panose="02010600030101010101" pitchFamily="2" charset="-122"/>
                <a:ea typeface="宋体" panose="02010600030101010101" pitchFamily="2" charset="-122"/>
              </a:rPr>
              <a:t>-</a:t>
            </a:r>
            <a:r>
              <a:rPr lang="en-US" altLang="zh-CN" sz="2800" b="0" dirty="0">
                <a:solidFill>
                  <a:schemeClr val="tx1"/>
                </a:solidFill>
                <a:ea typeface="宋体" panose="02010600030101010101" pitchFamily="2" charset="-122"/>
              </a:rPr>
              <a:t> </a:t>
            </a:r>
            <a:r>
              <a:rPr lang="en-US" altLang="zh-CN" sz="2800" b="0" i="1" dirty="0">
                <a:solidFill>
                  <a:schemeClr val="tx1"/>
                </a:solidFill>
                <a:ea typeface="宋体" panose="02010600030101010101" pitchFamily="2" charset="-122"/>
              </a:rPr>
              <a:t>G</a:t>
            </a:r>
            <a:r>
              <a:rPr lang="en-US" altLang="zh-CN" sz="2800" b="0" baseline="-25000" dirty="0">
                <a:solidFill>
                  <a:schemeClr val="tx1"/>
                </a:solidFill>
                <a:ea typeface="宋体" panose="02010600030101010101" pitchFamily="2" charset="-122"/>
              </a:rPr>
              <a:t>3</a:t>
            </a:r>
            <a:r>
              <a:rPr lang="en-US" altLang="zh-CN" sz="2800" b="0" i="1" dirty="0">
                <a:solidFill>
                  <a:schemeClr val="tx1"/>
                </a:solidFill>
                <a:ea typeface="宋体" panose="02010600030101010101" pitchFamily="2" charset="-122"/>
              </a:rPr>
              <a:t>U</a:t>
            </a:r>
            <a:r>
              <a:rPr lang="en-US" altLang="zh-CN" sz="2800" b="0" baseline="-25000" dirty="0">
                <a:solidFill>
                  <a:schemeClr val="tx1"/>
                </a:solidFill>
                <a:ea typeface="宋体" panose="02010600030101010101" pitchFamily="2" charset="-122"/>
              </a:rPr>
              <a:t>3</a:t>
            </a:r>
            <a:r>
              <a:rPr lang="en-US" altLang="zh-CN" sz="2800" b="0" i="1" dirty="0">
                <a:solidFill>
                  <a:schemeClr val="tx1"/>
                </a:solidFill>
                <a:ea typeface="宋体" panose="02010600030101010101" pitchFamily="2" charset="-122"/>
              </a:rPr>
              <a:t> </a:t>
            </a:r>
            <a:r>
              <a:rPr lang="en-US" altLang="zh-CN" sz="2800" b="0" dirty="0">
                <a:solidFill>
                  <a:schemeClr val="tx1"/>
                </a:solidFill>
                <a:ea typeface="宋体" panose="02010600030101010101" pitchFamily="2" charset="-122"/>
              </a:rPr>
              <a:t>=0</a:t>
            </a:r>
            <a:endParaRPr lang="en-US" altLang="zh-CN" sz="2800" b="0" dirty="0">
              <a:solidFill>
                <a:schemeClr val="tx1"/>
              </a:solidFill>
              <a:latin typeface="Arial" panose="020B0604020202020204" pitchFamily="34" charset="0"/>
            </a:endParaRPr>
          </a:p>
        </p:txBody>
      </p:sp>
      <p:sp>
        <p:nvSpPr>
          <p:cNvPr id="20559" name="Text Box 79"/>
          <p:cNvSpPr txBox="1">
            <a:spLocks noChangeArrowheads="1"/>
          </p:cNvSpPr>
          <p:nvPr/>
        </p:nvSpPr>
        <p:spPr bwMode="auto">
          <a:xfrm>
            <a:off x="522860" y="3888083"/>
            <a:ext cx="56562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dirty="0">
                <a:solidFill>
                  <a:schemeClr val="tx1"/>
                </a:solidFill>
                <a:latin typeface="宋体" panose="02010600030101010101" pitchFamily="2" charset="-122"/>
                <a:ea typeface="宋体" panose="02010600030101010101" pitchFamily="2" charset="-122"/>
              </a:rPr>
              <a:t>-</a:t>
            </a:r>
            <a:r>
              <a:rPr lang="en-US" altLang="zh-CN" sz="2800" b="0" i="1" dirty="0">
                <a:solidFill>
                  <a:schemeClr val="tx1"/>
                </a:solidFill>
                <a:ea typeface="宋体" panose="02010600030101010101" pitchFamily="2" charset="-122"/>
              </a:rPr>
              <a:t>G</a:t>
            </a:r>
            <a:r>
              <a:rPr lang="en-US" altLang="zh-CN" sz="2800" b="0" baseline="-25000" dirty="0">
                <a:solidFill>
                  <a:schemeClr val="tx1"/>
                </a:solidFill>
                <a:ea typeface="宋体" panose="02010600030101010101" pitchFamily="2" charset="-122"/>
              </a:rPr>
              <a:t>2</a:t>
            </a:r>
            <a:r>
              <a:rPr lang="en-US" altLang="zh-CN" sz="2800" b="0" i="1" dirty="0">
                <a:solidFill>
                  <a:schemeClr val="tx1"/>
                </a:solidFill>
                <a:ea typeface="宋体" panose="02010600030101010101" pitchFamily="2" charset="-122"/>
              </a:rPr>
              <a:t>U</a:t>
            </a:r>
            <a:r>
              <a:rPr lang="en-US" altLang="zh-CN" sz="2800" b="0" baseline="-25000" dirty="0">
                <a:solidFill>
                  <a:schemeClr val="tx1"/>
                </a:solidFill>
                <a:ea typeface="宋体" panose="02010600030101010101" pitchFamily="2" charset="-122"/>
              </a:rPr>
              <a:t>1</a:t>
            </a:r>
            <a:r>
              <a:rPr lang="en-US" altLang="zh-CN" sz="2800" b="0" dirty="0">
                <a:solidFill>
                  <a:schemeClr val="tx1"/>
                </a:solidFill>
                <a:latin typeface="宋体" panose="02010600030101010101" pitchFamily="2" charset="-122"/>
                <a:ea typeface="宋体" panose="02010600030101010101" pitchFamily="2" charset="-122"/>
              </a:rPr>
              <a:t>-</a:t>
            </a:r>
            <a:r>
              <a:rPr lang="en-US" altLang="zh-CN" sz="2800" b="0" i="1" dirty="0">
                <a:solidFill>
                  <a:schemeClr val="tx1"/>
                </a:solidFill>
                <a:ea typeface="宋体" panose="02010600030101010101" pitchFamily="2" charset="-122"/>
              </a:rPr>
              <a:t>G</a:t>
            </a:r>
            <a:r>
              <a:rPr lang="en-US" altLang="zh-CN" sz="2800" b="0" baseline="-25000" dirty="0">
                <a:solidFill>
                  <a:schemeClr val="tx1"/>
                </a:solidFill>
                <a:ea typeface="宋体" panose="02010600030101010101" pitchFamily="2" charset="-122"/>
              </a:rPr>
              <a:t>3</a:t>
            </a:r>
            <a:r>
              <a:rPr lang="en-US" altLang="zh-CN" sz="2800" b="0" i="1" dirty="0">
                <a:solidFill>
                  <a:schemeClr val="tx1"/>
                </a:solidFill>
                <a:ea typeface="宋体" panose="02010600030101010101" pitchFamily="2" charset="-122"/>
              </a:rPr>
              <a:t>U</a:t>
            </a:r>
            <a:r>
              <a:rPr lang="en-US" altLang="zh-CN" sz="2800" b="0" baseline="-25000" dirty="0">
                <a:solidFill>
                  <a:schemeClr val="tx1"/>
                </a:solidFill>
                <a:ea typeface="宋体" panose="02010600030101010101" pitchFamily="2" charset="-122"/>
              </a:rPr>
              <a:t>2</a:t>
            </a:r>
            <a:r>
              <a:rPr lang="en-US" altLang="zh-CN" sz="2800" b="0" dirty="0">
                <a:solidFill>
                  <a:schemeClr val="tx1"/>
                </a:solidFill>
                <a:ea typeface="宋体" panose="02010600030101010101" pitchFamily="2" charset="-122"/>
              </a:rPr>
              <a:t>+(</a:t>
            </a:r>
            <a:r>
              <a:rPr lang="en-US" altLang="zh-CN" sz="2800" b="0" i="1" dirty="0">
                <a:solidFill>
                  <a:schemeClr val="tx1"/>
                </a:solidFill>
                <a:ea typeface="宋体" panose="02010600030101010101" pitchFamily="2" charset="-122"/>
              </a:rPr>
              <a:t>G</a:t>
            </a:r>
            <a:r>
              <a:rPr lang="en-US" altLang="zh-CN" sz="2800" b="0" baseline="-25000" dirty="0">
                <a:solidFill>
                  <a:schemeClr val="tx1"/>
                </a:solidFill>
                <a:ea typeface="宋体" panose="02010600030101010101" pitchFamily="2" charset="-122"/>
              </a:rPr>
              <a:t>2</a:t>
            </a:r>
            <a:r>
              <a:rPr lang="en-US" altLang="zh-CN" sz="2800" b="0" dirty="0">
                <a:solidFill>
                  <a:schemeClr val="tx1"/>
                </a:solidFill>
                <a:ea typeface="宋体" panose="02010600030101010101" pitchFamily="2" charset="-122"/>
              </a:rPr>
              <a:t>+</a:t>
            </a:r>
            <a:r>
              <a:rPr lang="en-US" altLang="zh-CN" sz="2800" b="0" i="1" dirty="0">
                <a:solidFill>
                  <a:schemeClr val="tx1"/>
                </a:solidFill>
                <a:ea typeface="宋体" panose="02010600030101010101" pitchFamily="2" charset="-122"/>
              </a:rPr>
              <a:t>G</a:t>
            </a:r>
            <a:r>
              <a:rPr lang="en-US" altLang="zh-CN" sz="2800" b="0" baseline="-25000" dirty="0">
                <a:solidFill>
                  <a:schemeClr val="tx1"/>
                </a:solidFill>
                <a:ea typeface="宋体" panose="02010600030101010101" pitchFamily="2" charset="-122"/>
              </a:rPr>
              <a:t>3</a:t>
            </a:r>
            <a:r>
              <a:rPr lang="en-US" altLang="zh-CN" sz="2800" b="0" dirty="0">
                <a:solidFill>
                  <a:schemeClr val="tx1"/>
                </a:solidFill>
                <a:ea typeface="宋体" panose="02010600030101010101" pitchFamily="2" charset="-122"/>
              </a:rPr>
              <a:t>+</a:t>
            </a:r>
            <a:r>
              <a:rPr lang="en-US" altLang="zh-CN" sz="2800" b="0" i="1" dirty="0">
                <a:solidFill>
                  <a:schemeClr val="tx1"/>
                </a:solidFill>
                <a:ea typeface="宋体" panose="02010600030101010101" pitchFamily="2" charset="-122"/>
              </a:rPr>
              <a:t>G</a:t>
            </a:r>
            <a:r>
              <a:rPr lang="en-US" altLang="zh-CN" sz="2800" b="0" baseline="-25000" dirty="0">
                <a:solidFill>
                  <a:schemeClr val="tx1"/>
                </a:solidFill>
                <a:ea typeface="宋体" panose="02010600030101010101" pitchFamily="2" charset="-122"/>
              </a:rPr>
              <a:t>5</a:t>
            </a:r>
            <a:r>
              <a:rPr lang="en-US" altLang="zh-CN" sz="2800" b="0" dirty="0">
                <a:solidFill>
                  <a:schemeClr val="tx1"/>
                </a:solidFill>
                <a:ea typeface="宋体" panose="02010600030101010101" pitchFamily="2" charset="-122"/>
              </a:rPr>
              <a:t>)</a:t>
            </a:r>
            <a:r>
              <a:rPr lang="en-US" altLang="zh-CN" sz="2800" b="0" i="1" dirty="0">
                <a:solidFill>
                  <a:schemeClr val="tx1"/>
                </a:solidFill>
                <a:ea typeface="宋体" panose="02010600030101010101" pitchFamily="2" charset="-122"/>
              </a:rPr>
              <a:t>U</a:t>
            </a:r>
            <a:r>
              <a:rPr lang="en-US" altLang="zh-CN" sz="2800" b="0" baseline="-25000" dirty="0">
                <a:solidFill>
                  <a:schemeClr val="tx1"/>
                </a:solidFill>
                <a:ea typeface="宋体" panose="02010600030101010101" pitchFamily="2" charset="-122"/>
              </a:rPr>
              <a:t>3</a:t>
            </a:r>
            <a:r>
              <a:rPr lang="en-US" altLang="zh-CN" sz="2800" b="0" dirty="0">
                <a:solidFill>
                  <a:schemeClr val="tx1"/>
                </a:solidFill>
                <a:ea typeface="宋体" panose="02010600030101010101" pitchFamily="2" charset="-122"/>
              </a:rPr>
              <a:t>=0</a:t>
            </a:r>
            <a:endParaRPr lang="en-US" altLang="zh-CN" sz="2800" b="0" dirty="0">
              <a:solidFill>
                <a:schemeClr val="tx1"/>
              </a:solidFill>
              <a:latin typeface="Arial" panose="020B0604020202020204" pitchFamily="34" charset="0"/>
            </a:endParaRPr>
          </a:p>
        </p:txBody>
      </p:sp>
      <p:sp>
        <p:nvSpPr>
          <p:cNvPr id="20560" name="AutoShape 80"/>
          <p:cNvSpPr/>
          <p:nvPr/>
        </p:nvSpPr>
        <p:spPr bwMode="auto">
          <a:xfrm>
            <a:off x="340615" y="2652909"/>
            <a:ext cx="323850" cy="1876425"/>
          </a:xfrm>
          <a:prstGeom prst="leftBrace">
            <a:avLst>
              <a:gd name="adj1" fmla="val 48284"/>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nvGrpSpPr>
          <p:cNvPr id="4" name="Group 218"/>
          <p:cNvGrpSpPr/>
          <p:nvPr/>
        </p:nvGrpSpPr>
        <p:grpSpPr bwMode="auto">
          <a:xfrm>
            <a:off x="4551507" y="286801"/>
            <a:ext cx="4321175" cy="3384550"/>
            <a:chOff x="2925" y="1706"/>
            <a:chExt cx="2722" cy="2132"/>
          </a:xfrm>
        </p:grpSpPr>
        <p:sp>
          <p:nvSpPr>
            <p:cNvPr id="33805" name="Oval 190"/>
            <p:cNvSpPr>
              <a:spLocks noChangeArrowheads="1"/>
            </p:cNvSpPr>
            <p:nvPr/>
          </p:nvSpPr>
          <p:spPr bwMode="auto">
            <a:xfrm>
              <a:off x="3243" y="247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33806" name="Line 191"/>
            <p:cNvSpPr>
              <a:spLocks noChangeShapeType="1"/>
            </p:cNvSpPr>
            <p:nvPr/>
          </p:nvSpPr>
          <p:spPr bwMode="auto">
            <a:xfrm flipH="1">
              <a:off x="3424" y="1932"/>
              <a:ext cx="0" cy="163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7" name="Text Box 192"/>
            <p:cNvSpPr txBox="1">
              <a:spLocks noChangeArrowheads="1"/>
            </p:cNvSpPr>
            <p:nvPr/>
          </p:nvSpPr>
          <p:spPr bwMode="auto">
            <a:xfrm>
              <a:off x="2925" y="2523"/>
              <a:ext cx="5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chemeClr val="tx1"/>
                  </a:solidFill>
                  <a:ea typeface="宋体" panose="02010600030101010101" pitchFamily="2" charset="-122"/>
                </a:rPr>
                <a:t>U</a:t>
              </a:r>
              <a:r>
                <a:rPr kumimoji="1" lang="en-US" altLang="zh-CN" sz="2800" b="0">
                  <a:solidFill>
                    <a:schemeClr val="tx1"/>
                  </a:solidFill>
                  <a:ea typeface="宋体" panose="02010600030101010101" pitchFamily="2" charset="-122"/>
                </a:rPr>
                <a:t>s</a:t>
              </a:r>
              <a:endParaRPr kumimoji="1" lang="en-US" altLang="zh-CN" sz="2800" b="0">
                <a:solidFill>
                  <a:schemeClr val="tx1"/>
                </a:solidFill>
                <a:ea typeface="宋体" panose="02010600030101010101" pitchFamily="2" charset="-122"/>
              </a:endParaRPr>
            </a:p>
          </p:txBody>
        </p:sp>
        <p:sp>
          <p:nvSpPr>
            <p:cNvPr id="33808" name="Rectangle 193"/>
            <p:cNvSpPr>
              <a:spLocks noChangeArrowheads="1"/>
            </p:cNvSpPr>
            <p:nvPr/>
          </p:nvSpPr>
          <p:spPr bwMode="auto">
            <a:xfrm rot="2700000">
              <a:off x="4099" y="2180"/>
              <a:ext cx="1171" cy="113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3809" name="Text Box 194"/>
            <p:cNvSpPr txBox="1">
              <a:spLocks noChangeArrowheads="1"/>
            </p:cNvSpPr>
            <p:nvPr/>
          </p:nvSpPr>
          <p:spPr bwMode="auto">
            <a:xfrm>
              <a:off x="4558" y="2341"/>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3</a:t>
              </a:r>
              <a:endParaRPr kumimoji="1" lang="en-US" altLang="zh-CN" sz="2800" b="0">
                <a:solidFill>
                  <a:schemeClr val="tx1"/>
                </a:solidFill>
                <a:ea typeface="宋体" panose="02010600030101010101" pitchFamily="2" charset="-122"/>
              </a:endParaRPr>
            </a:p>
          </p:txBody>
        </p:sp>
        <p:grpSp>
          <p:nvGrpSpPr>
            <p:cNvPr id="33810" name="Group 195"/>
            <p:cNvGrpSpPr/>
            <p:nvPr/>
          </p:nvGrpSpPr>
          <p:grpSpPr bwMode="auto">
            <a:xfrm rot="5400000">
              <a:off x="4532" y="3540"/>
              <a:ext cx="282" cy="314"/>
              <a:chOff x="4422" y="2704"/>
              <a:chExt cx="282" cy="314"/>
            </a:xfrm>
          </p:grpSpPr>
          <p:sp>
            <p:nvSpPr>
              <p:cNvPr id="33828" name="Line 196"/>
              <p:cNvSpPr>
                <a:spLocks noChangeShapeType="1"/>
              </p:cNvSpPr>
              <p:nvPr/>
            </p:nvSpPr>
            <p:spPr bwMode="auto">
              <a:xfrm rot="-5400000">
                <a:off x="4537" y="2861"/>
                <a:ext cx="314"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829" name="Line 197"/>
              <p:cNvSpPr>
                <a:spLocks noChangeShapeType="1"/>
              </p:cNvSpPr>
              <p:nvPr/>
            </p:nvSpPr>
            <p:spPr bwMode="auto">
              <a:xfrm>
                <a:off x="4422" y="2840"/>
                <a:ext cx="282"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11" name="Text Box 198"/>
            <p:cNvSpPr txBox="1">
              <a:spLocks noChangeArrowheads="1"/>
            </p:cNvSpPr>
            <p:nvPr/>
          </p:nvSpPr>
          <p:spPr bwMode="auto">
            <a:xfrm>
              <a:off x="3878" y="2069"/>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1</a:t>
              </a:r>
              <a:endParaRPr kumimoji="1" lang="en-US" altLang="zh-CN" sz="2800" b="0">
                <a:solidFill>
                  <a:schemeClr val="tx1"/>
                </a:solidFill>
                <a:ea typeface="宋体" panose="02010600030101010101" pitchFamily="2" charset="-122"/>
              </a:endParaRPr>
            </a:p>
          </p:txBody>
        </p:sp>
        <p:sp>
          <p:nvSpPr>
            <p:cNvPr id="33812" name="Text Box 199"/>
            <p:cNvSpPr txBox="1">
              <a:spLocks noChangeArrowheads="1"/>
            </p:cNvSpPr>
            <p:nvPr/>
          </p:nvSpPr>
          <p:spPr bwMode="auto">
            <a:xfrm>
              <a:off x="3923" y="3021"/>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4</a:t>
              </a:r>
              <a:endParaRPr kumimoji="1" lang="en-US" altLang="zh-CN" sz="2800" b="0">
                <a:solidFill>
                  <a:schemeClr val="tx1"/>
                </a:solidFill>
                <a:ea typeface="宋体" panose="02010600030101010101" pitchFamily="2" charset="-122"/>
              </a:endParaRPr>
            </a:p>
          </p:txBody>
        </p:sp>
        <p:sp>
          <p:nvSpPr>
            <p:cNvPr id="33813" name="Text Box 200"/>
            <p:cNvSpPr txBox="1">
              <a:spLocks noChangeArrowheads="1"/>
            </p:cNvSpPr>
            <p:nvPr/>
          </p:nvSpPr>
          <p:spPr bwMode="auto">
            <a:xfrm>
              <a:off x="5148" y="3066"/>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5</a:t>
              </a:r>
              <a:endParaRPr kumimoji="1" lang="en-US" altLang="zh-CN" sz="2800" b="0">
                <a:solidFill>
                  <a:schemeClr val="tx1"/>
                </a:solidFill>
                <a:ea typeface="宋体" panose="02010600030101010101" pitchFamily="2" charset="-122"/>
              </a:endParaRPr>
            </a:p>
          </p:txBody>
        </p:sp>
        <p:sp>
          <p:nvSpPr>
            <p:cNvPr id="33814" name="Text Box 201"/>
            <p:cNvSpPr txBox="1">
              <a:spLocks noChangeArrowheads="1"/>
            </p:cNvSpPr>
            <p:nvPr/>
          </p:nvSpPr>
          <p:spPr bwMode="auto">
            <a:xfrm>
              <a:off x="5057" y="2023"/>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a:solidFill>
                    <a:schemeClr val="tx1"/>
                  </a:solidFill>
                  <a:ea typeface="宋体" panose="02010600030101010101" pitchFamily="2" charset="-122"/>
                </a:rPr>
                <a:t>G</a:t>
              </a:r>
              <a:r>
                <a:rPr kumimoji="1" lang="en-US" altLang="zh-CN" sz="2800" b="0" baseline="-25000">
                  <a:solidFill>
                    <a:schemeClr val="tx1"/>
                  </a:solidFill>
                  <a:ea typeface="宋体" panose="02010600030101010101" pitchFamily="2" charset="-122"/>
                </a:rPr>
                <a:t>2</a:t>
              </a:r>
              <a:endParaRPr kumimoji="1" lang="en-US" altLang="zh-CN" sz="2800" b="0">
                <a:solidFill>
                  <a:schemeClr val="tx1"/>
                </a:solidFill>
                <a:ea typeface="宋体" panose="02010600030101010101" pitchFamily="2" charset="-122"/>
              </a:endParaRPr>
            </a:p>
          </p:txBody>
        </p:sp>
        <p:sp>
          <p:nvSpPr>
            <p:cNvPr id="33815" name="Line 202"/>
            <p:cNvSpPr>
              <a:spLocks noChangeShapeType="1"/>
            </p:cNvSpPr>
            <p:nvPr/>
          </p:nvSpPr>
          <p:spPr bwMode="auto">
            <a:xfrm flipH="1">
              <a:off x="3424" y="3565"/>
              <a:ext cx="1291"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6" name="Line 203"/>
            <p:cNvSpPr>
              <a:spLocks noChangeShapeType="1"/>
            </p:cNvSpPr>
            <p:nvPr/>
          </p:nvSpPr>
          <p:spPr bwMode="auto">
            <a:xfrm flipH="1">
              <a:off x="3424" y="1932"/>
              <a:ext cx="1225"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7" name="Text Box 204"/>
            <p:cNvSpPr txBox="1">
              <a:spLocks noChangeArrowheads="1"/>
            </p:cNvSpPr>
            <p:nvPr/>
          </p:nvSpPr>
          <p:spPr bwMode="auto">
            <a:xfrm>
              <a:off x="3198" y="2115"/>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sz="2800" b="0">
                  <a:solidFill>
                    <a:schemeClr val="tx1"/>
                  </a:solidFill>
                  <a:ea typeface="宋体" panose="02010600030101010101" pitchFamily="2" charset="-122"/>
                  <a:sym typeface="Symbol" panose="05050102010706020507" pitchFamily="18" charset="2"/>
                </a:rPr>
                <a:t>+</a:t>
              </a:r>
              <a:endParaRPr kumimoji="1" lang="en-US" altLang="zh-CN" sz="2800" b="0">
                <a:solidFill>
                  <a:schemeClr val="tx1"/>
                </a:solidFill>
                <a:ea typeface="宋体" panose="02010600030101010101" pitchFamily="2" charset="-122"/>
                <a:sym typeface="Symbol" panose="05050102010706020507" pitchFamily="18" charset="2"/>
              </a:endParaRPr>
            </a:p>
          </p:txBody>
        </p:sp>
        <p:sp>
          <p:nvSpPr>
            <p:cNvPr id="33818" name="Text Box 205"/>
            <p:cNvSpPr txBox="1">
              <a:spLocks noChangeArrowheads="1"/>
            </p:cNvSpPr>
            <p:nvPr/>
          </p:nvSpPr>
          <p:spPr bwMode="auto">
            <a:xfrm>
              <a:off x="3152" y="2796"/>
              <a:ext cx="2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sz="2800" b="0">
                  <a:solidFill>
                    <a:schemeClr val="tx1"/>
                  </a:solidFill>
                  <a:ea typeface="宋体" panose="02010600030101010101" pitchFamily="2" charset="-122"/>
                  <a:sym typeface="Symbol" panose="05050102010706020507" pitchFamily="18" charset="2"/>
                </a:rPr>
                <a:t>_</a:t>
              </a:r>
              <a:endParaRPr kumimoji="1" lang="en-US" altLang="zh-CN" sz="2800" b="0">
                <a:solidFill>
                  <a:schemeClr val="tx1"/>
                </a:solidFill>
                <a:ea typeface="宋体" panose="02010600030101010101" pitchFamily="2" charset="-122"/>
                <a:sym typeface="Symbol" panose="05050102010706020507" pitchFamily="18" charset="2"/>
              </a:endParaRPr>
            </a:p>
          </p:txBody>
        </p:sp>
        <p:sp>
          <p:nvSpPr>
            <p:cNvPr id="33819" name="Oval 206"/>
            <p:cNvSpPr>
              <a:spLocks noChangeArrowheads="1"/>
            </p:cNvSpPr>
            <p:nvPr/>
          </p:nvSpPr>
          <p:spPr bwMode="auto">
            <a:xfrm>
              <a:off x="5466" y="2795"/>
              <a:ext cx="181" cy="181"/>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3</a:t>
              </a:r>
              <a:endParaRPr lang="en-US" altLang="zh-CN" sz="2800" b="0">
                <a:solidFill>
                  <a:schemeClr val="tx1"/>
                </a:solidFill>
              </a:endParaRPr>
            </a:p>
          </p:txBody>
        </p:sp>
        <p:sp>
          <p:nvSpPr>
            <p:cNvPr id="33820" name="Oval 207"/>
            <p:cNvSpPr>
              <a:spLocks noChangeArrowheads="1"/>
            </p:cNvSpPr>
            <p:nvPr/>
          </p:nvSpPr>
          <p:spPr bwMode="auto">
            <a:xfrm>
              <a:off x="4604" y="1706"/>
              <a:ext cx="181" cy="181"/>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1</a:t>
              </a:r>
              <a:endParaRPr lang="en-US" altLang="zh-CN" sz="2800" b="0">
                <a:solidFill>
                  <a:schemeClr val="tx1"/>
                </a:solidFill>
                <a:latin typeface="Arial" panose="020B0604020202020204" pitchFamily="34" charset="0"/>
              </a:endParaRPr>
            </a:p>
          </p:txBody>
        </p:sp>
        <p:sp>
          <p:nvSpPr>
            <p:cNvPr id="33821" name="Oval 208"/>
            <p:cNvSpPr>
              <a:spLocks noChangeArrowheads="1"/>
            </p:cNvSpPr>
            <p:nvPr/>
          </p:nvSpPr>
          <p:spPr bwMode="auto">
            <a:xfrm>
              <a:off x="3651" y="2659"/>
              <a:ext cx="181" cy="181"/>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a:solidFill>
                    <a:schemeClr val="tx1"/>
                  </a:solidFill>
                </a:rPr>
                <a:t>2</a:t>
              </a:r>
              <a:endParaRPr lang="en-US" altLang="zh-CN" sz="2800" b="0">
                <a:solidFill>
                  <a:schemeClr val="tx1"/>
                </a:solidFill>
                <a:latin typeface="Arial" panose="020B0604020202020204" pitchFamily="34" charset="0"/>
              </a:endParaRPr>
            </a:p>
          </p:txBody>
        </p:sp>
        <p:sp>
          <p:nvSpPr>
            <p:cNvPr id="33822" name="Line 209"/>
            <p:cNvSpPr>
              <a:spLocks noChangeShapeType="1"/>
            </p:cNvSpPr>
            <p:nvPr/>
          </p:nvSpPr>
          <p:spPr bwMode="auto">
            <a:xfrm>
              <a:off x="3878" y="2749"/>
              <a:ext cx="1588"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3823" name="Rectangle 210"/>
            <p:cNvSpPr>
              <a:spLocks noChangeArrowheads="1"/>
            </p:cNvSpPr>
            <p:nvPr/>
          </p:nvSpPr>
          <p:spPr bwMode="auto">
            <a:xfrm rot="-2897104">
              <a:off x="4966" y="3067"/>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3824" name="Rectangle 211"/>
            <p:cNvSpPr>
              <a:spLocks noChangeArrowheads="1"/>
            </p:cNvSpPr>
            <p:nvPr/>
          </p:nvSpPr>
          <p:spPr bwMode="auto">
            <a:xfrm rot="2644264">
              <a:off x="4105" y="306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3825" name="Rectangle 212"/>
            <p:cNvSpPr>
              <a:spLocks noChangeArrowheads="1"/>
            </p:cNvSpPr>
            <p:nvPr/>
          </p:nvSpPr>
          <p:spPr bwMode="auto">
            <a:xfrm rot="2965132">
              <a:off x="4921" y="229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3826" name="Rectangle 213"/>
            <p:cNvSpPr>
              <a:spLocks noChangeArrowheads="1"/>
            </p:cNvSpPr>
            <p:nvPr/>
          </p:nvSpPr>
          <p:spPr bwMode="auto">
            <a:xfrm rot="-2967504">
              <a:off x="4105" y="229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3827" name="Rectangle 214"/>
            <p:cNvSpPr>
              <a:spLocks noChangeArrowheads="1"/>
            </p:cNvSpPr>
            <p:nvPr/>
          </p:nvSpPr>
          <p:spPr bwMode="auto">
            <a:xfrm>
              <a:off x="4558" y="265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34" name="Text Box 4"/>
          <p:cNvSpPr txBox="1">
            <a:spLocks noChangeArrowheads="1"/>
          </p:cNvSpPr>
          <p:nvPr/>
        </p:nvSpPr>
        <p:spPr bwMode="auto">
          <a:xfrm>
            <a:off x="59959" y="0"/>
            <a:ext cx="490574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3.5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节点电压法的特例</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35" name="图片 34"/>
          <p:cNvPicPr>
            <a:picLocks noChangeAspect="1"/>
          </p:cNvPicPr>
          <p:nvPr/>
        </p:nvPicPr>
        <p:blipFill>
          <a:blip r:embed="rId1"/>
          <a:stretch>
            <a:fillRect/>
          </a:stretch>
        </p:blipFill>
        <p:spPr>
          <a:xfrm>
            <a:off x="5364827" y="5456533"/>
            <a:ext cx="3714266" cy="1344271"/>
          </a:xfrm>
          <a:prstGeom prst="rect">
            <a:avLst/>
          </a:prstGeom>
          <a:ln w="15875">
            <a:solidFill>
              <a:srgbClr val="FF0000"/>
            </a:solidFill>
          </a:ln>
        </p:spPr>
      </p:pic>
      <p:sp>
        <p:nvSpPr>
          <p:cNvPr id="36" name="矩形 35"/>
          <p:cNvSpPr/>
          <p:nvPr/>
        </p:nvSpPr>
        <p:spPr>
          <a:xfrm>
            <a:off x="771145" y="5590059"/>
            <a:ext cx="3141620" cy="1077218"/>
          </a:xfrm>
          <a:prstGeom prst="rect">
            <a:avLst/>
          </a:prstGeom>
          <a:ln>
            <a:solidFill>
              <a:srgbClr val="FF0000"/>
            </a:solidFill>
          </a:ln>
        </p:spPr>
        <p:txBody>
          <a:bodyPr wrap="square">
            <a:spAutoFit/>
          </a:bodyPr>
          <a:lstStyle/>
          <a:p>
            <a:pPr algn="ctr"/>
            <a:r>
              <a:rPr kumimoji="1" lang="zh-CN" altLang="en-US" sz="1600" b="1" dirty="0">
                <a:solidFill>
                  <a:srgbClr val="FFFF00"/>
                </a:solidFill>
                <a:ea typeface="宋体" panose="02010600030101010101" pitchFamily="2" charset="-122"/>
              </a:rPr>
              <a:t>电路中含纯理想电压源支路时，</a:t>
            </a:r>
            <a:r>
              <a:rPr kumimoji="1" lang="zh-CN" altLang="en-US" sz="1600" dirty="0">
                <a:ea typeface="宋体" panose="02010600030101010101" pitchFamily="2" charset="-122"/>
              </a:rPr>
              <a:t>选取该电压源相邻节点中的一个作为参考节点，此时另一个节点的节点电压方程已知</a:t>
            </a:r>
            <a:endParaRPr kumimoji="1" lang="en-US" altLang="zh-CN" sz="1600" dirty="0">
              <a:ea typeface="宋体" panose="02010600030101010101" pitchFamily="2" charset="-122"/>
            </a:endParaRPr>
          </a:p>
        </p:txBody>
      </p:sp>
      <p:sp>
        <p:nvSpPr>
          <p:cNvPr id="37" name="Text Box 4" descr="绿色大理石"/>
          <p:cNvSpPr txBox="1">
            <a:spLocks noChangeArrowheads="1"/>
          </p:cNvSpPr>
          <p:nvPr/>
        </p:nvSpPr>
        <p:spPr bwMode="auto">
          <a:xfrm>
            <a:off x="2089985" y="2786691"/>
            <a:ext cx="791105" cy="400110"/>
          </a:xfrm>
          <a:prstGeom prst="rect">
            <a:avLst/>
          </a:prstGeom>
          <a:solidFill>
            <a:schemeClr val="tx1"/>
          </a:solidFill>
          <a:ln>
            <a:noFill/>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000" dirty="0">
                <a:solidFill>
                  <a:schemeClr val="bg1"/>
                </a:solidFill>
                <a:latin typeface="楷体_GB2312" pitchFamily="49" charset="-122"/>
              </a:rPr>
              <a:t>捷径！</a:t>
            </a:r>
            <a:endParaRPr lang="zh-CN" altLang="en-US" sz="2000" dirty="0">
              <a:solidFill>
                <a:schemeClr val="bg1"/>
              </a:solidFill>
              <a:latin typeface="Arial" panose="020B0604020202020204" pitchFamily="34" charset="0"/>
            </a:endParaRPr>
          </a:p>
        </p:txBody>
      </p:sp>
      <p:sp>
        <p:nvSpPr>
          <p:cNvPr id="38" name="Text Box 4" descr="绿色大理石"/>
          <p:cNvSpPr txBox="1">
            <a:spLocks noChangeArrowheads="1"/>
          </p:cNvSpPr>
          <p:nvPr/>
        </p:nvSpPr>
        <p:spPr bwMode="auto">
          <a:xfrm>
            <a:off x="781081" y="5134186"/>
            <a:ext cx="791105" cy="400110"/>
          </a:xfrm>
          <a:prstGeom prst="rect">
            <a:avLst/>
          </a:prstGeom>
          <a:solidFill>
            <a:srgbClr val="FFFF00"/>
          </a:solidFill>
          <a:ln>
            <a:noFill/>
          </a:ln>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000" dirty="0">
                <a:solidFill>
                  <a:schemeClr val="bg1"/>
                </a:solidFill>
                <a:latin typeface="楷体_GB2312" pitchFamily="49" charset="-122"/>
              </a:rPr>
              <a:t>捷径！</a:t>
            </a:r>
            <a:endParaRPr lang="zh-CN" altLang="en-US" sz="2000" dirty="0">
              <a:solidFill>
                <a:schemeClr val="bg1"/>
              </a:solidFill>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2" name="Text Box 34"/>
          <p:cNvSpPr txBox="1">
            <a:spLocks noChangeArrowheads="1"/>
          </p:cNvSpPr>
          <p:nvPr/>
        </p:nvSpPr>
        <p:spPr bwMode="auto">
          <a:xfrm>
            <a:off x="170081" y="976013"/>
            <a:ext cx="12239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3200" dirty="0">
                <a:solidFill>
                  <a:schemeClr val="tx1"/>
                </a:solidFill>
                <a:latin typeface="Arial" panose="020B0604020202020204" pitchFamily="34" charset="0"/>
                <a:ea typeface="宋体" panose="02010600030101010101" pitchFamily="2" charset="-122"/>
              </a:rPr>
              <a:t>例</a:t>
            </a:r>
            <a:r>
              <a:rPr lang="en-US" altLang="zh-CN" sz="3200" dirty="0">
                <a:solidFill>
                  <a:schemeClr val="tx1"/>
                </a:solidFill>
                <a:latin typeface="Arial" panose="020B0604020202020204" pitchFamily="34" charset="0"/>
                <a:ea typeface="宋体" panose="02010600030101010101" pitchFamily="2" charset="-122"/>
              </a:rPr>
              <a:t>3</a:t>
            </a:r>
            <a:endParaRPr lang="en-US" altLang="zh-CN" sz="3200" dirty="0">
              <a:solidFill>
                <a:schemeClr val="tx1"/>
              </a:solidFill>
              <a:latin typeface="Arial" panose="020B0604020202020204" pitchFamily="34" charset="0"/>
              <a:ea typeface="宋体" panose="02010600030101010101" pitchFamily="2" charset="-122"/>
            </a:endParaRPr>
          </a:p>
        </p:txBody>
      </p:sp>
      <p:sp>
        <p:nvSpPr>
          <p:cNvPr id="17482" name="Text Box 74"/>
          <p:cNvSpPr txBox="1">
            <a:spLocks noChangeArrowheads="1"/>
          </p:cNvSpPr>
          <p:nvPr/>
        </p:nvSpPr>
        <p:spPr bwMode="auto">
          <a:xfrm>
            <a:off x="1021457" y="992401"/>
            <a:ext cx="360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dirty="0">
                <a:latin typeface="楷体_GB2312" pitchFamily="49" charset="-122"/>
              </a:rPr>
              <a:t>求电压</a:t>
            </a:r>
            <a:r>
              <a:rPr lang="en-US" altLang="zh-CN" sz="2800" b="0" i="1" dirty="0">
                <a:ea typeface="仿宋_GB2312" pitchFamily="49" charset="-122"/>
              </a:rPr>
              <a:t>U</a:t>
            </a:r>
            <a:r>
              <a:rPr lang="zh-CN" altLang="en-US" sz="2800" dirty="0">
                <a:latin typeface="楷体_GB2312" pitchFamily="49" charset="-122"/>
              </a:rPr>
              <a:t>和电流</a:t>
            </a:r>
            <a:r>
              <a:rPr lang="en-US" altLang="zh-CN" sz="2800" b="0" i="1" dirty="0">
                <a:ea typeface="仿宋_GB2312" pitchFamily="49" charset="-122"/>
              </a:rPr>
              <a:t>I</a:t>
            </a:r>
            <a:r>
              <a:rPr lang="en-US" altLang="zh-CN" sz="2800" b="0" dirty="0">
                <a:latin typeface="仿宋_GB2312" pitchFamily="49" charset="-122"/>
                <a:ea typeface="仿宋_GB2312" pitchFamily="49" charset="-122"/>
              </a:rPr>
              <a:t> </a:t>
            </a:r>
            <a:endParaRPr lang="en-US" altLang="zh-CN" sz="2800" dirty="0">
              <a:latin typeface="Arial" panose="020B0604020202020204" pitchFamily="34" charset="0"/>
            </a:endParaRPr>
          </a:p>
        </p:txBody>
      </p:sp>
      <p:sp>
        <p:nvSpPr>
          <p:cNvPr id="17489" name="Text Box 81"/>
          <p:cNvSpPr txBox="1">
            <a:spLocks noChangeArrowheads="1"/>
          </p:cNvSpPr>
          <p:nvPr/>
        </p:nvSpPr>
        <p:spPr bwMode="auto">
          <a:xfrm>
            <a:off x="361560" y="1834057"/>
            <a:ext cx="602760" cy="519113"/>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solidFill>
                  <a:schemeClr val="tx1"/>
                </a:solidFill>
                <a:latin typeface="Arial" panose="020B0604020202020204" pitchFamily="34" charset="0"/>
                <a:ea typeface="宋体" panose="02010600030101010101" pitchFamily="2" charset="-122"/>
              </a:rPr>
              <a:t>解</a:t>
            </a:r>
            <a:endParaRPr lang="en-US" altLang="zh-CN" sz="2800" b="0" dirty="0">
              <a:solidFill>
                <a:schemeClr val="tx1"/>
              </a:solidFill>
              <a:ea typeface="宋体" panose="02010600030101010101" pitchFamily="2" charset="-122"/>
            </a:endParaRPr>
          </a:p>
        </p:txBody>
      </p:sp>
      <p:sp>
        <p:nvSpPr>
          <p:cNvPr id="17490" name="Text Box 82"/>
          <p:cNvSpPr txBox="1">
            <a:spLocks noChangeArrowheads="1"/>
          </p:cNvSpPr>
          <p:nvPr/>
        </p:nvSpPr>
        <p:spPr bwMode="auto">
          <a:xfrm>
            <a:off x="1298185" y="1834057"/>
            <a:ext cx="2592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54000" rIns="0">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a:latin typeface="仿宋_GB2312" pitchFamily="49" charset="-122"/>
              </a:rPr>
              <a:t>应用节点法</a:t>
            </a:r>
            <a:endParaRPr lang="zh-CN" altLang="en-US" sz="2800">
              <a:latin typeface="Arial" panose="020B0604020202020204" pitchFamily="34" charset="0"/>
            </a:endParaRPr>
          </a:p>
        </p:txBody>
      </p:sp>
      <p:grpSp>
        <p:nvGrpSpPr>
          <p:cNvPr id="2" name="Group 143"/>
          <p:cNvGrpSpPr/>
          <p:nvPr/>
        </p:nvGrpSpPr>
        <p:grpSpPr bwMode="auto">
          <a:xfrm>
            <a:off x="4963075" y="42563"/>
            <a:ext cx="3876515" cy="2736851"/>
            <a:chOff x="3061" y="345"/>
            <a:chExt cx="2268" cy="1724"/>
          </a:xfrm>
        </p:grpSpPr>
        <p:sp>
          <p:nvSpPr>
            <p:cNvPr id="34873" name="Line 84"/>
            <p:cNvSpPr>
              <a:spLocks noChangeShapeType="1"/>
            </p:cNvSpPr>
            <p:nvPr/>
          </p:nvSpPr>
          <p:spPr bwMode="auto">
            <a:xfrm>
              <a:off x="4014" y="346"/>
              <a:ext cx="317"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74" name="Line 85"/>
            <p:cNvSpPr>
              <a:spLocks noChangeShapeType="1"/>
            </p:cNvSpPr>
            <p:nvPr/>
          </p:nvSpPr>
          <p:spPr bwMode="auto">
            <a:xfrm flipH="1">
              <a:off x="4170" y="345"/>
              <a:ext cx="1" cy="182"/>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75" name="Oval 86"/>
            <p:cNvSpPr>
              <a:spLocks noChangeArrowheads="1"/>
            </p:cNvSpPr>
            <p:nvPr/>
          </p:nvSpPr>
          <p:spPr bwMode="auto">
            <a:xfrm>
              <a:off x="4047" y="1842"/>
              <a:ext cx="226" cy="227"/>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rgbClr val="66FF33"/>
                  </a:solidFill>
                </a:rPr>
                <a:t>3</a:t>
              </a:r>
              <a:endParaRPr lang="en-US" altLang="zh-CN" b="0">
                <a:solidFill>
                  <a:srgbClr val="66FF33"/>
                </a:solidFill>
              </a:endParaRPr>
            </a:p>
          </p:txBody>
        </p:sp>
        <p:sp>
          <p:nvSpPr>
            <p:cNvPr id="34876" name="Oval 87"/>
            <p:cNvSpPr>
              <a:spLocks noChangeArrowheads="1"/>
            </p:cNvSpPr>
            <p:nvPr/>
          </p:nvSpPr>
          <p:spPr bwMode="auto">
            <a:xfrm>
              <a:off x="5103" y="1706"/>
              <a:ext cx="226" cy="227"/>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rgbClr val="66FF33"/>
                  </a:solidFill>
                </a:rPr>
                <a:t>1</a:t>
              </a:r>
              <a:endParaRPr lang="en-US" altLang="zh-CN" b="0">
                <a:solidFill>
                  <a:srgbClr val="66FF33"/>
                </a:solidFill>
              </a:endParaRPr>
            </a:p>
          </p:txBody>
        </p:sp>
        <p:sp>
          <p:nvSpPr>
            <p:cNvPr id="34877" name="Oval 88"/>
            <p:cNvSpPr>
              <a:spLocks noChangeArrowheads="1"/>
            </p:cNvSpPr>
            <p:nvPr/>
          </p:nvSpPr>
          <p:spPr bwMode="auto">
            <a:xfrm>
              <a:off x="3061" y="1797"/>
              <a:ext cx="226" cy="227"/>
            </a:xfrm>
            <a:prstGeom prst="ellipse">
              <a:avLst/>
            </a:prstGeom>
            <a:noFill/>
            <a:ln w="19050">
              <a:solidFill>
                <a:srgbClr val="66FF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b="0">
                  <a:solidFill>
                    <a:srgbClr val="66FF33"/>
                  </a:solidFill>
                </a:rPr>
                <a:t>2</a:t>
              </a:r>
              <a:endParaRPr lang="en-US" altLang="zh-CN" b="0">
                <a:solidFill>
                  <a:srgbClr val="66FF33"/>
                </a:solidFill>
              </a:endParaRPr>
            </a:p>
          </p:txBody>
        </p:sp>
      </p:grpSp>
      <p:graphicFrame>
        <p:nvGraphicFramePr>
          <p:cNvPr id="17498" name="Object 90"/>
          <p:cNvGraphicFramePr>
            <a:graphicFrameLocks noChangeAspect="1"/>
          </p:cNvGraphicFramePr>
          <p:nvPr/>
        </p:nvGraphicFramePr>
        <p:xfrm>
          <a:off x="577460" y="2481757"/>
          <a:ext cx="1862137" cy="566738"/>
        </p:xfrm>
        <a:graphic>
          <a:graphicData uri="http://schemas.openxmlformats.org/presentationml/2006/ole">
            <mc:AlternateContent xmlns:mc="http://schemas.openxmlformats.org/markup-compatibility/2006">
              <mc:Choice xmlns:v="urn:schemas-microsoft-com:vml" Requires="v">
                <p:oleObj spid="_x0000_s14596" name="公式" r:id="rId1" imgW="730250" imgH="219710" progId="Equation.3">
                  <p:embed/>
                </p:oleObj>
              </mc:Choice>
              <mc:Fallback>
                <p:oleObj name="公式" r:id="rId1" imgW="730250" imgH="219710" progId="Equation.3">
                  <p:embed/>
                  <p:pic>
                    <p:nvPicPr>
                      <p:cNvPr id="0" name="Object 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460" y="2481757"/>
                        <a:ext cx="1862137"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99" name="Object 91"/>
          <p:cNvGraphicFramePr>
            <a:graphicFrameLocks noChangeAspect="1"/>
          </p:cNvGraphicFramePr>
          <p:nvPr/>
        </p:nvGraphicFramePr>
        <p:xfrm>
          <a:off x="577460" y="3058020"/>
          <a:ext cx="3368675" cy="490537"/>
        </p:xfrm>
        <a:graphic>
          <a:graphicData uri="http://schemas.openxmlformats.org/presentationml/2006/ole">
            <mc:AlternateContent xmlns:mc="http://schemas.openxmlformats.org/markup-compatibility/2006">
              <mc:Choice xmlns:v="urn:schemas-microsoft-com:vml" Requires="v">
                <p:oleObj spid="_x0000_s14597" name="公式" r:id="rId3" imgW="1537970" imgH="219710" progId="Equation.3">
                  <p:embed/>
                </p:oleObj>
              </mc:Choice>
              <mc:Fallback>
                <p:oleObj name="公式" r:id="rId3" imgW="1537970" imgH="219710" progId="Equation.3">
                  <p:embed/>
                  <p:pic>
                    <p:nvPicPr>
                      <p:cNvPr id="0" name="Object 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60" y="3058020"/>
                        <a:ext cx="336867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00" name="Object 92"/>
          <p:cNvGraphicFramePr>
            <a:graphicFrameLocks noChangeAspect="1"/>
          </p:cNvGraphicFramePr>
          <p:nvPr/>
        </p:nvGraphicFramePr>
        <p:xfrm>
          <a:off x="304800" y="3560763"/>
          <a:ext cx="4197350" cy="541337"/>
        </p:xfrm>
        <a:graphic>
          <a:graphicData uri="http://schemas.openxmlformats.org/presentationml/2006/ole">
            <mc:AlternateContent xmlns:mc="http://schemas.openxmlformats.org/markup-compatibility/2006">
              <mc:Choice xmlns:v="urn:schemas-microsoft-com:vml" Requires="v">
                <p:oleObj spid="_x0000_s14598" name="公式" r:id="rId5" imgW="1739900" imgH="219710" progId="Equation.3">
                  <p:embed/>
                </p:oleObj>
              </mc:Choice>
              <mc:Fallback>
                <p:oleObj name="公式" r:id="rId5" imgW="1739900" imgH="219710" progId="Equation.3">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3560763"/>
                        <a:ext cx="4197350"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01" name="Object 93"/>
          <p:cNvGraphicFramePr>
            <a:graphicFrameLocks noChangeAspect="1"/>
          </p:cNvGraphicFramePr>
          <p:nvPr/>
        </p:nvGraphicFramePr>
        <p:xfrm>
          <a:off x="1009260" y="4786807"/>
          <a:ext cx="4248150" cy="539750"/>
        </p:xfrm>
        <a:graphic>
          <a:graphicData uri="http://schemas.openxmlformats.org/presentationml/2006/ole">
            <mc:AlternateContent xmlns:mc="http://schemas.openxmlformats.org/markup-compatibility/2006">
              <mc:Choice xmlns:v="urn:schemas-microsoft-com:vml" Requires="v">
                <p:oleObj spid="_x0000_s14599" name="公式" r:id="rId7" imgW="1763395" imgH="219710" progId="Equation.3">
                  <p:embed/>
                </p:oleObj>
              </mc:Choice>
              <mc:Fallback>
                <p:oleObj name="公式" r:id="rId7" imgW="1763395" imgH="219710" progId="Equation.3">
                  <p:embed/>
                  <p:pic>
                    <p:nvPicPr>
                      <p:cNvPr id="0" name="Object 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9260" y="4786807"/>
                        <a:ext cx="424815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02" name="Object 94"/>
          <p:cNvGraphicFramePr>
            <a:graphicFrameLocks noChangeAspect="1"/>
          </p:cNvGraphicFramePr>
          <p:nvPr/>
        </p:nvGraphicFramePr>
        <p:xfrm>
          <a:off x="1009260" y="5434507"/>
          <a:ext cx="3887787" cy="565150"/>
        </p:xfrm>
        <a:graphic>
          <a:graphicData uri="http://schemas.openxmlformats.org/presentationml/2006/ole">
            <mc:AlternateContent xmlns:mc="http://schemas.openxmlformats.org/markup-compatibility/2006">
              <mc:Choice xmlns:v="urn:schemas-microsoft-com:vml" Requires="v">
                <p:oleObj spid="_x0000_s14600" name="公式" r:id="rId9" imgW="1537970" imgH="219710" progId="Equation.3">
                  <p:embed/>
                </p:oleObj>
              </mc:Choice>
              <mc:Fallback>
                <p:oleObj name="公式" r:id="rId9" imgW="1537970" imgH="219710" progId="Equation.3">
                  <p:embed/>
                  <p:pic>
                    <p:nvPicPr>
                      <p:cNvPr id="0" name="Object 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260" y="5434507"/>
                        <a:ext cx="3887787"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03" name="Object 95"/>
          <p:cNvGraphicFramePr>
            <a:graphicFrameLocks noChangeAspect="1"/>
          </p:cNvGraphicFramePr>
          <p:nvPr/>
        </p:nvGraphicFramePr>
        <p:xfrm>
          <a:off x="1009260" y="6082207"/>
          <a:ext cx="4186237" cy="534988"/>
        </p:xfrm>
        <a:graphic>
          <a:graphicData uri="http://schemas.openxmlformats.org/presentationml/2006/ole">
            <mc:AlternateContent xmlns:mc="http://schemas.openxmlformats.org/markup-compatibility/2006">
              <mc:Choice xmlns:v="urn:schemas-microsoft-com:vml" Requires="v">
                <p:oleObj spid="_x0000_s14601" name="公式" r:id="rId11" imgW="1751330" imgH="219710" progId="Equation.3">
                  <p:embed/>
                </p:oleObj>
              </mc:Choice>
              <mc:Fallback>
                <p:oleObj name="公式" r:id="rId11" imgW="1751330" imgH="219710" progId="Equation.3">
                  <p:embed/>
                  <p:pic>
                    <p:nvPicPr>
                      <p:cNvPr id="0" name="Object 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9260" y="6082207"/>
                        <a:ext cx="4186237"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04" name="Text Box 96"/>
          <p:cNvSpPr txBox="1">
            <a:spLocks noChangeArrowheads="1"/>
          </p:cNvSpPr>
          <p:nvPr/>
        </p:nvSpPr>
        <p:spPr bwMode="auto">
          <a:xfrm>
            <a:off x="361560" y="4304207"/>
            <a:ext cx="1512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latin typeface="Arial" panose="020B0604020202020204" pitchFamily="34" charset="0"/>
              </a:rPr>
              <a:t>解得：</a:t>
            </a:r>
            <a:endParaRPr lang="zh-CN" altLang="en-US" sz="2800" dirty="0">
              <a:latin typeface="Arial" panose="020B0604020202020204" pitchFamily="34" charset="0"/>
            </a:endParaRPr>
          </a:p>
        </p:txBody>
      </p:sp>
      <p:grpSp>
        <p:nvGrpSpPr>
          <p:cNvPr id="5" name="Group 147"/>
          <p:cNvGrpSpPr/>
          <p:nvPr/>
        </p:nvGrpSpPr>
        <p:grpSpPr bwMode="auto">
          <a:xfrm>
            <a:off x="4315376" y="331488"/>
            <a:ext cx="4917070" cy="3644900"/>
            <a:chOff x="2653" y="527"/>
            <a:chExt cx="2894" cy="2296"/>
          </a:xfrm>
        </p:grpSpPr>
        <p:sp>
          <p:nvSpPr>
            <p:cNvPr id="34836" name="Oval 110"/>
            <p:cNvSpPr>
              <a:spLocks noChangeArrowheads="1"/>
            </p:cNvSpPr>
            <p:nvPr/>
          </p:nvSpPr>
          <p:spPr bwMode="auto">
            <a:xfrm>
              <a:off x="3968" y="216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34837" name="Oval 111"/>
            <p:cNvSpPr>
              <a:spLocks noChangeArrowheads="1"/>
            </p:cNvSpPr>
            <p:nvPr/>
          </p:nvSpPr>
          <p:spPr bwMode="auto">
            <a:xfrm>
              <a:off x="4875" y="89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34838" name="Oval 112"/>
            <p:cNvSpPr>
              <a:spLocks noChangeArrowheads="1"/>
            </p:cNvSpPr>
            <p:nvPr/>
          </p:nvSpPr>
          <p:spPr bwMode="auto">
            <a:xfrm>
              <a:off x="3152" y="1207"/>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34839" name="Text Box 113"/>
            <p:cNvSpPr txBox="1">
              <a:spLocks noChangeArrowheads="1"/>
            </p:cNvSpPr>
            <p:nvPr/>
          </p:nvSpPr>
          <p:spPr bwMode="auto">
            <a:xfrm>
              <a:off x="2653" y="1207"/>
              <a:ext cx="5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90V</a:t>
              </a:r>
              <a:endParaRPr lang="en-US" altLang="zh-CN" sz="2800" b="0">
                <a:solidFill>
                  <a:schemeClr val="tx1"/>
                </a:solidFill>
              </a:endParaRPr>
            </a:p>
          </p:txBody>
        </p:sp>
        <p:sp>
          <p:nvSpPr>
            <p:cNvPr id="34840" name="Rectangle 114"/>
            <p:cNvSpPr>
              <a:spLocks noChangeArrowheads="1"/>
            </p:cNvSpPr>
            <p:nvPr/>
          </p:nvSpPr>
          <p:spPr bwMode="auto">
            <a:xfrm>
              <a:off x="3333" y="527"/>
              <a:ext cx="1724" cy="1823"/>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4841" name="Line 115"/>
            <p:cNvSpPr>
              <a:spLocks noChangeShapeType="1"/>
            </p:cNvSpPr>
            <p:nvPr/>
          </p:nvSpPr>
          <p:spPr bwMode="auto">
            <a:xfrm>
              <a:off x="3334" y="1797"/>
              <a:ext cx="1723"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4842" name="Line 116"/>
            <p:cNvSpPr>
              <a:spLocks noChangeShapeType="1"/>
            </p:cNvSpPr>
            <p:nvPr/>
          </p:nvSpPr>
          <p:spPr bwMode="auto">
            <a:xfrm>
              <a:off x="4150" y="527"/>
              <a:ext cx="0" cy="127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4843" name="Text Box 117"/>
            <p:cNvSpPr txBox="1">
              <a:spLocks noChangeArrowheads="1"/>
            </p:cNvSpPr>
            <p:nvPr/>
          </p:nvSpPr>
          <p:spPr bwMode="auto">
            <a:xfrm>
              <a:off x="3016" y="1525"/>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chemeClr val="tx1"/>
                  </a:solidFill>
                </a:rPr>
                <a:t>＋</a:t>
              </a:r>
              <a:endParaRPr lang="zh-CN" altLang="en-US" sz="2800" b="0">
                <a:solidFill>
                  <a:schemeClr val="tx1"/>
                </a:solidFill>
              </a:endParaRPr>
            </a:p>
          </p:txBody>
        </p:sp>
        <p:sp>
          <p:nvSpPr>
            <p:cNvPr id="34844" name="Text Box 118"/>
            <p:cNvSpPr txBox="1">
              <a:spLocks noChangeArrowheads="1"/>
            </p:cNvSpPr>
            <p:nvPr/>
          </p:nvSpPr>
          <p:spPr bwMode="auto">
            <a:xfrm flipV="1">
              <a:off x="5148" y="1298"/>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chemeClr val="tx1"/>
                  </a:solidFill>
                </a:rPr>
                <a:t>＋</a:t>
              </a:r>
              <a:endParaRPr lang="zh-CN" altLang="en-US" sz="2800" b="0">
                <a:solidFill>
                  <a:schemeClr val="tx1"/>
                </a:solidFill>
              </a:endParaRPr>
            </a:p>
          </p:txBody>
        </p:sp>
        <p:sp>
          <p:nvSpPr>
            <p:cNvPr id="34845" name="Text Box 119"/>
            <p:cNvSpPr txBox="1">
              <a:spLocks noChangeArrowheads="1"/>
            </p:cNvSpPr>
            <p:nvPr/>
          </p:nvSpPr>
          <p:spPr bwMode="auto">
            <a:xfrm>
              <a:off x="3515" y="2341"/>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chemeClr val="tx1"/>
                  </a:solidFill>
                </a:rPr>
                <a:t>＋</a:t>
              </a:r>
              <a:endParaRPr lang="zh-CN" altLang="en-US" sz="2800" b="0">
                <a:solidFill>
                  <a:schemeClr val="tx1"/>
                </a:solidFill>
              </a:endParaRPr>
            </a:p>
          </p:txBody>
        </p:sp>
        <p:sp>
          <p:nvSpPr>
            <p:cNvPr id="34846" name="Text Box 120"/>
            <p:cNvSpPr txBox="1">
              <a:spLocks noChangeArrowheads="1"/>
            </p:cNvSpPr>
            <p:nvPr/>
          </p:nvSpPr>
          <p:spPr bwMode="auto">
            <a:xfrm>
              <a:off x="3016" y="935"/>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b="0">
                  <a:solidFill>
                    <a:schemeClr val="tx1"/>
                  </a:solidFill>
                </a:rPr>
                <a:t>－</a:t>
              </a:r>
              <a:endParaRPr lang="zh-CN" altLang="en-US" sz="2800" b="0">
                <a:solidFill>
                  <a:schemeClr val="tx1"/>
                </a:solidFill>
              </a:endParaRPr>
            </a:p>
          </p:txBody>
        </p:sp>
        <p:sp>
          <p:nvSpPr>
            <p:cNvPr id="34847" name="Text Box 121"/>
            <p:cNvSpPr txBox="1">
              <a:spLocks noChangeArrowheads="1"/>
            </p:cNvSpPr>
            <p:nvPr/>
          </p:nvSpPr>
          <p:spPr bwMode="auto">
            <a:xfrm>
              <a:off x="4376" y="2296"/>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b="0">
                  <a:solidFill>
                    <a:schemeClr val="tx1"/>
                  </a:solidFill>
                </a:rPr>
                <a:t>－</a:t>
              </a:r>
              <a:endParaRPr lang="zh-CN" altLang="en-US" sz="2800" b="0">
                <a:solidFill>
                  <a:schemeClr val="tx1"/>
                </a:solidFill>
              </a:endParaRPr>
            </a:p>
          </p:txBody>
        </p:sp>
        <p:sp>
          <p:nvSpPr>
            <p:cNvPr id="34848" name="Text Box 122"/>
            <p:cNvSpPr txBox="1">
              <a:spLocks noChangeArrowheads="1"/>
            </p:cNvSpPr>
            <p:nvPr/>
          </p:nvSpPr>
          <p:spPr bwMode="auto">
            <a:xfrm>
              <a:off x="5102" y="572"/>
              <a:ext cx="2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b="0">
                  <a:solidFill>
                    <a:schemeClr val="tx1"/>
                  </a:solidFill>
                </a:rPr>
                <a:t>－</a:t>
              </a:r>
              <a:endParaRPr lang="zh-CN" altLang="en-US" sz="2800" b="0">
                <a:solidFill>
                  <a:schemeClr val="tx1"/>
                </a:solidFill>
              </a:endParaRPr>
            </a:p>
          </p:txBody>
        </p:sp>
        <p:sp>
          <p:nvSpPr>
            <p:cNvPr id="34849" name="Text Box 123"/>
            <p:cNvSpPr txBox="1">
              <a:spLocks noChangeArrowheads="1"/>
            </p:cNvSpPr>
            <p:nvPr/>
          </p:nvSpPr>
          <p:spPr bwMode="auto">
            <a:xfrm>
              <a:off x="3515" y="1797"/>
              <a:ext cx="5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2</a:t>
              </a:r>
              <a:r>
                <a:rPr lang="en-US" altLang="zh-CN" sz="2800" b="0">
                  <a:solidFill>
                    <a:schemeClr val="tx1"/>
                  </a:solidFill>
                  <a:sym typeface="Symbol" panose="05050102010706020507" pitchFamily="18" charset="2"/>
                </a:rPr>
                <a:t></a:t>
              </a:r>
              <a:endParaRPr lang="en-US" altLang="zh-CN" sz="2800" b="0">
                <a:solidFill>
                  <a:schemeClr val="tx1"/>
                </a:solidFill>
              </a:endParaRPr>
            </a:p>
          </p:txBody>
        </p:sp>
        <p:sp>
          <p:nvSpPr>
            <p:cNvPr id="34850" name="Text Box 124"/>
            <p:cNvSpPr txBox="1">
              <a:spLocks noChangeArrowheads="1"/>
            </p:cNvSpPr>
            <p:nvPr/>
          </p:nvSpPr>
          <p:spPr bwMode="auto">
            <a:xfrm>
              <a:off x="2925" y="663"/>
              <a:ext cx="5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1</a:t>
              </a:r>
              <a:r>
                <a:rPr lang="en-US" altLang="zh-CN" sz="2800" b="0">
                  <a:solidFill>
                    <a:schemeClr val="tx1"/>
                  </a:solidFill>
                  <a:sym typeface="Symbol" panose="05050102010706020507" pitchFamily="18" charset="2"/>
                </a:rPr>
                <a:t></a:t>
              </a:r>
              <a:endParaRPr lang="en-US" altLang="zh-CN" sz="2800" b="0">
                <a:solidFill>
                  <a:schemeClr val="tx1"/>
                </a:solidFill>
              </a:endParaRPr>
            </a:p>
          </p:txBody>
        </p:sp>
        <p:sp>
          <p:nvSpPr>
            <p:cNvPr id="34851" name="Text Box 125"/>
            <p:cNvSpPr txBox="1">
              <a:spLocks noChangeArrowheads="1"/>
            </p:cNvSpPr>
            <p:nvPr/>
          </p:nvSpPr>
          <p:spPr bwMode="auto">
            <a:xfrm>
              <a:off x="4432" y="1797"/>
              <a:ext cx="7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2</a:t>
              </a:r>
              <a:r>
                <a:rPr lang="en-US" altLang="zh-CN" sz="2800" b="0">
                  <a:solidFill>
                    <a:schemeClr val="tx1"/>
                  </a:solidFill>
                  <a:sym typeface="Symbol" panose="05050102010706020507" pitchFamily="18" charset="2"/>
                </a:rPr>
                <a:t></a:t>
              </a:r>
              <a:endParaRPr lang="en-US" altLang="zh-CN" sz="2800" b="0">
                <a:solidFill>
                  <a:schemeClr val="tx1"/>
                </a:solidFill>
              </a:endParaRPr>
            </a:p>
          </p:txBody>
        </p:sp>
        <p:sp>
          <p:nvSpPr>
            <p:cNvPr id="34852" name="Text Box 126"/>
            <p:cNvSpPr txBox="1">
              <a:spLocks noChangeArrowheads="1"/>
            </p:cNvSpPr>
            <p:nvPr/>
          </p:nvSpPr>
          <p:spPr bwMode="auto">
            <a:xfrm>
              <a:off x="4195" y="663"/>
              <a:ext cx="5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1</a:t>
              </a:r>
              <a:r>
                <a:rPr lang="en-US" altLang="zh-CN" sz="2800" b="0">
                  <a:solidFill>
                    <a:schemeClr val="tx1"/>
                  </a:solidFill>
                  <a:sym typeface="Symbol" panose="05050102010706020507" pitchFamily="18" charset="2"/>
                </a:rPr>
                <a:t></a:t>
              </a:r>
              <a:endParaRPr lang="en-US" altLang="zh-CN" sz="2800" b="0">
                <a:solidFill>
                  <a:schemeClr val="tx1"/>
                </a:solidFill>
              </a:endParaRPr>
            </a:p>
          </p:txBody>
        </p:sp>
        <p:sp>
          <p:nvSpPr>
            <p:cNvPr id="34853" name="Text Box 127"/>
            <p:cNvSpPr txBox="1">
              <a:spLocks noChangeArrowheads="1"/>
            </p:cNvSpPr>
            <p:nvPr/>
          </p:nvSpPr>
          <p:spPr bwMode="auto">
            <a:xfrm rot="5400000">
              <a:off x="4963" y="1077"/>
              <a:ext cx="86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dirty="0">
                  <a:solidFill>
                    <a:schemeClr val="tx1"/>
                  </a:solidFill>
                </a:rPr>
                <a:t>100V</a:t>
              </a:r>
              <a:endParaRPr lang="en-US" altLang="zh-CN" sz="2800" b="0" dirty="0">
                <a:solidFill>
                  <a:schemeClr val="tx1"/>
                </a:solidFill>
              </a:endParaRPr>
            </a:p>
          </p:txBody>
        </p:sp>
        <p:sp>
          <p:nvSpPr>
            <p:cNvPr id="34854" name="Line 128"/>
            <p:cNvSpPr>
              <a:spLocks noChangeShapeType="1"/>
            </p:cNvSpPr>
            <p:nvPr/>
          </p:nvSpPr>
          <p:spPr bwMode="auto">
            <a:xfrm flipV="1">
              <a:off x="4150" y="1525"/>
              <a:ext cx="0" cy="227"/>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55" name="Text Box 129"/>
            <p:cNvSpPr txBox="1">
              <a:spLocks noChangeArrowheads="1"/>
            </p:cNvSpPr>
            <p:nvPr/>
          </p:nvSpPr>
          <p:spPr bwMode="auto">
            <a:xfrm>
              <a:off x="3651" y="1389"/>
              <a:ext cx="5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20</a:t>
              </a:r>
              <a:r>
                <a:rPr lang="en-US" altLang="zh-CN" sz="2800" b="0">
                  <a:solidFill>
                    <a:schemeClr val="tx1"/>
                  </a:solidFill>
                  <a:sym typeface="Symbol" panose="05050102010706020507" pitchFamily="18" charset="2"/>
                </a:rPr>
                <a:t>A</a:t>
              </a:r>
              <a:endParaRPr lang="en-US" altLang="zh-CN" sz="2800" b="0">
                <a:solidFill>
                  <a:schemeClr val="tx1"/>
                </a:solidFill>
              </a:endParaRPr>
            </a:p>
          </p:txBody>
        </p:sp>
        <p:sp>
          <p:nvSpPr>
            <p:cNvPr id="34856" name="Text Box 130"/>
            <p:cNvSpPr txBox="1">
              <a:spLocks noChangeArrowheads="1"/>
            </p:cNvSpPr>
            <p:nvPr/>
          </p:nvSpPr>
          <p:spPr bwMode="auto">
            <a:xfrm>
              <a:off x="3741" y="2496"/>
              <a:ext cx="9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110V</a:t>
              </a:r>
              <a:endParaRPr lang="en-US" altLang="zh-CN" sz="2800" b="0">
                <a:solidFill>
                  <a:schemeClr val="tx1"/>
                </a:solidFill>
              </a:endParaRPr>
            </a:p>
          </p:txBody>
        </p:sp>
        <p:sp>
          <p:nvSpPr>
            <p:cNvPr id="34857" name="Text Box 131"/>
            <p:cNvSpPr txBox="1">
              <a:spLocks noChangeArrowheads="1"/>
            </p:cNvSpPr>
            <p:nvPr/>
          </p:nvSpPr>
          <p:spPr bwMode="auto">
            <a:xfrm>
              <a:off x="4240" y="1434"/>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b="0">
                  <a:solidFill>
                    <a:schemeClr val="tx1"/>
                  </a:solidFill>
                </a:rPr>
                <a:t>＋</a:t>
              </a:r>
              <a:endParaRPr lang="zh-CN" altLang="en-US" sz="2800" b="0">
                <a:solidFill>
                  <a:schemeClr val="tx1"/>
                </a:solidFill>
              </a:endParaRPr>
            </a:p>
          </p:txBody>
        </p:sp>
        <p:sp>
          <p:nvSpPr>
            <p:cNvPr id="34858" name="Text Box 132"/>
            <p:cNvSpPr txBox="1">
              <a:spLocks noChangeArrowheads="1"/>
            </p:cNvSpPr>
            <p:nvPr/>
          </p:nvSpPr>
          <p:spPr bwMode="auto">
            <a:xfrm>
              <a:off x="4241" y="890"/>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b="0">
                  <a:solidFill>
                    <a:schemeClr val="tx1"/>
                  </a:solidFill>
                </a:rPr>
                <a:t>－</a:t>
              </a:r>
              <a:endParaRPr lang="zh-CN" altLang="en-US" sz="2800" b="0">
                <a:solidFill>
                  <a:schemeClr val="tx1"/>
                </a:solidFill>
              </a:endParaRPr>
            </a:p>
          </p:txBody>
        </p:sp>
        <p:sp>
          <p:nvSpPr>
            <p:cNvPr id="34859" name="Text Box 133"/>
            <p:cNvSpPr txBox="1">
              <a:spLocks noChangeArrowheads="1"/>
            </p:cNvSpPr>
            <p:nvPr/>
          </p:nvSpPr>
          <p:spPr bwMode="auto">
            <a:xfrm>
              <a:off x="4332" y="1162"/>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chemeClr val="tx1"/>
                  </a:solidFill>
                </a:rPr>
                <a:t>U</a:t>
              </a:r>
              <a:endParaRPr lang="en-US" altLang="zh-CN" sz="2800" b="0" i="1">
                <a:solidFill>
                  <a:schemeClr val="tx1"/>
                </a:solidFill>
              </a:endParaRPr>
            </a:p>
          </p:txBody>
        </p:sp>
        <p:sp>
          <p:nvSpPr>
            <p:cNvPr id="34860" name="Line 134"/>
            <p:cNvSpPr>
              <a:spLocks noChangeShapeType="1"/>
            </p:cNvSpPr>
            <p:nvPr/>
          </p:nvSpPr>
          <p:spPr bwMode="auto">
            <a:xfrm>
              <a:off x="3515" y="572"/>
              <a:ext cx="544" cy="0"/>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61" name="Text Box 135"/>
            <p:cNvSpPr txBox="1">
              <a:spLocks noChangeArrowheads="1"/>
            </p:cNvSpPr>
            <p:nvPr/>
          </p:nvSpPr>
          <p:spPr bwMode="auto">
            <a:xfrm>
              <a:off x="3651" y="527"/>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chemeClr val="tx1"/>
                  </a:solidFill>
                </a:rPr>
                <a:t>I</a:t>
              </a:r>
              <a:endParaRPr lang="en-US" altLang="zh-CN" sz="2800" b="0" i="1">
                <a:solidFill>
                  <a:schemeClr val="tx1"/>
                </a:solidFill>
              </a:endParaRPr>
            </a:p>
          </p:txBody>
        </p:sp>
        <p:sp>
          <p:nvSpPr>
            <p:cNvPr id="34862" name="Rectangle 136"/>
            <p:cNvSpPr>
              <a:spLocks noChangeArrowheads="1"/>
            </p:cNvSpPr>
            <p:nvPr/>
          </p:nvSpPr>
          <p:spPr bwMode="auto">
            <a:xfrm>
              <a:off x="4089" y="66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4863" name="Rectangle 137"/>
            <p:cNvSpPr>
              <a:spLocks noChangeArrowheads="1"/>
            </p:cNvSpPr>
            <p:nvPr/>
          </p:nvSpPr>
          <p:spPr bwMode="auto">
            <a:xfrm>
              <a:off x="3273" y="66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34864" name="Group 138"/>
            <p:cNvGrpSpPr/>
            <p:nvPr/>
          </p:nvGrpSpPr>
          <p:grpSpPr bwMode="auto">
            <a:xfrm>
              <a:off x="3969" y="1071"/>
              <a:ext cx="363" cy="363"/>
              <a:chOff x="4785" y="709"/>
              <a:chExt cx="363" cy="363"/>
            </a:xfrm>
          </p:grpSpPr>
          <p:sp>
            <p:nvSpPr>
              <p:cNvPr id="34867" name="Oval 139"/>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34868" name="Line 140"/>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865" name="Rectangle 141"/>
            <p:cNvSpPr>
              <a:spLocks noChangeArrowheads="1"/>
            </p:cNvSpPr>
            <p:nvPr/>
          </p:nvSpPr>
          <p:spPr bwMode="auto">
            <a:xfrm>
              <a:off x="4467" y="170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4866" name="Rectangle 142"/>
            <p:cNvSpPr>
              <a:spLocks noChangeArrowheads="1"/>
            </p:cNvSpPr>
            <p:nvPr/>
          </p:nvSpPr>
          <p:spPr bwMode="auto">
            <a:xfrm>
              <a:off x="3560" y="170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pic>
        <p:nvPicPr>
          <p:cNvPr id="4" name="图片 3"/>
          <p:cNvPicPr>
            <a:picLocks noChangeAspect="1"/>
          </p:cNvPicPr>
          <p:nvPr/>
        </p:nvPicPr>
        <p:blipFill rotWithShape="1">
          <a:blip r:embed="rId13"/>
          <a:srcRect r="11078"/>
          <a:stretch>
            <a:fillRect/>
          </a:stretch>
        </p:blipFill>
        <p:spPr>
          <a:xfrm>
            <a:off x="5630229" y="3978575"/>
            <a:ext cx="2969471" cy="1199357"/>
          </a:xfrm>
          <a:prstGeom prst="rect">
            <a:avLst/>
          </a:prstGeom>
          <a:ln w="15875">
            <a:solidFill>
              <a:srgbClr val="FF0000"/>
            </a:solidFill>
          </a:ln>
        </p:spPr>
      </p:pic>
      <p:sp>
        <p:nvSpPr>
          <p:cNvPr id="56" name="AutoShape 44"/>
          <p:cNvSpPr>
            <a:spLocks noChangeArrowheads="1"/>
          </p:cNvSpPr>
          <p:nvPr/>
        </p:nvSpPr>
        <p:spPr bwMode="auto">
          <a:xfrm rot="12578730">
            <a:off x="4640645" y="4078587"/>
            <a:ext cx="647700" cy="142875"/>
          </a:xfrm>
          <a:prstGeom prst="rightArrow">
            <a:avLst>
              <a:gd name="adj1" fmla="val 50000"/>
              <a:gd name="adj2" fmla="val 113333"/>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57" name="矩形 56"/>
          <p:cNvSpPr/>
          <p:nvPr/>
        </p:nvSpPr>
        <p:spPr>
          <a:xfrm>
            <a:off x="5631231" y="5244189"/>
            <a:ext cx="3141620" cy="1569660"/>
          </a:xfrm>
          <a:prstGeom prst="rect">
            <a:avLst/>
          </a:prstGeom>
          <a:ln>
            <a:solidFill>
              <a:srgbClr val="FF0000"/>
            </a:solidFill>
          </a:ln>
        </p:spPr>
        <p:txBody>
          <a:bodyPr wrap="square">
            <a:spAutoFit/>
          </a:bodyPr>
          <a:lstStyle/>
          <a:p>
            <a:pPr algn="ctr"/>
            <a:r>
              <a:rPr kumimoji="1" lang="zh-CN" altLang="en-US" sz="1600" b="1" dirty="0">
                <a:solidFill>
                  <a:srgbClr val="FFFF00"/>
                </a:solidFill>
                <a:ea typeface="宋体" panose="02010600030101010101" pitchFamily="2" charset="-122"/>
              </a:rPr>
              <a:t>电流源串电阻的支路，不参与节点的自导互导的计算 </a:t>
            </a:r>
            <a:endParaRPr kumimoji="1" lang="en-US" altLang="zh-CN" sz="1600" b="1" dirty="0">
              <a:solidFill>
                <a:srgbClr val="FFFF00"/>
              </a:solidFill>
              <a:ea typeface="宋体" panose="02010600030101010101" pitchFamily="2" charset="-122"/>
            </a:endParaRPr>
          </a:p>
          <a:p>
            <a:pPr algn="ctr"/>
            <a:r>
              <a:rPr kumimoji="1" lang="zh-CN" altLang="en-US" sz="1600" b="1" dirty="0">
                <a:ea typeface="宋体" panose="02010600030101010101" pitchFamily="2" charset="-122"/>
              </a:rPr>
              <a:t>节点电压法分析的实质是电流</a:t>
            </a:r>
            <a:r>
              <a:rPr kumimoji="1" lang="zh-CN" altLang="en-US" sz="1600" dirty="0">
                <a:ea typeface="宋体" panose="02010600030101010101" pitchFamily="2" charset="-122"/>
              </a:rPr>
              <a:t>，只是利用节点电压作为变量而已，和电流源串联的电阻不改变电流源支路电流，故不考虑</a:t>
            </a:r>
            <a:endParaRPr kumimoji="1" lang="en-US" altLang="zh-CN" sz="1600" dirty="0">
              <a:ea typeface="宋体" panose="02010600030101010101" pitchFamily="2" charset="-122"/>
            </a:endParaRPr>
          </a:p>
        </p:txBody>
      </p:sp>
      <p:sp>
        <p:nvSpPr>
          <p:cNvPr id="58" name="Text Box 4"/>
          <p:cNvSpPr txBox="1">
            <a:spLocks noChangeArrowheads="1"/>
          </p:cNvSpPr>
          <p:nvPr/>
        </p:nvSpPr>
        <p:spPr bwMode="auto">
          <a:xfrm>
            <a:off x="59959" y="0"/>
            <a:ext cx="490574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3.5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节点电压法的特例</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AAAZIOT0.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88421" y="2301240"/>
            <a:ext cx="82296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2"/>
          <p:cNvSpPr>
            <a:spLocks noChangeArrowheads="1"/>
          </p:cNvSpPr>
          <p:nvPr/>
        </p:nvSpPr>
        <p:spPr bwMode="auto">
          <a:xfrm>
            <a:off x="488421" y="1022880"/>
            <a:ext cx="52562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rPr>
              <a:t>超节点（割集）的概念</a:t>
            </a:r>
            <a:endParaRPr lang="zh-CN" altLang="en-US" sz="3200" dirty="0">
              <a:solidFill>
                <a:schemeClr val="tx1"/>
              </a:solidFill>
            </a:endParaRPr>
          </a:p>
        </p:txBody>
      </p:sp>
      <p:sp>
        <p:nvSpPr>
          <p:cNvPr id="5" name="Text Box 4"/>
          <p:cNvSpPr txBox="1">
            <a:spLocks noChangeArrowheads="1"/>
          </p:cNvSpPr>
          <p:nvPr/>
        </p:nvSpPr>
        <p:spPr bwMode="auto">
          <a:xfrm>
            <a:off x="59959" y="0"/>
            <a:ext cx="490574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3.5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节点电压法的特例</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4"/>
          <p:cNvSpPr txBox="1">
            <a:spLocks noChangeArrowheads="1"/>
          </p:cNvSpPr>
          <p:nvPr/>
        </p:nvSpPr>
        <p:spPr bwMode="auto">
          <a:xfrm>
            <a:off x="312045" y="904737"/>
            <a:ext cx="17390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zh-CN" altLang="en-US" sz="2800" dirty="0">
                <a:solidFill>
                  <a:srgbClr val="FFFFFF"/>
                </a:solidFill>
              </a:rPr>
              <a:t>电路的图</a:t>
            </a:r>
            <a:endParaRPr kumimoji="1" lang="zh-CN" altLang="en-US" sz="2800" dirty="0">
              <a:solidFill>
                <a:srgbClr val="FFFFFF"/>
              </a:solidFill>
            </a:endParaRPr>
          </a:p>
        </p:txBody>
      </p:sp>
      <p:grpSp>
        <p:nvGrpSpPr>
          <p:cNvPr id="2" name="Group 249"/>
          <p:cNvGrpSpPr/>
          <p:nvPr/>
        </p:nvGrpSpPr>
        <p:grpSpPr bwMode="auto">
          <a:xfrm>
            <a:off x="4146550" y="1810462"/>
            <a:ext cx="1368425" cy="1042276"/>
            <a:chOff x="2703" y="870"/>
            <a:chExt cx="862" cy="700"/>
          </a:xfrm>
        </p:grpSpPr>
        <p:sp>
          <p:nvSpPr>
            <p:cNvPr id="8284" name="AutoShape 124"/>
            <p:cNvSpPr>
              <a:spLocks noChangeArrowheads="1"/>
            </p:cNvSpPr>
            <p:nvPr/>
          </p:nvSpPr>
          <p:spPr bwMode="auto">
            <a:xfrm>
              <a:off x="2744" y="1434"/>
              <a:ext cx="771" cy="136"/>
            </a:xfrm>
            <a:prstGeom prst="rightArrow">
              <a:avLst>
                <a:gd name="adj1" fmla="val 50000"/>
                <a:gd name="adj2" fmla="val 141728"/>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8285" name="Text Box 125"/>
            <p:cNvSpPr txBox="1">
              <a:spLocks noChangeArrowheads="1"/>
            </p:cNvSpPr>
            <p:nvPr/>
          </p:nvSpPr>
          <p:spPr bwMode="auto">
            <a:xfrm>
              <a:off x="2703" y="870"/>
              <a:ext cx="862"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抛开元件性质</a:t>
              </a:r>
              <a:endParaRPr lang="zh-CN" altLang="en-US" dirty="0">
                <a:latin typeface="Arial" panose="020B0604020202020204" pitchFamily="34" charset="0"/>
              </a:endParaRPr>
            </a:p>
          </p:txBody>
        </p:sp>
      </p:grpSp>
      <p:sp>
        <p:nvSpPr>
          <p:cNvPr id="55462" name="AutoShape 166" descr="羊皮纸"/>
          <p:cNvSpPr>
            <a:spLocks noChangeArrowheads="1"/>
          </p:cNvSpPr>
          <p:nvPr/>
        </p:nvSpPr>
        <p:spPr bwMode="auto">
          <a:xfrm>
            <a:off x="6861175" y="4520134"/>
            <a:ext cx="1990725" cy="935038"/>
          </a:xfrm>
          <a:prstGeom prst="wedgeRoundRectCallout">
            <a:avLst>
              <a:gd name="adj1" fmla="val -44296"/>
              <a:gd name="adj2" fmla="val -130815"/>
              <a:gd name="adj3" fmla="val 16667"/>
            </a:avLst>
          </a:prstGeom>
          <a:blipFill dpi="0" rotWithShape="1">
            <a:blip r:embed="rId1"/>
            <a:srcRect/>
            <a:tile tx="0" ty="0" sx="100000" sy="100000" flip="none" algn="tl"/>
          </a:blipFill>
          <a:ln w="9525">
            <a:solidFill>
              <a:schemeClr val="tx1"/>
            </a:solidFill>
            <a:miter lim="800000"/>
          </a:ln>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dirty="0">
                <a:solidFill>
                  <a:schemeClr val="bg1"/>
                </a:solidFill>
                <a:latin typeface="Arial" panose="020B0604020202020204" pitchFamily="34" charset="0"/>
              </a:rPr>
              <a:t>一个元件作为一条支路</a:t>
            </a:r>
            <a:endParaRPr lang="zh-CN" altLang="en-US" dirty="0">
              <a:solidFill>
                <a:schemeClr val="bg1"/>
              </a:solidFill>
              <a:latin typeface="Arial" panose="020B0604020202020204" pitchFamily="34" charset="0"/>
            </a:endParaRPr>
          </a:p>
        </p:txBody>
      </p:sp>
      <p:sp>
        <p:nvSpPr>
          <p:cNvPr id="55486" name="AutoShape 190" descr="羊皮纸"/>
          <p:cNvSpPr>
            <a:spLocks noChangeArrowheads="1"/>
          </p:cNvSpPr>
          <p:nvPr/>
        </p:nvSpPr>
        <p:spPr bwMode="auto">
          <a:xfrm>
            <a:off x="1050942" y="4552950"/>
            <a:ext cx="2376477" cy="1008130"/>
          </a:xfrm>
          <a:prstGeom prst="wedgeRoundRectCallout">
            <a:avLst>
              <a:gd name="adj1" fmla="val 65267"/>
              <a:gd name="adj2" fmla="val -11289"/>
              <a:gd name="adj3" fmla="val 16667"/>
            </a:avLst>
          </a:prstGeom>
          <a:blipFill dpi="0" rotWithShape="1">
            <a:blip r:embed="rId1"/>
            <a:srcRect/>
            <a:tile tx="0" ty="0" sx="100000" sy="100000" flip="none" algn="tl"/>
          </a:blipFill>
          <a:ln w="9525">
            <a:solidFill>
              <a:schemeClr val="tx1"/>
            </a:solidFill>
            <a:miter lim="800000"/>
          </a:ln>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lang="zh-CN" altLang="en-US" sz="2000" dirty="0">
                <a:solidFill>
                  <a:schemeClr val="bg1"/>
                </a:solidFill>
                <a:latin typeface="Arial" panose="020B0604020202020204" pitchFamily="34" charset="0"/>
              </a:rPr>
              <a:t>电压源和电阻串联</a:t>
            </a:r>
            <a:endParaRPr lang="zh-CN" altLang="en-US" sz="2000" dirty="0">
              <a:solidFill>
                <a:schemeClr val="bg1"/>
              </a:solidFill>
              <a:latin typeface="Arial" panose="020B0604020202020204" pitchFamily="34" charset="0"/>
            </a:endParaRPr>
          </a:p>
          <a:p>
            <a:pPr algn="ctr"/>
            <a:r>
              <a:rPr lang="zh-CN" altLang="en-US" sz="2000" dirty="0">
                <a:solidFill>
                  <a:schemeClr val="bg1"/>
                </a:solidFill>
                <a:latin typeface="Arial" panose="020B0604020202020204" pitchFamily="34" charset="0"/>
              </a:rPr>
              <a:t>电流源和电阻并联</a:t>
            </a:r>
            <a:endParaRPr lang="zh-CN" altLang="en-US" sz="2000" dirty="0">
              <a:solidFill>
                <a:schemeClr val="bg1"/>
              </a:solidFill>
              <a:latin typeface="Arial" panose="020B0604020202020204" pitchFamily="34" charset="0"/>
            </a:endParaRPr>
          </a:p>
          <a:p>
            <a:pPr algn="ctr"/>
            <a:r>
              <a:rPr lang="zh-CN" altLang="en-US" sz="2000" dirty="0">
                <a:solidFill>
                  <a:schemeClr val="bg1"/>
                </a:solidFill>
                <a:latin typeface="Arial" panose="020B0604020202020204" pitchFamily="34" charset="0"/>
              </a:rPr>
              <a:t>作为一条支路</a:t>
            </a:r>
            <a:endParaRPr lang="zh-CN" altLang="en-US" sz="2000" dirty="0">
              <a:solidFill>
                <a:schemeClr val="bg1"/>
              </a:solidFill>
              <a:latin typeface="Arial" panose="020B0604020202020204" pitchFamily="34" charset="0"/>
            </a:endParaRPr>
          </a:p>
        </p:txBody>
      </p:sp>
      <p:grpSp>
        <p:nvGrpSpPr>
          <p:cNvPr id="3" name="Group 196"/>
          <p:cNvGrpSpPr/>
          <p:nvPr/>
        </p:nvGrpSpPr>
        <p:grpSpPr bwMode="auto">
          <a:xfrm>
            <a:off x="3924300" y="3716338"/>
            <a:ext cx="2376488" cy="1752600"/>
            <a:chOff x="2336" y="2659"/>
            <a:chExt cx="1497" cy="1104"/>
          </a:xfrm>
        </p:grpSpPr>
        <p:sp>
          <p:nvSpPr>
            <p:cNvPr id="8270" name="Line 172"/>
            <p:cNvSpPr>
              <a:spLocks noChangeShapeType="1"/>
            </p:cNvSpPr>
            <p:nvPr/>
          </p:nvSpPr>
          <p:spPr bwMode="auto">
            <a:xfrm flipV="1">
              <a:off x="2336" y="2660"/>
              <a:ext cx="749" cy="40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71" name="Line 173"/>
            <p:cNvSpPr>
              <a:spLocks noChangeShapeType="1"/>
            </p:cNvSpPr>
            <p:nvPr/>
          </p:nvSpPr>
          <p:spPr bwMode="auto">
            <a:xfrm flipV="1">
              <a:off x="3084" y="3065"/>
              <a:ext cx="749" cy="40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72" name="Line 174"/>
            <p:cNvSpPr>
              <a:spLocks noChangeShapeType="1"/>
            </p:cNvSpPr>
            <p:nvPr/>
          </p:nvSpPr>
          <p:spPr bwMode="auto">
            <a:xfrm>
              <a:off x="2336" y="3064"/>
              <a:ext cx="749" cy="40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73" name="Line 175"/>
            <p:cNvSpPr>
              <a:spLocks noChangeShapeType="1"/>
            </p:cNvSpPr>
            <p:nvPr/>
          </p:nvSpPr>
          <p:spPr bwMode="auto">
            <a:xfrm>
              <a:off x="3084" y="2660"/>
              <a:ext cx="749" cy="40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74" name="Line 176"/>
            <p:cNvSpPr>
              <a:spLocks noChangeShapeType="1"/>
            </p:cNvSpPr>
            <p:nvPr/>
          </p:nvSpPr>
          <p:spPr bwMode="auto">
            <a:xfrm>
              <a:off x="3085" y="2660"/>
              <a:ext cx="0" cy="80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75" name="Line 177"/>
            <p:cNvSpPr>
              <a:spLocks noChangeShapeType="1"/>
            </p:cNvSpPr>
            <p:nvPr/>
          </p:nvSpPr>
          <p:spPr bwMode="auto">
            <a:xfrm>
              <a:off x="2336" y="3064"/>
              <a:ext cx="0" cy="648"/>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76" name="Line 178"/>
            <p:cNvSpPr>
              <a:spLocks noChangeShapeType="1"/>
            </p:cNvSpPr>
            <p:nvPr/>
          </p:nvSpPr>
          <p:spPr bwMode="auto">
            <a:xfrm>
              <a:off x="2336" y="3712"/>
              <a:ext cx="149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77" name="Line 179"/>
            <p:cNvSpPr>
              <a:spLocks noChangeShapeType="1"/>
            </p:cNvSpPr>
            <p:nvPr/>
          </p:nvSpPr>
          <p:spPr bwMode="auto">
            <a:xfrm>
              <a:off x="3833" y="3064"/>
              <a:ext cx="0" cy="648"/>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78" name="Text Box 183"/>
            <p:cNvSpPr txBox="1">
              <a:spLocks noChangeArrowheads="1"/>
            </p:cNvSpPr>
            <p:nvPr/>
          </p:nvSpPr>
          <p:spPr bwMode="auto">
            <a:xfrm>
              <a:off x="3107" y="2886"/>
              <a:ext cx="1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5</a:t>
              </a:r>
              <a:endParaRPr lang="en-US" altLang="zh-CN" b="0">
                <a:solidFill>
                  <a:schemeClr val="tx1"/>
                </a:solidFill>
              </a:endParaRPr>
            </a:p>
          </p:txBody>
        </p:sp>
        <p:sp>
          <p:nvSpPr>
            <p:cNvPr id="8279" name="Text Box 184"/>
            <p:cNvSpPr txBox="1">
              <a:spLocks noChangeArrowheads="1"/>
            </p:cNvSpPr>
            <p:nvPr/>
          </p:nvSpPr>
          <p:spPr bwMode="auto">
            <a:xfrm>
              <a:off x="3459" y="3227"/>
              <a:ext cx="1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4</a:t>
              </a:r>
              <a:endParaRPr lang="en-US" altLang="zh-CN" b="0">
                <a:solidFill>
                  <a:schemeClr val="tx1"/>
                </a:solidFill>
              </a:endParaRPr>
            </a:p>
          </p:txBody>
        </p:sp>
        <p:sp>
          <p:nvSpPr>
            <p:cNvPr id="8280" name="Text Box 185"/>
            <p:cNvSpPr txBox="1">
              <a:spLocks noChangeArrowheads="1"/>
            </p:cNvSpPr>
            <p:nvPr/>
          </p:nvSpPr>
          <p:spPr bwMode="auto">
            <a:xfrm>
              <a:off x="3418" y="2659"/>
              <a:ext cx="1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3</a:t>
              </a:r>
              <a:endParaRPr lang="en-US" altLang="zh-CN" b="0">
                <a:solidFill>
                  <a:schemeClr val="tx1"/>
                </a:solidFill>
              </a:endParaRPr>
            </a:p>
          </p:txBody>
        </p:sp>
        <p:sp>
          <p:nvSpPr>
            <p:cNvPr id="8281" name="Text Box 186"/>
            <p:cNvSpPr txBox="1">
              <a:spLocks noChangeArrowheads="1"/>
            </p:cNvSpPr>
            <p:nvPr/>
          </p:nvSpPr>
          <p:spPr bwMode="auto">
            <a:xfrm>
              <a:off x="2586" y="3227"/>
              <a:ext cx="1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2</a:t>
              </a:r>
              <a:endParaRPr lang="en-US" altLang="zh-CN" b="0">
                <a:solidFill>
                  <a:schemeClr val="tx1"/>
                </a:solidFill>
              </a:endParaRPr>
            </a:p>
          </p:txBody>
        </p:sp>
        <p:sp>
          <p:nvSpPr>
            <p:cNvPr id="8282" name="Text Box 187"/>
            <p:cNvSpPr txBox="1">
              <a:spLocks noChangeArrowheads="1"/>
            </p:cNvSpPr>
            <p:nvPr/>
          </p:nvSpPr>
          <p:spPr bwMode="auto">
            <a:xfrm>
              <a:off x="2545" y="2659"/>
              <a:ext cx="1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1</a:t>
              </a:r>
              <a:endParaRPr lang="en-US" altLang="zh-CN" b="0">
                <a:solidFill>
                  <a:schemeClr val="tx1"/>
                </a:solidFill>
              </a:endParaRPr>
            </a:p>
          </p:txBody>
        </p:sp>
        <p:sp>
          <p:nvSpPr>
            <p:cNvPr id="8283" name="Text Box 195"/>
            <p:cNvSpPr txBox="1">
              <a:spLocks noChangeArrowheads="1"/>
            </p:cNvSpPr>
            <p:nvPr/>
          </p:nvSpPr>
          <p:spPr bwMode="auto">
            <a:xfrm>
              <a:off x="2880" y="3475"/>
              <a:ext cx="1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6</a:t>
              </a:r>
              <a:endParaRPr lang="en-US" altLang="zh-CN" b="0">
                <a:solidFill>
                  <a:schemeClr val="tx1"/>
                </a:solidFill>
              </a:endParaRPr>
            </a:p>
          </p:txBody>
        </p:sp>
      </p:grpSp>
      <p:sp>
        <p:nvSpPr>
          <p:cNvPr id="55494" name="AutoShape 198"/>
          <p:cNvSpPr>
            <a:spLocks noChangeArrowheads="1"/>
          </p:cNvSpPr>
          <p:nvPr/>
        </p:nvSpPr>
        <p:spPr bwMode="auto">
          <a:xfrm rot="2419989">
            <a:off x="3657600" y="3273425"/>
            <a:ext cx="936625" cy="161925"/>
          </a:xfrm>
          <a:prstGeom prst="rightArrow">
            <a:avLst>
              <a:gd name="adj1" fmla="val 50000"/>
              <a:gd name="adj2" fmla="val 144608"/>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55501" name="AutoShape 205" descr="蓝色面巾纸"/>
          <p:cNvSpPr>
            <a:spLocks noChangeArrowheads="1"/>
          </p:cNvSpPr>
          <p:nvPr/>
        </p:nvSpPr>
        <p:spPr bwMode="auto">
          <a:xfrm>
            <a:off x="4280697" y="5999379"/>
            <a:ext cx="2528091" cy="795941"/>
          </a:xfrm>
          <a:prstGeom prst="wedgeRoundRectCallout">
            <a:avLst>
              <a:gd name="adj1" fmla="val -9068"/>
              <a:gd name="adj2" fmla="val -119810"/>
              <a:gd name="adj3" fmla="val 16667"/>
            </a:avLst>
          </a:prstGeom>
          <a:blipFill dpi="0" rotWithShape="1">
            <a:blip r:embed="rId2"/>
            <a:srcRect/>
            <a:tile tx="0" ty="0" sx="100000" sy="100000" flip="none" algn="tl"/>
          </a:blipFill>
          <a:ln w="9525">
            <a:solidFill>
              <a:schemeClr val="tx1"/>
            </a:solidFill>
            <a:miter lim="800000"/>
          </a:ln>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dirty="0">
                <a:solidFill>
                  <a:schemeClr val="bg1"/>
                </a:solidFill>
                <a:latin typeface="Arial" panose="020B0604020202020204" pitchFamily="34" charset="0"/>
              </a:rPr>
              <a:t>有向图：每条支路都有方向</a:t>
            </a:r>
            <a:endParaRPr lang="zh-CN" altLang="en-US" dirty="0">
              <a:solidFill>
                <a:schemeClr val="bg1"/>
              </a:solidFill>
              <a:latin typeface="Arial" panose="020B0604020202020204" pitchFamily="34" charset="0"/>
            </a:endParaRPr>
          </a:p>
        </p:txBody>
      </p:sp>
      <p:grpSp>
        <p:nvGrpSpPr>
          <p:cNvPr id="6" name="Group 281"/>
          <p:cNvGrpSpPr/>
          <p:nvPr/>
        </p:nvGrpSpPr>
        <p:grpSpPr bwMode="auto">
          <a:xfrm>
            <a:off x="5940425" y="1700213"/>
            <a:ext cx="2519363" cy="2401887"/>
            <a:chOff x="3742" y="1071"/>
            <a:chExt cx="1587" cy="1513"/>
          </a:xfrm>
        </p:grpSpPr>
        <p:sp>
          <p:nvSpPr>
            <p:cNvPr id="8248" name="Line 282"/>
            <p:cNvSpPr>
              <a:spLocks noChangeShapeType="1"/>
            </p:cNvSpPr>
            <p:nvPr/>
          </p:nvSpPr>
          <p:spPr bwMode="auto">
            <a:xfrm flipV="1">
              <a:off x="3742" y="1255"/>
              <a:ext cx="733" cy="40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9" name="Line 283"/>
            <p:cNvSpPr>
              <a:spLocks noChangeShapeType="1"/>
            </p:cNvSpPr>
            <p:nvPr/>
          </p:nvSpPr>
          <p:spPr bwMode="auto">
            <a:xfrm flipV="1">
              <a:off x="4474" y="1660"/>
              <a:ext cx="733" cy="40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50" name="Line 284"/>
            <p:cNvSpPr>
              <a:spLocks noChangeShapeType="1"/>
            </p:cNvSpPr>
            <p:nvPr/>
          </p:nvSpPr>
          <p:spPr bwMode="auto">
            <a:xfrm>
              <a:off x="3742" y="1659"/>
              <a:ext cx="733" cy="40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51" name="Line 285"/>
            <p:cNvSpPr>
              <a:spLocks noChangeShapeType="1"/>
            </p:cNvSpPr>
            <p:nvPr/>
          </p:nvSpPr>
          <p:spPr bwMode="auto">
            <a:xfrm>
              <a:off x="4474" y="1255"/>
              <a:ext cx="733" cy="40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52" name="Line 286"/>
            <p:cNvSpPr>
              <a:spLocks noChangeShapeType="1"/>
            </p:cNvSpPr>
            <p:nvPr/>
          </p:nvSpPr>
          <p:spPr bwMode="auto">
            <a:xfrm>
              <a:off x="4475" y="1255"/>
              <a:ext cx="0" cy="80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53" name="Line 287"/>
            <p:cNvSpPr>
              <a:spLocks noChangeShapeType="1"/>
            </p:cNvSpPr>
            <p:nvPr/>
          </p:nvSpPr>
          <p:spPr bwMode="auto">
            <a:xfrm>
              <a:off x="3742" y="1659"/>
              <a:ext cx="0" cy="647"/>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54" name="Line 288"/>
            <p:cNvSpPr>
              <a:spLocks noChangeShapeType="1"/>
            </p:cNvSpPr>
            <p:nvPr/>
          </p:nvSpPr>
          <p:spPr bwMode="auto">
            <a:xfrm>
              <a:off x="3742" y="2306"/>
              <a:ext cx="1465"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55" name="Line 289"/>
            <p:cNvSpPr>
              <a:spLocks noChangeShapeType="1"/>
            </p:cNvSpPr>
            <p:nvPr/>
          </p:nvSpPr>
          <p:spPr bwMode="auto">
            <a:xfrm>
              <a:off x="5207" y="1659"/>
              <a:ext cx="0" cy="647"/>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56" name="Freeform 290"/>
            <p:cNvSpPr/>
            <p:nvPr/>
          </p:nvSpPr>
          <p:spPr bwMode="auto">
            <a:xfrm>
              <a:off x="4468" y="1071"/>
              <a:ext cx="861" cy="590"/>
            </a:xfrm>
            <a:custGeom>
              <a:avLst/>
              <a:gdLst>
                <a:gd name="T0" fmla="*/ 73 w 1005"/>
                <a:gd name="T1" fmla="*/ 31 h 718"/>
                <a:gd name="T2" fmla="*/ 73 w 1005"/>
                <a:gd name="T3" fmla="*/ 4 h 718"/>
                <a:gd name="T4" fmla="*/ 0 w 1005"/>
                <a:gd name="T5" fmla="*/ 10 h 718"/>
                <a:gd name="T6" fmla="*/ 0 60000 65536"/>
                <a:gd name="T7" fmla="*/ 0 60000 65536"/>
                <a:gd name="T8" fmla="*/ 0 60000 65536"/>
                <a:gd name="T9" fmla="*/ 0 w 1005"/>
                <a:gd name="T10" fmla="*/ 0 h 718"/>
                <a:gd name="T11" fmla="*/ 1005 w 1005"/>
                <a:gd name="T12" fmla="*/ 718 h 718"/>
              </a:gdLst>
              <a:ahLst/>
              <a:cxnLst>
                <a:cxn ang="T6">
                  <a:pos x="T0" y="T1"/>
                </a:cxn>
                <a:cxn ang="T7">
                  <a:pos x="T2" y="T3"/>
                </a:cxn>
                <a:cxn ang="T8">
                  <a:pos x="T4" y="T5"/>
                </a:cxn>
              </a:cxnLst>
              <a:rect l="T9" t="T10" r="T11" b="T12"/>
              <a:pathLst>
                <a:path w="1005" h="718">
                  <a:moveTo>
                    <a:pt x="861" y="718"/>
                  </a:moveTo>
                  <a:cubicBezTo>
                    <a:pt x="933" y="442"/>
                    <a:pt x="1005" y="166"/>
                    <a:pt x="861" y="83"/>
                  </a:cubicBezTo>
                  <a:cubicBezTo>
                    <a:pt x="717" y="0"/>
                    <a:pt x="143" y="196"/>
                    <a:pt x="0" y="219"/>
                  </a:cubicBezTo>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57" name="Oval 291"/>
            <p:cNvSpPr>
              <a:spLocks noChangeArrowheads="1"/>
            </p:cNvSpPr>
            <p:nvPr/>
          </p:nvSpPr>
          <p:spPr bwMode="auto">
            <a:xfrm>
              <a:off x="4394" y="2265"/>
              <a:ext cx="82" cy="81"/>
            </a:xfrm>
            <a:prstGeom prst="ellipse">
              <a:avLst/>
            </a:prstGeom>
            <a:solidFill>
              <a:srgbClr val="FFCC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258" name="Text Box 292"/>
            <p:cNvSpPr txBox="1">
              <a:spLocks noChangeArrowheads="1"/>
            </p:cNvSpPr>
            <p:nvPr/>
          </p:nvSpPr>
          <p:spPr bwMode="auto">
            <a:xfrm>
              <a:off x="4785" y="2296"/>
              <a:ext cx="1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6</a:t>
              </a:r>
              <a:endParaRPr lang="en-US" altLang="zh-CN" b="0">
                <a:solidFill>
                  <a:schemeClr val="tx1"/>
                </a:solidFill>
              </a:endParaRPr>
            </a:p>
          </p:txBody>
        </p:sp>
        <p:sp>
          <p:nvSpPr>
            <p:cNvPr id="8259" name="Text Box 293"/>
            <p:cNvSpPr txBox="1">
              <a:spLocks noChangeArrowheads="1"/>
            </p:cNvSpPr>
            <p:nvPr/>
          </p:nvSpPr>
          <p:spPr bwMode="auto">
            <a:xfrm>
              <a:off x="4468" y="1525"/>
              <a:ext cx="1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5</a:t>
              </a:r>
              <a:endParaRPr lang="en-US" altLang="zh-CN" b="0">
                <a:solidFill>
                  <a:schemeClr val="tx1"/>
                </a:solidFill>
              </a:endParaRPr>
            </a:p>
          </p:txBody>
        </p:sp>
        <p:sp>
          <p:nvSpPr>
            <p:cNvPr id="8260" name="Text Box 294"/>
            <p:cNvSpPr txBox="1">
              <a:spLocks noChangeArrowheads="1"/>
            </p:cNvSpPr>
            <p:nvPr/>
          </p:nvSpPr>
          <p:spPr bwMode="auto">
            <a:xfrm>
              <a:off x="4841" y="1820"/>
              <a:ext cx="1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4</a:t>
              </a:r>
              <a:endParaRPr lang="en-US" altLang="zh-CN" b="0">
                <a:solidFill>
                  <a:schemeClr val="tx1"/>
                </a:solidFill>
              </a:endParaRPr>
            </a:p>
          </p:txBody>
        </p:sp>
        <p:sp>
          <p:nvSpPr>
            <p:cNvPr id="8261" name="Text Box 295"/>
            <p:cNvSpPr txBox="1">
              <a:spLocks noChangeArrowheads="1"/>
            </p:cNvSpPr>
            <p:nvPr/>
          </p:nvSpPr>
          <p:spPr bwMode="auto">
            <a:xfrm>
              <a:off x="4830" y="1253"/>
              <a:ext cx="1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3</a:t>
              </a:r>
              <a:endParaRPr lang="en-US" altLang="zh-CN" b="0">
                <a:solidFill>
                  <a:schemeClr val="tx1"/>
                </a:solidFill>
              </a:endParaRPr>
            </a:p>
          </p:txBody>
        </p:sp>
        <p:sp>
          <p:nvSpPr>
            <p:cNvPr id="8262" name="Text Box 296"/>
            <p:cNvSpPr txBox="1">
              <a:spLocks noChangeArrowheads="1"/>
            </p:cNvSpPr>
            <p:nvPr/>
          </p:nvSpPr>
          <p:spPr bwMode="auto">
            <a:xfrm>
              <a:off x="3987" y="1820"/>
              <a:ext cx="1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2</a:t>
              </a:r>
              <a:endParaRPr lang="en-US" altLang="zh-CN" b="0">
                <a:solidFill>
                  <a:schemeClr val="tx1"/>
                </a:solidFill>
              </a:endParaRPr>
            </a:p>
          </p:txBody>
        </p:sp>
        <p:sp>
          <p:nvSpPr>
            <p:cNvPr id="8263" name="Text Box 297"/>
            <p:cNvSpPr txBox="1">
              <a:spLocks noChangeArrowheads="1"/>
            </p:cNvSpPr>
            <p:nvPr/>
          </p:nvSpPr>
          <p:spPr bwMode="auto">
            <a:xfrm>
              <a:off x="3969" y="1207"/>
              <a:ext cx="1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1</a:t>
              </a:r>
              <a:endParaRPr lang="en-US" altLang="zh-CN" b="0">
                <a:solidFill>
                  <a:schemeClr val="tx1"/>
                </a:solidFill>
              </a:endParaRPr>
            </a:p>
          </p:txBody>
        </p:sp>
        <p:sp>
          <p:nvSpPr>
            <p:cNvPr id="8264" name="Text Box 298"/>
            <p:cNvSpPr txBox="1">
              <a:spLocks noChangeArrowheads="1"/>
            </p:cNvSpPr>
            <p:nvPr/>
          </p:nvSpPr>
          <p:spPr bwMode="auto">
            <a:xfrm>
              <a:off x="4014" y="2296"/>
              <a:ext cx="1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7</a:t>
              </a:r>
              <a:endParaRPr lang="en-US" altLang="zh-CN" b="0">
                <a:solidFill>
                  <a:schemeClr val="tx1"/>
                </a:solidFill>
              </a:endParaRPr>
            </a:p>
          </p:txBody>
        </p:sp>
        <p:sp>
          <p:nvSpPr>
            <p:cNvPr id="8265" name="Text Box 299"/>
            <p:cNvSpPr txBox="1">
              <a:spLocks noChangeArrowheads="1"/>
            </p:cNvSpPr>
            <p:nvPr/>
          </p:nvSpPr>
          <p:spPr bwMode="auto">
            <a:xfrm>
              <a:off x="5057" y="1117"/>
              <a:ext cx="1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a:solidFill>
                    <a:schemeClr val="tx1"/>
                  </a:solidFill>
                </a:rPr>
                <a:t>8</a:t>
              </a:r>
              <a:endParaRPr lang="en-US" altLang="zh-CN" b="0">
                <a:solidFill>
                  <a:schemeClr val="tx1"/>
                </a:solidFill>
              </a:endParaRPr>
            </a:p>
          </p:txBody>
        </p:sp>
      </p:grpSp>
      <p:grpSp>
        <p:nvGrpSpPr>
          <p:cNvPr id="7" name="Group 301"/>
          <p:cNvGrpSpPr/>
          <p:nvPr/>
        </p:nvGrpSpPr>
        <p:grpSpPr bwMode="auto">
          <a:xfrm>
            <a:off x="4211638" y="3860800"/>
            <a:ext cx="1657350" cy="1511300"/>
            <a:chOff x="2653" y="2432"/>
            <a:chExt cx="1044" cy="952"/>
          </a:xfrm>
        </p:grpSpPr>
        <p:grpSp>
          <p:nvGrpSpPr>
            <p:cNvPr id="8241" name="Group 204"/>
            <p:cNvGrpSpPr/>
            <p:nvPr/>
          </p:nvGrpSpPr>
          <p:grpSpPr bwMode="auto">
            <a:xfrm>
              <a:off x="2653" y="2432"/>
              <a:ext cx="1044" cy="952"/>
              <a:chOff x="2562" y="2614"/>
              <a:chExt cx="1044" cy="952"/>
            </a:xfrm>
          </p:grpSpPr>
          <p:sp>
            <p:nvSpPr>
              <p:cNvPr id="8243" name="Line 199"/>
              <p:cNvSpPr>
                <a:spLocks noChangeShapeType="1"/>
              </p:cNvSpPr>
              <p:nvPr/>
            </p:nvSpPr>
            <p:spPr bwMode="auto">
              <a:xfrm flipV="1">
                <a:off x="2653" y="2614"/>
                <a:ext cx="318" cy="181"/>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44" name="Line 200"/>
              <p:cNvSpPr>
                <a:spLocks noChangeShapeType="1"/>
              </p:cNvSpPr>
              <p:nvPr/>
            </p:nvSpPr>
            <p:spPr bwMode="auto">
              <a:xfrm flipV="1">
                <a:off x="3288" y="3068"/>
                <a:ext cx="318" cy="181"/>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45" name="Line 201"/>
              <p:cNvSpPr>
                <a:spLocks noChangeShapeType="1"/>
              </p:cNvSpPr>
              <p:nvPr/>
            </p:nvSpPr>
            <p:spPr bwMode="auto">
              <a:xfrm>
                <a:off x="2562" y="3021"/>
                <a:ext cx="227" cy="137"/>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46" name="Line 202"/>
              <p:cNvSpPr>
                <a:spLocks noChangeShapeType="1"/>
              </p:cNvSpPr>
              <p:nvPr/>
            </p:nvSpPr>
            <p:spPr bwMode="auto">
              <a:xfrm>
                <a:off x="3288" y="2614"/>
                <a:ext cx="318" cy="181"/>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47" name="Line 203"/>
              <p:cNvSpPr>
                <a:spLocks noChangeShapeType="1"/>
              </p:cNvSpPr>
              <p:nvPr/>
            </p:nvSpPr>
            <p:spPr bwMode="auto">
              <a:xfrm flipV="1">
                <a:off x="2971" y="3566"/>
                <a:ext cx="408"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242" name="Line 300"/>
            <p:cNvSpPr>
              <a:spLocks noChangeShapeType="1"/>
            </p:cNvSpPr>
            <p:nvPr/>
          </p:nvSpPr>
          <p:spPr bwMode="auto">
            <a:xfrm>
              <a:off x="3198" y="2614"/>
              <a:ext cx="0" cy="318"/>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308"/>
          <p:cNvGrpSpPr/>
          <p:nvPr/>
        </p:nvGrpSpPr>
        <p:grpSpPr bwMode="auto">
          <a:xfrm>
            <a:off x="755650" y="1196975"/>
            <a:ext cx="2952750" cy="3327400"/>
            <a:chOff x="476" y="754"/>
            <a:chExt cx="1860" cy="2096"/>
          </a:xfrm>
        </p:grpSpPr>
        <p:sp>
          <p:nvSpPr>
            <p:cNvPr id="8209" name="Oval 251"/>
            <p:cNvSpPr>
              <a:spLocks noChangeArrowheads="1"/>
            </p:cNvSpPr>
            <p:nvPr/>
          </p:nvSpPr>
          <p:spPr bwMode="auto">
            <a:xfrm>
              <a:off x="748" y="220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8210" name="Line 252"/>
            <p:cNvSpPr>
              <a:spLocks noChangeShapeType="1"/>
            </p:cNvSpPr>
            <p:nvPr/>
          </p:nvSpPr>
          <p:spPr bwMode="auto">
            <a:xfrm flipV="1">
              <a:off x="521" y="1208"/>
              <a:ext cx="817" cy="45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1" name="Line 253"/>
            <p:cNvSpPr>
              <a:spLocks noChangeShapeType="1"/>
            </p:cNvSpPr>
            <p:nvPr/>
          </p:nvSpPr>
          <p:spPr bwMode="auto">
            <a:xfrm flipV="1">
              <a:off x="1337" y="1662"/>
              <a:ext cx="817" cy="45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2" name="Line 254"/>
            <p:cNvSpPr>
              <a:spLocks noChangeShapeType="1"/>
            </p:cNvSpPr>
            <p:nvPr/>
          </p:nvSpPr>
          <p:spPr bwMode="auto">
            <a:xfrm>
              <a:off x="521" y="1661"/>
              <a:ext cx="817" cy="45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3" name="Line 255"/>
            <p:cNvSpPr>
              <a:spLocks noChangeShapeType="1"/>
            </p:cNvSpPr>
            <p:nvPr/>
          </p:nvSpPr>
          <p:spPr bwMode="auto">
            <a:xfrm>
              <a:off x="1337" y="1208"/>
              <a:ext cx="817" cy="45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4" name="Line 256"/>
            <p:cNvSpPr>
              <a:spLocks noChangeShapeType="1"/>
            </p:cNvSpPr>
            <p:nvPr/>
          </p:nvSpPr>
          <p:spPr bwMode="auto">
            <a:xfrm>
              <a:off x="1338" y="1208"/>
              <a:ext cx="0" cy="907"/>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15" name="Line 257"/>
            <p:cNvSpPr>
              <a:spLocks noChangeShapeType="1"/>
            </p:cNvSpPr>
            <p:nvPr/>
          </p:nvSpPr>
          <p:spPr bwMode="auto">
            <a:xfrm>
              <a:off x="521" y="1661"/>
              <a:ext cx="0" cy="726"/>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16" name="Line 258"/>
            <p:cNvSpPr>
              <a:spLocks noChangeShapeType="1"/>
            </p:cNvSpPr>
            <p:nvPr/>
          </p:nvSpPr>
          <p:spPr bwMode="auto">
            <a:xfrm>
              <a:off x="521" y="2387"/>
              <a:ext cx="1633"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7" name="Line 259"/>
            <p:cNvSpPr>
              <a:spLocks noChangeShapeType="1"/>
            </p:cNvSpPr>
            <p:nvPr/>
          </p:nvSpPr>
          <p:spPr bwMode="auto">
            <a:xfrm>
              <a:off x="2154" y="1661"/>
              <a:ext cx="0" cy="726"/>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18" name="Freeform 260"/>
            <p:cNvSpPr/>
            <p:nvPr/>
          </p:nvSpPr>
          <p:spPr bwMode="auto">
            <a:xfrm>
              <a:off x="1338" y="981"/>
              <a:ext cx="952" cy="680"/>
            </a:xfrm>
            <a:custGeom>
              <a:avLst/>
              <a:gdLst>
                <a:gd name="T0" fmla="*/ 362 w 1005"/>
                <a:gd name="T1" fmla="*/ 300 h 718"/>
                <a:gd name="T2" fmla="*/ 362 w 1005"/>
                <a:gd name="T3" fmla="*/ 35 h 718"/>
                <a:gd name="T4" fmla="*/ 0 w 1005"/>
                <a:gd name="T5" fmla="*/ 92 h 718"/>
                <a:gd name="T6" fmla="*/ 0 60000 65536"/>
                <a:gd name="T7" fmla="*/ 0 60000 65536"/>
                <a:gd name="T8" fmla="*/ 0 60000 65536"/>
                <a:gd name="T9" fmla="*/ 0 w 1005"/>
                <a:gd name="T10" fmla="*/ 0 h 718"/>
                <a:gd name="T11" fmla="*/ 1005 w 1005"/>
                <a:gd name="T12" fmla="*/ 718 h 718"/>
              </a:gdLst>
              <a:ahLst/>
              <a:cxnLst>
                <a:cxn ang="T6">
                  <a:pos x="T0" y="T1"/>
                </a:cxn>
                <a:cxn ang="T7">
                  <a:pos x="T2" y="T3"/>
                </a:cxn>
                <a:cxn ang="T8">
                  <a:pos x="T4" y="T5"/>
                </a:cxn>
              </a:cxnLst>
              <a:rect l="T9" t="T10" r="T11" b="T12"/>
              <a:pathLst>
                <a:path w="1005" h="718">
                  <a:moveTo>
                    <a:pt x="861" y="718"/>
                  </a:moveTo>
                  <a:cubicBezTo>
                    <a:pt x="933" y="442"/>
                    <a:pt x="1005" y="166"/>
                    <a:pt x="861" y="83"/>
                  </a:cubicBezTo>
                  <a:cubicBezTo>
                    <a:pt x="717" y="0"/>
                    <a:pt x="143" y="196"/>
                    <a:pt x="0" y="219"/>
                  </a:cubicBezTo>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19" name="Text Box 261"/>
            <p:cNvSpPr txBox="1">
              <a:spLocks noChangeArrowheads="1"/>
            </p:cNvSpPr>
            <p:nvPr/>
          </p:nvSpPr>
          <p:spPr bwMode="auto">
            <a:xfrm>
              <a:off x="1746" y="1888"/>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ea typeface="宋体" panose="02010600030101010101" pitchFamily="2" charset="-122"/>
                </a:rPr>
                <a:t>R</a:t>
              </a:r>
              <a:r>
                <a:rPr lang="en-US" altLang="zh-CN" sz="2800" b="0" baseline="-25000">
                  <a:solidFill>
                    <a:schemeClr val="tx1"/>
                  </a:solidFill>
                  <a:ea typeface="宋体" panose="02010600030101010101" pitchFamily="2" charset="-122"/>
                </a:rPr>
                <a:t>4</a:t>
              </a:r>
              <a:endParaRPr lang="en-US" altLang="zh-CN" sz="2800" b="0" baseline="-25000">
                <a:solidFill>
                  <a:schemeClr val="tx1"/>
                </a:solidFill>
                <a:ea typeface="宋体" panose="02010600030101010101" pitchFamily="2" charset="-122"/>
              </a:endParaRPr>
            </a:p>
          </p:txBody>
        </p:sp>
        <p:sp>
          <p:nvSpPr>
            <p:cNvPr id="8220" name="Text Box 262"/>
            <p:cNvSpPr txBox="1">
              <a:spLocks noChangeArrowheads="1"/>
            </p:cNvSpPr>
            <p:nvPr/>
          </p:nvSpPr>
          <p:spPr bwMode="auto">
            <a:xfrm>
              <a:off x="612" y="1072"/>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ea typeface="宋体" panose="02010600030101010101" pitchFamily="2" charset="-122"/>
                </a:rPr>
                <a:t>R</a:t>
              </a:r>
              <a:r>
                <a:rPr lang="en-US" altLang="zh-CN" sz="2800" b="0" baseline="-25000">
                  <a:solidFill>
                    <a:schemeClr val="tx1"/>
                  </a:solidFill>
                  <a:ea typeface="宋体" panose="02010600030101010101" pitchFamily="2" charset="-122"/>
                </a:rPr>
                <a:t>1</a:t>
              </a:r>
              <a:endParaRPr lang="en-US" altLang="zh-CN" sz="2800" b="0" baseline="-25000">
                <a:solidFill>
                  <a:schemeClr val="tx1"/>
                </a:solidFill>
                <a:ea typeface="宋体" panose="02010600030101010101" pitchFamily="2" charset="-122"/>
              </a:endParaRPr>
            </a:p>
          </p:txBody>
        </p:sp>
        <p:sp>
          <p:nvSpPr>
            <p:cNvPr id="8221" name="Text Box 263"/>
            <p:cNvSpPr txBox="1">
              <a:spLocks noChangeArrowheads="1"/>
            </p:cNvSpPr>
            <p:nvPr/>
          </p:nvSpPr>
          <p:spPr bwMode="auto">
            <a:xfrm>
              <a:off x="1701" y="1117"/>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ea typeface="宋体" panose="02010600030101010101" pitchFamily="2" charset="-122"/>
                </a:rPr>
                <a:t>R</a:t>
              </a:r>
              <a:r>
                <a:rPr lang="en-US" altLang="zh-CN" sz="2800" b="0" baseline="-25000">
                  <a:solidFill>
                    <a:schemeClr val="tx1"/>
                  </a:solidFill>
                  <a:ea typeface="宋体" panose="02010600030101010101" pitchFamily="2" charset="-122"/>
                </a:rPr>
                <a:t>3</a:t>
              </a:r>
              <a:endParaRPr lang="en-US" altLang="zh-CN" sz="2800" b="0" baseline="-25000">
                <a:solidFill>
                  <a:schemeClr val="tx1"/>
                </a:solidFill>
                <a:ea typeface="宋体" panose="02010600030101010101" pitchFamily="2" charset="-122"/>
              </a:endParaRPr>
            </a:p>
          </p:txBody>
        </p:sp>
        <p:sp>
          <p:nvSpPr>
            <p:cNvPr id="8222" name="Text Box 264"/>
            <p:cNvSpPr txBox="1">
              <a:spLocks noChangeArrowheads="1"/>
            </p:cNvSpPr>
            <p:nvPr/>
          </p:nvSpPr>
          <p:spPr bwMode="auto">
            <a:xfrm>
              <a:off x="929" y="1571"/>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ea typeface="宋体" panose="02010600030101010101" pitchFamily="2" charset="-122"/>
                </a:rPr>
                <a:t>R</a:t>
              </a:r>
              <a:r>
                <a:rPr lang="en-US" altLang="zh-CN" sz="2800" b="0" baseline="-25000">
                  <a:solidFill>
                    <a:schemeClr val="tx1"/>
                  </a:solidFill>
                  <a:ea typeface="宋体" panose="02010600030101010101" pitchFamily="2" charset="-122"/>
                </a:rPr>
                <a:t>2</a:t>
              </a:r>
              <a:endParaRPr lang="en-US" altLang="zh-CN" sz="2800" b="0" baseline="-25000">
                <a:solidFill>
                  <a:schemeClr val="tx1"/>
                </a:solidFill>
                <a:ea typeface="宋体" panose="02010600030101010101" pitchFamily="2" charset="-122"/>
              </a:endParaRPr>
            </a:p>
          </p:txBody>
        </p:sp>
        <p:sp>
          <p:nvSpPr>
            <p:cNvPr id="8223" name="Text Box 265"/>
            <p:cNvSpPr txBox="1">
              <a:spLocks noChangeArrowheads="1"/>
            </p:cNvSpPr>
            <p:nvPr/>
          </p:nvSpPr>
          <p:spPr bwMode="auto">
            <a:xfrm>
              <a:off x="1474" y="2378"/>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ea typeface="宋体" panose="02010600030101010101" pitchFamily="2" charset="-122"/>
                </a:rPr>
                <a:t>R</a:t>
              </a:r>
              <a:r>
                <a:rPr lang="en-US" altLang="zh-CN" sz="2800" b="0" baseline="-25000">
                  <a:solidFill>
                    <a:schemeClr val="tx1"/>
                  </a:solidFill>
                  <a:ea typeface="宋体" panose="02010600030101010101" pitchFamily="2" charset="-122"/>
                </a:rPr>
                <a:t>6</a:t>
              </a:r>
              <a:endParaRPr lang="en-US" altLang="zh-CN" sz="2800" b="0" baseline="-25000">
                <a:solidFill>
                  <a:schemeClr val="tx1"/>
                </a:solidFill>
                <a:ea typeface="宋体" panose="02010600030101010101" pitchFamily="2" charset="-122"/>
              </a:endParaRPr>
            </a:p>
          </p:txBody>
        </p:sp>
        <p:sp>
          <p:nvSpPr>
            <p:cNvPr id="8224" name="Text Box 266"/>
            <p:cNvSpPr txBox="1">
              <a:spLocks noChangeArrowheads="1"/>
            </p:cNvSpPr>
            <p:nvPr/>
          </p:nvSpPr>
          <p:spPr bwMode="auto">
            <a:xfrm>
              <a:off x="793" y="2523"/>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ea typeface="宋体" panose="02010600030101010101" pitchFamily="2" charset="-122"/>
                </a:rPr>
                <a:t>u</a:t>
              </a:r>
              <a:r>
                <a:rPr lang="en-US" altLang="zh-CN" sz="2800" b="0" baseline="-25000">
                  <a:solidFill>
                    <a:schemeClr val="tx1"/>
                  </a:solidFill>
                  <a:ea typeface="宋体" panose="02010600030101010101" pitchFamily="2" charset="-122"/>
                </a:rPr>
                <a:t>S</a:t>
              </a:r>
              <a:endParaRPr lang="en-US" altLang="zh-CN" sz="2800" b="0" baseline="-25000">
                <a:solidFill>
                  <a:schemeClr val="tx1"/>
                </a:solidFill>
                <a:ea typeface="宋体" panose="02010600030101010101" pitchFamily="2" charset="-122"/>
              </a:endParaRPr>
            </a:p>
          </p:txBody>
        </p:sp>
        <p:sp>
          <p:nvSpPr>
            <p:cNvPr id="8225" name="Text Box 267"/>
            <p:cNvSpPr txBox="1">
              <a:spLocks noChangeArrowheads="1"/>
            </p:cNvSpPr>
            <p:nvPr/>
          </p:nvSpPr>
          <p:spPr bwMode="auto">
            <a:xfrm>
              <a:off x="476" y="234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ea typeface="宋体" panose="02010600030101010101" pitchFamily="2" charset="-122"/>
                </a:rPr>
                <a:t>+</a:t>
              </a:r>
              <a:endParaRPr lang="en-US" altLang="zh-CN" sz="2800" b="0" baseline="-25000">
                <a:solidFill>
                  <a:schemeClr val="tx1"/>
                </a:solidFill>
                <a:ea typeface="宋体" panose="02010600030101010101" pitchFamily="2" charset="-122"/>
              </a:endParaRPr>
            </a:p>
          </p:txBody>
        </p:sp>
        <p:sp>
          <p:nvSpPr>
            <p:cNvPr id="8226" name="Text Box 268"/>
            <p:cNvSpPr txBox="1">
              <a:spLocks noChangeArrowheads="1"/>
            </p:cNvSpPr>
            <p:nvPr/>
          </p:nvSpPr>
          <p:spPr bwMode="auto">
            <a:xfrm>
              <a:off x="1156" y="229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ea typeface="宋体" panose="02010600030101010101" pitchFamily="2" charset="-122"/>
                </a:rPr>
                <a:t>_</a:t>
              </a:r>
              <a:endParaRPr lang="en-US" altLang="zh-CN" sz="2800" b="0" baseline="-25000">
                <a:solidFill>
                  <a:schemeClr val="tx1"/>
                </a:solidFill>
                <a:ea typeface="宋体" panose="02010600030101010101" pitchFamily="2" charset="-122"/>
              </a:endParaRPr>
            </a:p>
          </p:txBody>
        </p:sp>
        <p:sp>
          <p:nvSpPr>
            <p:cNvPr id="8227" name="Line 269"/>
            <p:cNvSpPr>
              <a:spLocks noChangeShapeType="1"/>
            </p:cNvSpPr>
            <p:nvPr/>
          </p:nvSpPr>
          <p:spPr bwMode="auto">
            <a:xfrm flipV="1">
              <a:off x="1655" y="1026"/>
              <a:ext cx="363" cy="91"/>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28" name="Text Box 270"/>
            <p:cNvSpPr txBox="1">
              <a:spLocks noChangeArrowheads="1"/>
            </p:cNvSpPr>
            <p:nvPr/>
          </p:nvSpPr>
          <p:spPr bwMode="auto">
            <a:xfrm>
              <a:off x="1792" y="754"/>
              <a:ext cx="1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ea typeface="宋体" panose="02010600030101010101" pitchFamily="2" charset="-122"/>
                </a:rPr>
                <a:t>i</a:t>
              </a:r>
              <a:endParaRPr lang="en-US" altLang="zh-CN" sz="2800" b="0" baseline="-25000">
                <a:solidFill>
                  <a:schemeClr val="tx1"/>
                </a:solidFill>
                <a:ea typeface="宋体" panose="02010600030101010101" pitchFamily="2" charset="-122"/>
              </a:endParaRPr>
            </a:p>
          </p:txBody>
        </p:sp>
        <p:sp>
          <p:nvSpPr>
            <p:cNvPr id="8229" name="Rectangle 274"/>
            <p:cNvSpPr>
              <a:spLocks noChangeArrowheads="1"/>
            </p:cNvSpPr>
            <p:nvPr/>
          </p:nvSpPr>
          <p:spPr bwMode="auto">
            <a:xfrm rot="-2012269">
              <a:off x="1655" y="1797"/>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230" name="Rectangle 275"/>
            <p:cNvSpPr>
              <a:spLocks noChangeArrowheads="1"/>
            </p:cNvSpPr>
            <p:nvPr/>
          </p:nvSpPr>
          <p:spPr bwMode="auto">
            <a:xfrm rot="1779199">
              <a:off x="793" y="1843"/>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231" name="Rectangle 276"/>
            <p:cNvSpPr>
              <a:spLocks noChangeArrowheads="1"/>
            </p:cNvSpPr>
            <p:nvPr/>
          </p:nvSpPr>
          <p:spPr bwMode="auto">
            <a:xfrm rot="2141819">
              <a:off x="1610" y="138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232" name="Rectangle 277"/>
            <p:cNvSpPr>
              <a:spLocks noChangeArrowheads="1"/>
            </p:cNvSpPr>
            <p:nvPr/>
          </p:nvSpPr>
          <p:spPr bwMode="auto">
            <a:xfrm rot="-1970852">
              <a:off x="703" y="138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233" name="Rectangle 278"/>
            <p:cNvSpPr>
              <a:spLocks noChangeArrowheads="1"/>
            </p:cNvSpPr>
            <p:nvPr/>
          </p:nvSpPr>
          <p:spPr bwMode="auto">
            <a:xfrm>
              <a:off x="1428" y="229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234" name="Rectangle 279"/>
            <p:cNvSpPr>
              <a:spLocks noChangeArrowheads="1"/>
            </p:cNvSpPr>
            <p:nvPr/>
          </p:nvSpPr>
          <p:spPr bwMode="auto">
            <a:xfrm>
              <a:off x="1292" y="148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235" name="Text Box 280"/>
            <p:cNvSpPr txBox="1">
              <a:spLocks noChangeArrowheads="1"/>
            </p:cNvSpPr>
            <p:nvPr/>
          </p:nvSpPr>
          <p:spPr bwMode="auto">
            <a:xfrm>
              <a:off x="1429" y="1480"/>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ea typeface="宋体" panose="02010600030101010101" pitchFamily="2" charset="-122"/>
                </a:rPr>
                <a:t>R</a:t>
              </a:r>
              <a:r>
                <a:rPr lang="en-US" altLang="zh-CN" sz="2800" b="0" baseline="-25000">
                  <a:solidFill>
                    <a:schemeClr val="tx1"/>
                  </a:solidFill>
                  <a:ea typeface="宋体" panose="02010600030101010101" pitchFamily="2" charset="-122"/>
                </a:rPr>
                <a:t>5</a:t>
              </a:r>
              <a:endParaRPr lang="en-US" altLang="zh-CN" sz="2800" b="0" baseline="-25000">
                <a:solidFill>
                  <a:schemeClr val="tx1"/>
                </a:solidFill>
                <a:ea typeface="宋体" panose="02010600030101010101" pitchFamily="2" charset="-122"/>
              </a:endParaRPr>
            </a:p>
          </p:txBody>
        </p:sp>
        <p:grpSp>
          <p:nvGrpSpPr>
            <p:cNvPr id="8236" name="Group 271"/>
            <p:cNvGrpSpPr/>
            <p:nvPr/>
          </p:nvGrpSpPr>
          <p:grpSpPr bwMode="auto">
            <a:xfrm rot="-3135031">
              <a:off x="1973" y="936"/>
              <a:ext cx="363" cy="363"/>
              <a:chOff x="4785" y="709"/>
              <a:chExt cx="363" cy="363"/>
            </a:xfrm>
          </p:grpSpPr>
          <p:sp>
            <p:nvSpPr>
              <p:cNvPr id="8237" name="Oval 272"/>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8238" name="Line 273"/>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94"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mc:AlternateContent xmlns:mc="http://schemas.openxmlformats.org/markup-compatibility/2006">
        <mc:Choice xmlns:a14="http://schemas.microsoft.com/office/drawing/2010/main" Requires="a14">
          <p:sp>
            <p:nvSpPr>
              <p:cNvPr id="12" name="矩形 11"/>
              <p:cNvSpPr/>
              <p:nvPr/>
            </p:nvSpPr>
            <p:spPr>
              <a:xfrm>
                <a:off x="6300788" y="928471"/>
                <a:ext cx="2403475" cy="646331"/>
              </a:xfrm>
              <a:prstGeom prst="rect">
                <a:avLst/>
              </a:prstGeom>
            </p:spPr>
            <p:txBody>
              <a:bodyPr wrap="square">
                <a:spAutoFit/>
              </a:bodyPr>
              <a:lstStyle/>
              <a:p>
                <a:r>
                  <a:rPr lang="zh-CN" altLang="en-US" b="1" dirty="0">
                    <a:solidFill>
                      <a:schemeClr val="tx1"/>
                    </a:solidFill>
                  </a:rPr>
                  <a:t>节点</a:t>
                </a:r>
                <a:r>
                  <a:rPr lang="en-US" altLang="zh-CN" b="1" dirty="0">
                    <a:solidFill>
                      <a:schemeClr val="tx1"/>
                    </a:solidFill>
                  </a:rPr>
                  <a:t>(node)</a:t>
                </a:r>
                <a:r>
                  <a:rPr lang="zh-CN" altLang="en-US" b="1" dirty="0">
                    <a:solidFill>
                      <a:schemeClr val="tx1"/>
                    </a:solidFill>
                  </a:rPr>
                  <a:t>数</a:t>
                </a:r>
                <a14:m>
                  <m:oMath xmlns:m="http://schemas.openxmlformats.org/officeDocument/2006/math">
                    <m:r>
                      <a:rPr lang="zh-CN" altLang="en-US" b="1" i="1">
                        <a:solidFill>
                          <a:schemeClr val="tx1"/>
                        </a:solidFill>
                        <a:latin typeface="Cambria Math" panose="02040503050406030204" pitchFamily="18" charset="0"/>
                      </a:rPr>
                      <m:t>𝒏</m:t>
                    </m:r>
                    <m:r>
                      <a:rPr lang="zh-CN" altLang="en-US"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𝟓</m:t>
                    </m:r>
                    <m:r>
                      <m:rPr>
                        <m:nor/>
                      </m:rPr>
                      <a:rPr lang="zh-CN" altLang="en-US" b="1">
                        <a:solidFill>
                          <a:schemeClr val="tx1"/>
                        </a:solidFill>
                        <a:latin typeface="Cambria Math" panose="02040503050406030204" pitchFamily="18" charset="0"/>
                      </a:rPr>
                      <m:t>      </m:t>
                    </m:r>
                  </m:oMath>
                </a14:m>
                <a:endParaRPr lang="en-US" altLang="zh-CN" b="1" dirty="0">
                  <a:solidFill>
                    <a:schemeClr val="tx1"/>
                  </a:solidFill>
                </a:endParaRPr>
              </a:p>
              <a:p>
                <a:r>
                  <a:rPr lang="zh-CN" altLang="en-US" b="1" dirty="0">
                    <a:solidFill>
                      <a:schemeClr val="tx1"/>
                    </a:solidFill>
                  </a:rPr>
                  <a:t>支路</a:t>
                </a:r>
                <a:r>
                  <a:rPr lang="en-US" altLang="zh-CN" b="1" dirty="0"/>
                  <a:t>(branch)</a:t>
                </a:r>
                <a14:m>
                  <m:oMath xmlns:m="http://schemas.openxmlformats.org/officeDocument/2006/math">
                    <m:r>
                      <a:rPr lang="zh-CN" altLang="en-US" b="1" i="1">
                        <a:solidFill>
                          <a:schemeClr val="tx1"/>
                        </a:solidFill>
                        <a:latin typeface="Cambria Math" panose="02040503050406030204" pitchFamily="18" charset="0"/>
                      </a:rPr>
                      <m:t>数</m:t>
                    </m:r>
                    <m:r>
                      <a:rPr lang="zh-CN" altLang="en-US" b="1" i="1">
                        <a:solidFill>
                          <a:schemeClr val="tx1"/>
                        </a:solidFill>
                        <a:latin typeface="Cambria Math" panose="02040503050406030204" pitchFamily="18" charset="0"/>
                      </a:rPr>
                      <m:t>𝒃</m:t>
                    </m:r>
                    <m:r>
                      <a:rPr lang="zh-CN" altLang="en-US"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𝟖</m:t>
                    </m:r>
                    <m:r>
                      <a:rPr lang="zh-CN" altLang="en-US" b="1">
                        <a:solidFill>
                          <a:schemeClr val="tx1"/>
                        </a:solidFill>
                        <a:latin typeface="Cambria Math" panose="02040503050406030204" pitchFamily="18" charset="0"/>
                      </a:rPr>
                      <m:t> </m:t>
                    </m:r>
                  </m:oMath>
                </a14:m>
                <a:endParaRPr lang="zh-CN" altLang="en-US" b="1" dirty="0">
                  <a:solidFill>
                    <a:schemeClr val="tx1"/>
                  </a:solidFill>
                </a:endParaRPr>
              </a:p>
            </p:txBody>
          </p:sp>
        </mc:Choice>
        <mc:Fallback>
          <p:sp>
            <p:nvSpPr>
              <p:cNvPr id="12" name="矩形 11"/>
              <p:cNvSpPr>
                <a:spLocks noRot="1" noChangeAspect="1" noMove="1" noResize="1" noEditPoints="1" noAdjustHandles="1" noChangeArrowheads="1" noChangeShapeType="1" noTextEdit="1"/>
              </p:cNvSpPr>
              <p:nvPr/>
            </p:nvSpPr>
            <p:spPr>
              <a:xfrm>
                <a:off x="6300788" y="928471"/>
                <a:ext cx="2403475" cy="646331"/>
              </a:xfrm>
              <a:prstGeom prst="rect">
                <a:avLst/>
              </a:prstGeom>
              <a:blipFill rotWithShape="1">
                <a:blip r:embed="rId3"/>
                <a:stretch>
                  <a:fillRect l="-13" t="-16" r="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1" name="矩形 100"/>
              <p:cNvSpPr/>
              <p:nvPr/>
            </p:nvSpPr>
            <p:spPr>
              <a:xfrm>
                <a:off x="1201735" y="5838900"/>
                <a:ext cx="1911350" cy="646331"/>
              </a:xfrm>
              <a:prstGeom prst="rect">
                <a:avLst/>
              </a:prstGeom>
            </p:spPr>
            <p:txBody>
              <a:bodyPr wrap="square">
                <a:spAutoFit/>
              </a:bodyPr>
              <a:lstStyle/>
              <a:p>
                <a:r>
                  <a:rPr lang="zh-CN" altLang="en-US" b="1" dirty="0">
                    <a:solidFill>
                      <a:schemeClr val="tx1"/>
                    </a:solidFill>
                  </a:rPr>
                  <a:t>节点数</a:t>
                </a:r>
                <a14:m>
                  <m:oMath xmlns:m="http://schemas.openxmlformats.org/officeDocument/2006/math">
                    <m:r>
                      <a:rPr lang="zh-CN" altLang="en-US" b="1" i="1">
                        <a:solidFill>
                          <a:schemeClr val="tx1"/>
                        </a:solidFill>
                        <a:latin typeface="Cambria Math" panose="02040503050406030204" pitchFamily="18" charset="0"/>
                      </a:rPr>
                      <m:t>𝒏</m:t>
                    </m:r>
                    <m:r>
                      <a:rPr lang="zh-CN" altLang="en-US"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4</m:t>
                    </m:r>
                    <m:r>
                      <m:rPr>
                        <m:nor/>
                      </m:rPr>
                      <a:rPr lang="zh-CN" altLang="en-US" b="1">
                        <a:solidFill>
                          <a:schemeClr val="tx1"/>
                        </a:solidFill>
                        <a:latin typeface="Cambria Math" panose="02040503050406030204" pitchFamily="18" charset="0"/>
                      </a:rPr>
                      <m:t>      </m:t>
                    </m:r>
                  </m:oMath>
                </a14:m>
                <a:endParaRPr lang="en-US" altLang="zh-CN" b="1" dirty="0">
                  <a:solidFill>
                    <a:schemeClr val="tx1"/>
                  </a:solidFill>
                </a:endParaRPr>
              </a:p>
              <a:p>
                <a:r>
                  <a:rPr lang="zh-CN" altLang="en-US" b="1" dirty="0">
                    <a:solidFill>
                      <a:schemeClr val="tx1"/>
                    </a:solidFill>
                  </a:rPr>
                  <a:t>支路</a:t>
                </a:r>
                <a14:m>
                  <m:oMath xmlns:m="http://schemas.openxmlformats.org/officeDocument/2006/math">
                    <m:r>
                      <a:rPr lang="zh-CN" altLang="en-US" b="1" i="1">
                        <a:solidFill>
                          <a:schemeClr val="tx1"/>
                        </a:solidFill>
                        <a:latin typeface="Cambria Math" panose="02040503050406030204" pitchFamily="18" charset="0"/>
                      </a:rPr>
                      <m:t>数</m:t>
                    </m:r>
                    <m:r>
                      <a:rPr lang="zh-CN" altLang="en-US" b="1" i="1">
                        <a:solidFill>
                          <a:schemeClr val="tx1"/>
                        </a:solidFill>
                        <a:latin typeface="Cambria Math" panose="02040503050406030204" pitchFamily="18" charset="0"/>
                      </a:rPr>
                      <m:t>𝒃</m:t>
                    </m:r>
                    <m:r>
                      <a:rPr lang="zh-CN" altLang="en-US"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6</m:t>
                    </m:r>
                    <m:r>
                      <a:rPr lang="zh-CN" altLang="en-US" b="1">
                        <a:solidFill>
                          <a:schemeClr val="tx1"/>
                        </a:solidFill>
                        <a:latin typeface="Cambria Math" panose="02040503050406030204" pitchFamily="18" charset="0"/>
                      </a:rPr>
                      <m:t> </m:t>
                    </m:r>
                  </m:oMath>
                </a14:m>
                <a:endParaRPr lang="zh-CN" altLang="en-US" b="1" dirty="0">
                  <a:solidFill>
                    <a:schemeClr val="tx1"/>
                  </a:solidFill>
                </a:endParaRPr>
              </a:p>
            </p:txBody>
          </p:sp>
        </mc:Choice>
        <mc:Fallback>
          <p:sp>
            <p:nvSpPr>
              <p:cNvPr id="101" name="矩形 100"/>
              <p:cNvSpPr>
                <a:spLocks noRot="1" noChangeAspect="1" noMove="1" noResize="1" noEditPoints="1" noAdjustHandles="1" noChangeArrowheads="1" noChangeShapeType="1" noTextEdit="1"/>
              </p:cNvSpPr>
              <p:nvPr/>
            </p:nvSpPr>
            <p:spPr>
              <a:xfrm>
                <a:off x="1201735" y="5838900"/>
                <a:ext cx="1911350" cy="646331"/>
              </a:xfrm>
              <a:prstGeom prst="rect">
                <a:avLst/>
              </a:prstGeom>
              <a:blipFill rotWithShape="1">
                <a:blip r:embed="rId4"/>
                <a:stretch>
                  <a:fillRect l="-16" t="-12" r="16" b="95"/>
                </a:stretch>
              </a:blipFill>
            </p:spPr>
            <p:txBody>
              <a:bodyPr/>
              <a:lstStyle/>
              <a:p>
                <a:r>
                  <a:rPr lang="zh-CN" altLang="en-US">
                    <a:noFill/>
                  </a:rPr>
                  <a:t> </a:t>
                </a:r>
              </a:p>
            </p:txBody>
          </p:sp>
        </mc:Fallback>
      </mc:AlternateContent>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AAAZIOU0.jpg"/>
          <p:cNvPicPr>
            <a:picLocks noChangeAspect="1"/>
          </p:cNvPicPr>
          <p:nvPr/>
        </p:nvPicPr>
        <p:blipFill rotWithShape="1">
          <a:blip r:embed="rId1">
            <a:extLst>
              <a:ext uri="{28A0092B-C50C-407E-A947-70E740481C1C}">
                <a14:useLocalDpi xmlns:a14="http://schemas.microsoft.com/office/drawing/2010/main" val="0"/>
              </a:ext>
            </a:extLst>
          </a:blip>
          <a:srcRect b="4196"/>
          <a:stretch>
            <a:fillRect/>
          </a:stretch>
        </p:blipFill>
        <p:spPr bwMode="auto">
          <a:xfrm>
            <a:off x="457200" y="1637355"/>
            <a:ext cx="8229600" cy="289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501" name="Object 93"/>
          <p:cNvGraphicFramePr>
            <a:graphicFrameLocks noChangeAspect="1"/>
          </p:cNvGraphicFramePr>
          <p:nvPr/>
        </p:nvGraphicFramePr>
        <p:xfrm>
          <a:off x="724824" y="4624387"/>
          <a:ext cx="6683375" cy="2233613"/>
        </p:xfrm>
        <a:graphic>
          <a:graphicData uri="http://schemas.openxmlformats.org/presentationml/2006/ole">
            <mc:AlternateContent xmlns:mc="http://schemas.openxmlformats.org/markup-compatibility/2006">
              <mc:Choice xmlns:v="urn:schemas-microsoft-com:vml" Requires="v">
                <p:oleObj spid="_x0000_s15405" name="Equation" r:id="rId2" imgW="1798955" imgH="706755" progId="Equation.DSMT4">
                  <p:embed/>
                </p:oleObj>
              </mc:Choice>
              <mc:Fallback>
                <p:oleObj name="Equation" r:id="rId2" imgW="1798955" imgH="706755" progId="Equation.DSMT4">
                  <p:embed/>
                  <p:pic>
                    <p:nvPicPr>
                      <p:cNvPr id="0" name="Object 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24" y="4624387"/>
                        <a:ext cx="6683375" cy="223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4"/>
          <p:cNvSpPr txBox="1">
            <a:spLocks noChangeArrowheads="1"/>
          </p:cNvSpPr>
          <p:nvPr/>
        </p:nvSpPr>
        <p:spPr bwMode="auto">
          <a:xfrm>
            <a:off x="59959" y="0"/>
            <a:ext cx="490574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3.5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节点电压法的特例</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6" name="矩形 2"/>
          <p:cNvSpPr>
            <a:spLocks noChangeArrowheads="1"/>
          </p:cNvSpPr>
          <p:nvPr/>
        </p:nvSpPr>
        <p:spPr bwMode="auto">
          <a:xfrm>
            <a:off x="457200" y="849743"/>
            <a:ext cx="52562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rPr>
              <a:t>列</a:t>
            </a:r>
            <a:r>
              <a:rPr lang="en-US" altLang="zh-CN" sz="3200" dirty="0">
                <a:solidFill>
                  <a:schemeClr val="tx1"/>
                </a:solidFill>
              </a:rPr>
              <a:t>KCL</a:t>
            </a:r>
            <a:r>
              <a:rPr lang="zh-CN" altLang="en-US" sz="3200" dirty="0">
                <a:solidFill>
                  <a:schemeClr val="tx1"/>
                </a:solidFill>
              </a:rPr>
              <a:t>方程</a:t>
            </a:r>
            <a:endParaRPr lang="zh-CN" altLang="en-US" sz="3200" dirty="0">
              <a:solidFill>
                <a:schemeClr val="tx1"/>
              </a:solidFill>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01" name="Object 93"/>
          <p:cNvGraphicFramePr>
            <a:graphicFrameLocks noChangeAspect="1"/>
          </p:cNvGraphicFramePr>
          <p:nvPr/>
        </p:nvGraphicFramePr>
        <p:xfrm>
          <a:off x="354807" y="3958696"/>
          <a:ext cx="7599362" cy="1071562"/>
        </p:xfrm>
        <a:graphic>
          <a:graphicData uri="http://schemas.openxmlformats.org/presentationml/2006/ole">
            <mc:AlternateContent xmlns:mc="http://schemas.openxmlformats.org/markup-compatibility/2006">
              <mc:Choice xmlns:v="urn:schemas-microsoft-com:vml" Requires="v">
                <p:oleObj spid="_x0000_s16472" name="Equation" r:id="rId1" imgW="2546985" imgH="361950" progId="Equation.DSMT4">
                  <p:embed/>
                </p:oleObj>
              </mc:Choice>
              <mc:Fallback>
                <p:oleObj name="Equation" r:id="rId1" imgW="2546985" imgH="361950" progId="Equation.DSMT4">
                  <p:embed/>
                  <p:pic>
                    <p:nvPicPr>
                      <p:cNvPr id="0" name="Object 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807" y="3958696"/>
                        <a:ext cx="7599362" cy="1071562"/>
                      </a:xfrm>
                      <a:prstGeom prst="rect">
                        <a:avLst/>
                      </a:prstGeom>
                      <a:noFill/>
                      <a:ln>
                        <a:solidFill>
                          <a:srgbClr val="FF0000"/>
                        </a:solidFill>
                      </a:ln>
                      <a:effectLst/>
                    </p:spPr>
                  </p:pic>
                </p:oleObj>
              </mc:Fallback>
            </mc:AlternateContent>
          </a:graphicData>
        </a:graphic>
      </p:graphicFrame>
      <p:graphicFrame>
        <p:nvGraphicFramePr>
          <p:cNvPr id="2" name="Object 93"/>
          <p:cNvGraphicFramePr>
            <a:graphicFrameLocks noChangeAspect="1"/>
          </p:cNvGraphicFramePr>
          <p:nvPr/>
        </p:nvGraphicFramePr>
        <p:xfrm>
          <a:off x="288131" y="5109633"/>
          <a:ext cx="8569325" cy="1662113"/>
        </p:xfrm>
        <a:graphic>
          <a:graphicData uri="http://schemas.openxmlformats.org/presentationml/2006/ole">
            <mc:AlternateContent xmlns:mc="http://schemas.openxmlformats.org/markup-compatibility/2006">
              <mc:Choice xmlns:v="urn:schemas-microsoft-com:vml" Requires="v">
                <p:oleObj spid="_x0000_s16473" name="Equation" r:id="rId3" imgW="2618740" imgH="588010" progId="Equation.DSMT4">
                  <p:embed/>
                </p:oleObj>
              </mc:Choice>
              <mc:Fallback>
                <p:oleObj name="Equation" r:id="rId3" imgW="2618740" imgH="588010" progId="Equation.DSMT4">
                  <p:embed/>
                  <p:pic>
                    <p:nvPicPr>
                      <p:cNvPr id="0" name="Object 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 y="5109633"/>
                        <a:ext cx="8569325" cy="166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4"/>
          <p:cNvSpPr txBox="1">
            <a:spLocks noChangeArrowheads="1"/>
          </p:cNvSpPr>
          <p:nvPr/>
        </p:nvSpPr>
        <p:spPr bwMode="auto">
          <a:xfrm>
            <a:off x="59959" y="0"/>
            <a:ext cx="490574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3.5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节点电压法的特例</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7" name="Picture 2" descr="AAAZIOU0.jpg"/>
          <p:cNvPicPr>
            <a:picLocks noChangeAspect="1"/>
          </p:cNvPicPr>
          <p:nvPr/>
        </p:nvPicPr>
        <p:blipFill rotWithShape="1">
          <a:blip r:embed="rId5">
            <a:extLst>
              <a:ext uri="{28A0092B-C50C-407E-A947-70E740481C1C}">
                <a14:useLocalDpi xmlns:a14="http://schemas.microsoft.com/office/drawing/2010/main" val="0"/>
              </a:ext>
            </a:extLst>
          </a:blip>
          <a:srcRect b="4196"/>
          <a:stretch>
            <a:fillRect/>
          </a:stretch>
        </p:blipFill>
        <p:spPr bwMode="auto">
          <a:xfrm>
            <a:off x="354807" y="852609"/>
            <a:ext cx="8221926" cy="289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AAAZIOV0.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14399" y="943460"/>
            <a:ext cx="7144059" cy="278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7501" name="Object 93"/>
              <p:cNvSpPr txBox="1"/>
              <p:nvPr/>
            </p:nvSpPr>
            <p:spPr bwMode="auto">
              <a:xfrm>
                <a:off x="914400" y="3980129"/>
                <a:ext cx="6697133" cy="717816"/>
              </a:xfrm>
              <a:prstGeom prst="rect">
                <a:avLst/>
              </a:prstGeom>
              <a:noFill/>
              <a:ln>
                <a:solidFill>
                  <a:srgbClr val="FF0000"/>
                </a:solidFill>
              </a:ln>
              <a:effectLst/>
            </p:spPr>
            <p:txBody>
              <a:bodyPr>
                <a:normAutofit fontScale="92500"/>
              </a:bodyPr>
              <a:lstStyle/>
              <a:p>
                <a:r>
                  <a:rPr lang="zh-CN" altLang="en-US" sz="2800" dirty="0">
                    <a:solidFill>
                      <a:srgbClr val="FFFF00"/>
                    </a:solidFill>
                  </a:rPr>
                  <a:t>超节点</a:t>
                </a:r>
                <a14:m>
                  <m:oMath xmlns:m="http://schemas.openxmlformats.org/officeDocument/2006/math">
                    <m:r>
                      <a:rPr lang="en-US" altLang="zh-CN" sz="2800" i="1">
                        <a:solidFill>
                          <a:srgbClr val="FFFF00"/>
                        </a:solidFill>
                        <a:latin typeface="Cambria Math" panose="02040503050406030204" pitchFamily="18" charset="0"/>
                      </a:rPr>
                      <m:t>2</m:t>
                    </m:r>
                    <m:r>
                      <a:rPr lang="zh-CN" altLang="en-US" sz="2800" i="1" smtClean="0">
                        <a:solidFill>
                          <a:srgbClr val="FFFF00"/>
                        </a:solidFill>
                        <a:latin typeface="Cambria Math" panose="02040503050406030204" pitchFamily="18" charset="0"/>
                      </a:rPr>
                      <m:t>，</m:t>
                    </m:r>
                    <m:r>
                      <a:rPr lang="en-US" altLang="zh-CN" sz="2800" i="1">
                        <a:solidFill>
                          <a:srgbClr val="FFFF00"/>
                        </a:solidFill>
                        <a:latin typeface="Cambria Math" panose="02040503050406030204" pitchFamily="18" charset="0"/>
                      </a:rPr>
                      <m:t>3</m:t>
                    </m:r>
                    <m:r>
                      <a:rPr lang="zh-CN" altLang="en-US" sz="2800" i="1" smtClean="0">
                        <a:latin typeface="Cambria Math" panose="02040503050406030204" pitchFamily="18" charset="0"/>
                      </a:rPr>
                      <m:t>：</m:t>
                    </m:r>
                    <m:r>
                      <a:rPr lang="en-US" altLang="zh-CN" sz="2800" b="0" i="1" smtClean="0">
                        <a:latin typeface="Cambria Math" panose="02040503050406030204" pitchFamily="18" charset="0"/>
                      </a:rPr>
                      <m:t> </m:t>
                    </m:r>
                    <m:f>
                      <m:fPr>
                        <m:ctrlPr>
                          <a:rPr lang="zh-CN" altLang="en-US" sz="2800" i="1" smtClean="0">
                            <a:solidFill>
                              <a:schemeClr val="tx1"/>
                            </a:solidFill>
                            <a:latin typeface="Cambria Math" panose="02040503050406030204" pitchFamily="18" charset="0"/>
                          </a:rPr>
                        </m:ctrlPr>
                      </m:fPr>
                      <m:num>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𝑣</m:t>
                            </m:r>
                          </m:e>
                          <m:sub>
                            <m:r>
                              <a:rPr lang="zh-CN" altLang="en-US" sz="2800" i="1">
                                <a:solidFill>
                                  <a:schemeClr val="tx1"/>
                                </a:solidFill>
                                <a:latin typeface="Cambria Math" panose="02040503050406030204" pitchFamily="18" charset="0"/>
                              </a:rPr>
                              <m:t>2</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𝑣</m:t>
                            </m:r>
                          </m:e>
                          <m:sub>
                            <m:r>
                              <a:rPr lang="zh-CN" altLang="en-US" sz="2800" i="1">
                                <a:solidFill>
                                  <a:schemeClr val="tx1"/>
                                </a:solidFill>
                                <a:latin typeface="Cambria Math" panose="02040503050406030204" pitchFamily="18" charset="0"/>
                              </a:rPr>
                              <m:t>1</m:t>
                            </m:r>
                          </m:sub>
                        </m:sSub>
                      </m:num>
                      <m:den>
                        <m:r>
                          <a:rPr lang="zh-CN" altLang="en-US" sz="2800" i="1">
                            <a:solidFill>
                              <a:schemeClr val="tx1"/>
                            </a:solidFill>
                            <a:latin typeface="Cambria Math" panose="02040503050406030204" pitchFamily="18" charset="0"/>
                          </a:rPr>
                          <m:t>5</m:t>
                        </m:r>
                      </m:den>
                    </m:f>
                    <m:r>
                      <a:rPr lang="zh-CN" altLang="en-US" sz="2800" i="1">
                        <a:solidFill>
                          <a:schemeClr val="tx1"/>
                        </a:solidFill>
                        <a:latin typeface="Cambria Math" panose="02040503050406030204" pitchFamily="18" charset="0"/>
                      </a:rPr>
                      <m:t>+</m:t>
                    </m:r>
                    <m:f>
                      <m:fPr>
                        <m:ctrlPr>
                          <a:rPr lang="zh-CN" altLang="en-US" sz="2800" i="1">
                            <a:solidFill>
                              <a:schemeClr val="tx1"/>
                            </a:solidFill>
                            <a:latin typeface="Cambria Math" panose="02040503050406030204" pitchFamily="18" charset="0"/>
                          </a:rPr>
                        </m:ctrlPr>
                      </m:fPr>
                      <m:num>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𝑣</m:t>
                            </m:r>
                          </m:e>
                          <m:sub>
                            <m:r>
                              <a:rPr lang="zh-CN" altLang="en-US" sz="2800" i="1">
                                <a:solidFill>
                                  <a:schemeClr val="tx1"/>
                                </a:solidFill>
                                <a:latin typeface="Cambria Math" panose="02040503050406030204" pitchFamily="18" charset="0"/>
                              </a:rPr>
                              <m:t>2</m:t>
                            </m:r>
                          </m:sub>
                        </m:sSub>
                      </m:num>
                      <m:den>
                        <m:r>
                          <a:rPr lang="zh-CN" altLang="en-US" sz="2800" i="1">
                            <a:solidFill>
                              <a:schemeClr val="tx1"/>
                            </a:solidFill>
                            <a:latin typeface="Cambria Math" panose="02040503050406030204" pitchFamily="18" charset="0"/>
                          </a:rPr>
                          <m:t>50</m:t>
                        </m:r>
                      </m:den>
                    </m:f>
                    <m:r>
                      <a:rPr lang="zh-CN" altLang="en-US" sz="2800" i="1">
                        <a:solidFill>
                          <a:schemeClr val="tx1"/>
                        </a:solidFill>
                        <a:latin typeface="Cambria Math" panose="02040503050406030204" pitchFamily="18" charset="0"/>
                      </a:rPr>
                      <m:t>+</m:t>
                    </m:r>
                    <m:f>
                      <m:fPr>
                        <m:ctrlPr>
                          <a:rPr lang="zh-CN" altLang="en-US" sz="2800" i="1">
                            <a:solidFill>
                              <a:schemeClr val="tx1"/>
                            </a:solidFill>
                            <a:latin typeface="Cambria Math" panose="02040503050406030204" pitchFamily="18" charset="0"/>
                          </a:rPr>
                        </m:ctrlPr>
                      </m:fPr>
                      <m:num>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𝑣</m:t>
                            </m:r>
                          </m:e>
                          <m:sub>
                            <m:r>
                              <a:rPr lang="zh-CN" altLang="en-US" sz="2800" i="1">
                                <a:solidFill>
                                  <a:schemeClr val="tx1"/>
                                </a:solidFill>
                                <a:latin typeface="Cambria Math" panose="02040503050406030204" pitchFamily="18" charset="0"/>
                              </a:rPr>
                              <m:t>3</m:t>
                            </m:r>
                          </m:sub>
                        </m:sSub>
                      </m:num>
                      <m:den>
                        <m:r>
                          <a:rPr lang="zh-CN" altLang="en-US" sz="2800" i="1">
                            <a:solidFill>
                              <a:schemeClr val="tx1"/>
                            </a:solidFill>
                            <a:latin typeface="Cambria Math" panose="02040503050406030204" pitchFamily="18" charset="0"/>
                          </a:rPr>
                          <m:t>100</m:t>
                        </m:r>
                      </m:den>
                    </m:f>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4</m:t>
                    </m:r>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0</m:t>
                    </m:r>
                    <m:r>
                      <a:rPr lang="en-US" altLang="zh-CN" sz="2800" b="0" i="1" smtClean="0">
                        <a:solidFill>
                          <a:schemeClr val="tx1"/>
                        </a:solidFill>
                        <a:latin typeface="Cambria Math" panose="02040503050406030204" pitchFamily="18" charset="0"/>
                      </a:rPr>
                      <m:t> </m:t>
                    </m:r>
                    <m:r>
                      <a:rPr lang="zh-CN" altLang="en-US" sz="2800" i="1">
                        <a:latin typeface="Cambria Math" panose="02040503050406030204" pitchFamily="18" charset="0"/>
                      </a:rPr>
                      <m:t>（</m:t>
                    </m:r>
                    <m:r>
                      <a:rPr lang="zh-CN" altLang="en-US" sz="2800" i="1">
                        <a:solidFill>
                          <a:schemeClr val="tx1"/>
                        </a:solidFill>
                        <a:latin typeface="Cambria Math" panose="02040503050406030204" pitchFamily="18" charset="0"/>
                      </a:rPr>
                      <m:t>4</m:t>
                    </m:r>
                    <m:r>
                      <a:rPr lang="zh-CN" altLang="en-US" sz="2800" i="1">
                        <a:solidFill>
                          <a:schemeClr val="tx1"/>
                        </a:solidFill>
                        <a:latin typeface="Cambria Math" panose="02040503050406030204" pitchFamily="18" charset="0"/>
                      </a:rPr>
                      <m:t>）</m:t>
                    </m:r>
                  </m:oMath>
                </a14:m>
                <a:endParaRPr lang="zh-CN" altLang="en-US" dirty="0">
                  <a:solidFill>
                    <a:schemeClr val="tx1"/>
                  </a:solidFill>
                </a:endParaRPr>
              </a:p>
            </p:txBody>
          </p:sp>
        </mc:Choice>
        <mc:Fallback>
          <p:sp>
            <p:nvSpPr>
              <p:cNvPr id="17501" name="Object 93"/>
              <p:cNvSpPr txBox="1">
                <a:spLocks noRot="1" noChangeAspect="1" noMove="1" noResize="1" noEditPoints="1" noAdjustHandles="1" noChangeArrowheads="1" noChangeShapeType="1" noTextEdit="1"/>
              </p:cNvSpPr>
              <p:nvPr/>
            </p:nvSpPr>
            <p:spPr bwMode="auto">
              <a:xfrm>
                <a:off x="914400" y="3980129"/>
                <a:ext cx="6697133" cy="717816"/>
              </a:xfrm>
              <a:prstGeom prst="rect">
                <a:avLst/>
              </a:prstGeom>
              <a:blipFill rotWithShape="1">
                <a:blip r:embed="rId2"/>
                <a:stretch>
                  <a:fillRect l="-76" t="-701" r="-70" b="-589"/>
                </a:stretch>
              </a:blipFill>
              <a:ln>
                <a:solidFill>
                  <a:srgbClr val="FF0000"/>
                </a:solidFill>
              </a:ln>
              <a:effectLst/>
            </p:spPr>
            <p:txBody>
              <a:bodyPr/>
              <a:lstStyle/>
              <a:p>
                <a:r>
                  <a:rPr lang="zh-CN" altLang="en-US">
                    <a:noFill/>
                  </a:rPr>
                  <a:t> </a:t>
                </a:r>
              </a:p>
            </p:txBody>
          </p:sp>
        </mc:Fallback>
      </mc:AlternateContent>
      <p:sp>
        <p:nvSpPr>
          <p:cNvPr id="6" name="Text Box 4"/>
          <p:cNvSpPr txBox="1">
            <a:spLocks noChangeArrowheads="1"/>
          </p:cNvSpPr>
          <p:nvPr/>
        </p:nvSpPr>
        <p:spPr bwMode="auto">
          <a:xfrm>
            <a:off x="59959" y="0"/>
            <a:ext cx="490574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3.5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节点电压法的特例</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mc:AlternateContent xmlns:mc="http://schemas.openxmlformats.org/markup-compatibility/2006">
        <mc:Choice xmlns:a14="http://schemas.microsoft.com/office/drawing/2010/main" Requires="a14">
          <p:sp>
            <p:nvSpPr>
              <p:cNvPr id="11" name="Object 93"/>
              <p:cNvSpPr txBox="1"/>
              <p:nvPr/>
            </p:nvSpPr>
            <p:spPr bwMode="auto">
              <a:xfrm>
                <a:off x="914399" y="4743985"/>
                <a:ext cx="6528858" cy="717816"/>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r>
                        <a:rPr lang="zh-CN" altLang="en-US" sz="2800" i="1" smtClean="0">
                          <a:solidFill>
                            <a:srgbClr val="FFFF00"/>
                          </a:solidFill>
                          <a:latin typeface="Cambria Math" panose="02040503050406030204" pitchFamily="18" charset="0"/>
                        </a:rPr>
                        <m:t>节点</m:t>
                      </m:r>
                      <m:r>
                        <a:rPr lang="zh-CN" altLang="en-US" sz="2800" i="1" smtClean="0">
                          <a:solidFill>
                            <a:srgbClr val="FFFF00"/>
                          </a:solidFill>
                          <a:latin typeface="Cambria Math" panose="02040503050406030204" pitchFamily="18" charset="0"/>
                        </a:rPr>
                        <m:t>1</m:t>
                      </m:r>
                      <m:r>
                        <a:rPr lang="zh-CN" altLang="en-US" sz="2800" i="1" smtClean="0">
                          <a:solidFill>
                            <a:srgbClr val="FFFF00"/>
                          </a:solidFill>
                          <a:latin typeface="Cambria Math" panose="02040503050406030204" pitchFamily="18" charset="0"/>
                        </a:rPr>
                        <m:t>  </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𝑣</m:t>
                          </m:r>
                        </m:e>
                        <m:sub>
                          <m:r>
                            <a:rPr lang="zh-CN" altLang="en-US" sz="2800" i="1">
                              <a:solidFill>
                                <a:schemeClr val="tx1"/>
                              </a:solidFill>
                              <a:latin typeface="Cambria Math" panose="02040503050406030204" pitchFamily="18" charset="0"/>
                            </a:rPr>
                            <m:t>1</m:t>
                          </m:r>
                        </m:sub>
                      </m:sSub>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50</m:t>
                      </m:r>
                      <m:r>
                        <a:rPr lang="zh-CN" altLang="en-US" sz="2800" i="1">
                          <a:solidFill>
                            <a:schemeClr val="tx1"/>
                          </a:solidFill>
                          <a:latin typeface="Cambria Math" panose="02040503050406030204" pitchFamily="18" charset="0"/>
                        </a:rPr>
                        <m:t> </m:t>
                      </m:r>
                      <m:r>
                        <a:rPr lang="zh-CN" altLang="en-US" sz="2800" i="1" smtClean="0">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1</m:t>
                      </m:r>
                      <m:r>
                        <a:rPr lang="zh-CN" altLang="en-US" sz="2800" i="1">
                          <a:solidFill>
                            <a:schemeClr val="tx1"/>
                          </a:solidFill>
                          <a:latin typeface="Cambria Math" panose="02040503050406030204" pitchFamily="18" charset="0"/>
                        </a:rPr>
                        <m:t>）</m:t>
                      </m:r>
                    </m:oMath>
                  </m:oMathPara>
                </a14:m>
                <a:br>
                  <a:rPr lang="zh-CN" altLang="en-US" sz="2800" i="1" dirty="0">
                    <a:solidFill>
                      <a:schemeClr val="tx1"/>
                    </a:solidFill>
                    <a:latin typeface="Cambria Math" panose="02040503050406030204" pitchFamily="18" charset="0"/>
                  </a:rPr>
                </a:br>
                <a:endParaRPr lang="zh-CN" altLang="en-US" sz="2800" dirty="0">
                  <a:solidFill>
                    <a:schemeClr val="tx1"/>
                  </a:solidFill>
                </a:endParaRPr>
              </a:p>
            </p:txBody>
          </p:sp>
        </mc:Choice>
        <mc:Fallback>
          <p:sp>
            <p:nvSpPr>
              <p:cNvPr id="11" name="Object 93"/>
              <p:cNvSpPr txBox="1">
                <a:spLocks noRot="1" noChangeAspect="1" noMove="1" noResize="1" noEditPoints="1" noAdjustHandles="1" noChangeArrowheads="1" noChangeShapeType="1" noTextEdit="1"/>
              </p:cNvSpPr>
              <p:nvPr/>
            </p:nvSpPr>
            <p:spPr bwMode="auto">
              <a:xfrm>
                <a:off x="914399" y="4743985"/>
                <a:ext cx="6528858" cy="717816"/>
              </a:xfrm>
              <a:prstGeom prst="rect">
                <a:avLst/>
              </a:prstGeom>
              <a:blipFill rotWithShape="1">
                <a:blip r:embed="rId3"/>
                <a:stretch>
                  <a:fillRect l="-10" t="-75" r="6" b="-29966"/>
                </a:stretch>
              </a:blipFill>
              <a:ln>
                <a:noFill/>
              </a:ln>
              <a:effectLst/>
            </p:spPr>
            <p:txBody>
              <a:bodyPr/>
              <a:lstStyle/>
              <a:p>
                <a:r>
                  <a:rPr lang="zh-CN" altLang="en-US">
                    <a:noFill/>
                  </a:rPr>
                  <a:t> </a:t>
                </a:r>
              </a:p>
            </p:txBody>
          </p:sp>
        </mc:Fallback>
      </mc:AlternateContent>
      <p:sp>
        <p:nvSpPr>
          <p:cNvPr id="12" name="矩形 11"/>
          <p:cNvSpPr/>
          <p:nvPr/>
        </p:nvSpPr>
        <p:spPr>
          <a:xfrm>
            <a:off x="999970" y="5782313"/>
            <a:ext cx="7144059" cy="940963"/>
          </a:xfrm>
          <a:prstGeom prst="rect">
            <a:avLst/>
          </a:prstGeom>
        </p:spPr>
        <p:txBody>
          <a:bodyPr wrap="square">
            <a:spAutoFit/>
          </a:bodyPr>
          <a:lstStyle/>
          <a:p>
            <a:pPr algn="ctr">
              <a:lnSpc>
                <a:spcPct val="120000"/>
              </a:lnSpc>
            </a:pPr>
            <a:r>
              <a:rPr lang="zh-CN" altLang="en-US" sz="2400" b="1" dirty="0">
                <a:solidFill>
                  <a:srgbClr val="FFFF00"/>
                </a:solidFill>
                <a:latin typeface="Times New Roman" panose="02020603050405020304" pitchFamily="18" charset="0"/>
                <a:ea typeface="楷体_GB2312" pitchFamily="49" charset="-122"/>
              </a:rPr>
              <a:t> 上面的方程（</a:t>
            </a:r>
            <a:r>
              <a:rPr lang="en-US" altLang="zh-CN" sz="2400" b="1" dirty="0">
                <a:solidFill>
                  <a:srgbClr val="FFFF00"/>
                </a:solidFill>
                <a:latin typeface="Times New Roman" panose="02020603050405020304" pitchFamily="18" charset="0"/>
                <a:ea typeface="楷体_GB2312" pitchFamily="49" charset="-122"/>
              </a:rPr>
              <a:t>4</a:t>
            </a:r>
            <a:r>
              <a:rPr lang="zh-CN" altLang="en-US" sz="2400" b="1" dirty="0">
                <a:solidFill>
                  <a:srgbClr val="FFFF00"/>
                </a:solidFill>
                <a:latin typeface="Times New Roman" panose="02020603050405020304" pitchFamily="18" charset="0"/>
                <a:ea typeface="楷体_GB2312" pitchFamily="49" charset="-122"/>
              </a:rPr>
              <a:t>）由方程（</a:t>
            </a:r>
            <a:r>
              <a:rPr lang="en-US" altLang="zh-CN" sz="2400" b="1" dirty="0">
                <a:solidFill>
                  <a:srgbClr val="FFFF00"/>
                </a:solidFill>
                <a:latin typeface="Times New Roman" panose="02020603050405020304" pitchFamily="18" charset="0"/>
                <a:ea typeface="楷体_GB2312" pitchFamily="49" charset="-122"/>
              </a:rPr>
              <a:t>2</a:t>
            </a:r>
            <a:r>
              <a:rPr lang="zh-CN" altLang="en-US" sz="2400" b="1" dirty="0">
                <a:solidFill>
                  <a:srgbClr val="FFFF00"/>
                </a:solidFill>
                <a:latin typeface="Times New Roman" panose="02020603050405020304" pitchFamily="18" charset="0"/>
                <a:ea typeface="楷体_GB2312" pitchFamily="49" charset="-122"/>
              </a:rPr>
              <a:t>）（</a:t>
            </a:r>
            <a:r>
              <a:rPr lang="en-US" altLang="zh-CN" sz="2400" b="1" dirty="0">
                <a:solidFill>
                  <a:srgbClr val="FFFF00"/>
                </a:solidFill>
                <a:latin typeface="Times New Roman" panose="02020603050405020304" pitchFamily="18" charset="0"/>
                <a:ea typeface="楷体_GB2312" pitchFamily="49" charset="-122"/>
              </a:rPr>
              <a:t>3</a:t>
            </a:r>
            <a:r>
              <a:rPr lang="zh-CN" altLang="en-US" sz="2400" b="1" dirty="0">
                <a:solidFill>
                  <a:srgbClr val="FFFF00"/>
                </a:solidFill>
                <a:latin typeface="Times New Roman" panose="02020603050405020304" pitchFamily="18" charset="0"/>
                <a:ea typeface="楷体_GB2312" pitchFamily="49" charset="-122"/>
              </a:rPr>
              <a:t>）导出。事实上如果由节点</a:t>
            </a:r>
            <a:r>
              <a:rPr lang="en-US" altLang="zh-CN" sz="2400" b="1" dirty="0">
                <a:solidFill>
                  <a:srgbClr val="FFFF00"/>
                </a:solidFill>
                <a:latin typeface="Times New Roman" panose="02020603050405020304" pitchFamily="18" charset="0"/>
                <a:ea typeface="楷体_GB2312" pitchFamily="49" charset="-122"/>
              </a:rPr>
              <a:t>2</a:t>
            </a:r>
            <a:r>
              <a:rPr lang="zh-CN" altLang="en-US" sz="2400" b="1" dirty="0">
                <a:solidFill>
                  <a:srgbClr val="FFFF00"/>
                </a:solidFill>
                <a:latin typeface="Times New Roman" panose="02020603050405020304" pitchFamily="18" charset="0"/>
                <a:ea typeface="楷体_GB2312" pitchFamily="49" charset="-122"/>
              </a:rPr>
              <a:t>、</a:t>
            </a:r>
            <a:r>
              <a:rPr lang="en-US" altLang="zh-CN" sz="2400" b="1" dirty="0">
                <a:solidFill>
                  <a:srgbClr val="FFFF00"/>
                </a:solidFill>
                <a:latin typeface="Times New Roman" panose="02020603050405020304" pitchFamily="18" charset="0"/>
                <a:ea typeface="楷体_GB2312" pitchFamily="49" charset="-122"/>
              </a:rPr>
              <a:t>3</a:t>
            </a:r>
            <a:r>
              <a:rPr lang="zh-CN" altLang="en-US" sz="2400" b="1" dirty="0">
                <a:solidFill>
                  <a:srgbClr val="FFFF00"/>
                </a:solidFill>
                <a:latin typeface="Times New Roman" panose="02020603050405020304" pitchFamily="18" charset="0"/>
                <a:ea typeface="楷体_GB2312" pitchFamily="49" charset="-122"/>
              </a:rPr>
              <a:t>组成超节点，则方程</a:t>
            </a:r>
            <a:r>
              <a:rPr lang="en-US" altLang="zh-CN" sz="2400" b="1" dirty="0">
                <a:solidFill>
                  <a:srgbClr val="FFFF00"/>
                </a:solidFill>
                <a:latin typeface="Times New Roman" panose="02020603050405020304" pitchFamily="18" charset="0"/>
                <a:ea typeface="楷体_GB2312" pitchFamily="49" charset="-122"/>
              </a:rPr>
              <a:t>4</a:t>
            </a:r>
            <a:r>
              <a:rPr lang="zh-CN" altLang="en-US" sz="2400" b="1" dirty="0">
                <a:solidFill>
                  <a:srgbClr val="FFFF00"/>
                </a:solidFill>
                <a:latin typeface="Times New Roman" panose="02020603050405020304" pitchFamily="18" charset="0"/>
                <a:ea typeface="楷体_GB2312" pitchFamily="49" charset="-122"/>
              </a:rPr>
              <a:t>可直接得到。</a:t>
            </a:r>
            <a:endParaRPr lang="zh-CN" altLang="en-US" sz="2400" b="1" dirty="0">
              <a:solidFill>
                <a:srgbClr val="FFFF00"/>
              </a:solidFill>
              <a:latin typeface="Times New Roman" panose="02020603050405020304" pitchFamily="18" charset="0"/>
              <a:ea typeface="楷体_GB2312" pitchFamily="49" charset="-12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59959" y="0"/>
            <a:ext cx="4905741"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3.5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节点电压法的特例</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3" name="矩形 2"/>
          <p:cNvSpPr/>
          <p:nvPr/>
        </p:nvSpPr>
        <p:spPr>
          <a:xfrm>
            <a:off x="162876" y="774869"/>
            <a:ext cx="8785225" cy="1877437"/>
          </a:xfrm>
          <a:prstGeom prst="rect">
            <a:avLst/>
          </a:prstGeom>
        </p:spPr>
        <p:txBody>
          <a:bodyPr wrap="square">
            <a:spAutoFit/>
          </a:bodyPr>
          <a:lstStyle/>
          <a:p>
            <a:r>
              <a:rPr lang="zh-CN" altLang="en-US" sz="2800" b="1" dirty="0">
                <a:solidFill>
                  <a:srgbClr val="FFFF00"/>
                </a:solidFill>
              </a:rPr>
              <a:t>超节点可以定义为任意一个包含若干（</a:t>
            </a:r>
            <a:r>
              <a:rPr lang="zh-CN" altLang="en-US" dirty="0"/>
              <a:t> </a:t>
            </a:r>
            <a:r>
              <a:rPr lang="zh-CN" altLang="en-US" sz="3200" dirty="0">
                <a:solidFill>
                  <a:srgbClr val="FFFF00"/>
                </a:solidFill>
                <a:latin typeface="+mn-ea"/>
              </a:rPr>
              <a:t>≥ </a:t>
            </a:r>
            <a:r>
              <a:rPr lang="en-US" altLang="zh-CN" sz="3200" dirty="0">
                <a:solidFill>
                  <a:srgbClr val="FFFF00"/>
                </a:solidFill>
                <a:latin typeface="+mn-ea"/>
              </a:rPr>
              <a:t>1</a:t>
            </a:r>
            <a:r>
              <a:rPr lang="zh-CN" altLang="en-US" sz="2800" b="1" dirty="0">
                <a:solidFill>
                  <a:srgbClr val="FFFF00"/>
                </a:solidFill>
              </a:rPr>
              <a:t>）节点的闭合曲面。</a:t>
            </a:r>
            <a:endParaRPr lang="en-US" altLang="zh-CN" sz="2800" b="1" dirty="0">
              <a:solidFill>
                <a:srgbClr val="FFFF00"/>
              </a:solidFill>
            </a:endParaRPr>
          </a:p>
          <a:p>
            <a:endParaRPr lang="en-US" altLang="zh-CN" sz="2800" b="1" dirty="0">
              <a:solidFill>
                <a:srgbClr val="FFFF00"/>
              </a:solidFill>
            </a:endParaRPr>
          </a:p>
          <a:p>
            <a:r>
              <a:rPr lang="zh-CN" altLang="en-US" sz="2800" b="1" dirty="0">
                <a:solidFill>
                  <a:srgbClr val="FFFF00"/>
                </a:solidFill>
              </a:rPr>
              <a:t>割集：穿过闭合曲面的</a:t>
            </a:r>
            <a:r>
              <a:rPr lang="zh-CN" altLang="en-US" sz="2800" b="1" dirty="0"/>
              <a:t>支路的集合</a:t>
            </a:r>
            <a:r>
              <a:rPr lang="zh-CN" altLang="en-US" sz="2800" b="1" dirty="0">
                <a:solidFill>
                  <a:srgbClr val="FFFF00"/>
                </a:solidFill>
              </a:rPr>
              <a:t>，称为一个割集。</a:t>
            </a:r>
            <a:endParaRPr lang="zh-CN" altLang="en-US" sz="2800" b="1" dirty="0">
              <a:solidFill>
                <a:srgbClr val="FFFF00"/>
              </a:solidFill>
            </a:endParaRPr>
          </a:p>
        </p:txBody>
      </p:sp>
      <p:sp>
        <p:nvSpPr>
          <p:cNvPr id="7" name="矩形 6"/>
          <p:cNvSpPr/>
          <p:nvPr/>
        </p:nvSpPr>
        <p:spPr>
          <a:xfrm>
            <a:off x="162876" y="3409271"/>
            <a:ext cx="5561013" cy="523220"/>
          </a:xfrm>
          <a:prstGeom prst="rect">
            <a:avLst/>
          </a:prstGeom>
        </p:spPr>
        <p:txBody>
          <a:bodyPr wrap="square">
            <a:spAutoFit/>
          </a:bodyPr>
          <a:lstStyle/>
          <a:p>
            <a:r>
              <a:rPr lang="zh-CN" altLang="en-US" sz="2800" b="1" dirty="0">
                <a:solidFill>
                  <a:srgbClr val="FFFF00"/>
                </a:solidFill>
              </a:rPr>
              <a:t>实际上是对割集列</a:t>
            </a:r>
            <a:r>
              <a:rPr lang="en-US" altLang="zh-CN" sz="2800" b="1" dirty="0">
                <a:solidFill>
                  <a:srgbClr val="FFFF00"/>
                </a:solidFill>
              </a:rPr>
              <a:t>KCL</a:t>
            </a:r>
            <a:r>
              <a:rPr lang="zh-CN" altLang="en-US" sz="2800" b="1" dirty="0">
                <a:solidFill>
                  <a:srgbClr val="FFFF00"/>
                </a:solidFill>
              </a:rPr>
              <a:t>电流方程</a:t>
            </a:r>
            <a:endParaRPr lang="zh-CN" altLang="en-US" sz="2800" b="1" dirty="0">
              <a:solidFill>
                <a:srgbClr val="FFFF00"/>
              </a:solidFill>
            </a:endParaRPr>
          </a:p>
        </p:txBody>
      </p:sp>
      <p:pic>
        <p:nvPicPr>
          <p:cNvPr id="53" name="图片 52"/>
          <p:cNvPicPr>
            <a:picLocks noChangeAspect="1"/>
          </p:cNvPicPr>
          <p:nvPr/>
        </p:nvPicPr>
        <p:blipFill>
          <a:blip r:embed="rId1"/>
          <a:stretch>
            <a:fillRect/>
          </a:stretch>
        </p:blipFill>
        <p:spPr>
          <a:xfrm>
            <a:off x="5773687" y="2713553"/>
            <a:ext cx="3174414" cy="1729508"/>
          </a:xfrm>
          <a:prstGeom prst="rect">
            <a:avLst/>
          </a:prstGeom>
        </p:spPr>
      </p:pic>
      <p:sp>
        <p:nvSpPr>
          <p:cNvPr id="54" name="椭圆 53"/>
          <p:cNvSpPr/>
          <p:nvPr/>
        </p:nvSpPr>
        <p:spPr>
          <a:xfrm>
            <a:off x="6461019" y="3252685"/>
            <a:ext cx="800100" cy="62230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7587193" y="3282974"/>
            <a:ext cx="800100" cy="62230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283537" y="3144368"/>
            <a:ext cx="2239010" cy="893814"/>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 Box 46"/>
          <p:cNvSpPr txBox="1">
            <a:spLocks noChangeArrowheads="1"/>
          </p:cNvSpPr>
          <p:nvPr/>
        </p:nvSpPr>
        <p:spPr bwMode="auto">
          <a:xfrm>
            <a:off x="162876" y="4729448"/>
            <a:ext cx="6222546"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a:lnSpc>
                <a:spcPct val="120000"/>
              </a:lnSpc>
              <a:spcBef>
                <a:spcPct val="0"/>
              </a:spcBef>
              <a:buClrTx/>
              <a:buSzTx/>
              <a:buFontTx/>
              <a:buNone/>
            </a:pPr>
            <a:r>
              <a:rPr kumimoji="1" lang="zh-CN" altLang="en-US" sz="2400" b="1" dirty="0">
                <a:solidFill>
                  <a:srgbClr val="FFFF00"/>
                </a:solidFill>
                <a:latin typeface="楷体_GB2312" pitchFamily="49" charset="-122"/>
                <a:ea typeface="楷体_GB2312" pitchFamily="49" charset="-122"/>
                <a:sym typeface="Symbol" panose="05050102010706020507" pitchFamily="18" charset="2"/>
              </a:rPr>
              <a:t>在集总参数电路中，任意时刻，对任意</a:t>
            </a:r>
            <a:r>
              <a:rPr kumimoji="1" lang="zh-CN" altLang="en-US" sz="2400" b="1" dirty="0">
                <a:latin typeface="楷体_GB2312" pitchFamily="49" charset="-122"/>
                <a:ea typeface="楷体_GB2312" pitchFamily="49" charset="-122"/>
                <a:sym typeface="Symbol" panose="05050102010706020507" pitchFamily="18" charset="2"/>
              </a:rPr>
              <a:t>结点</a:t>
            </a:r>
            <a:r>
              <a:rPr kumimoji="1" lang="zh-CN" altLang="en-US" sz="2400" b="1" dirty="0">
                <a:solidFill>
                  <a:srgbClr val="FFFF00"/>
                </a:solidFill>
                <a:latin typeface="楷体_GB2312" pitchFamily="49" charset="-122"/>
                <a:ea typeface="楷体_GB2312" pitchFamily="49" charset="-122"/>
                <a:sym typeface="Symbol" panose="05050102010706020507" pitchFamily="18" charset="2"/>
              </a:rPr>
              <a:t>流出（或流入）该结点电流的代数和等于零。</a:t>
            </a:r>
            <a:endParaRPr kumimoji="1" lang="zh-CN" altLang="en-US" sz="2400" b="1" dirty="0">
              <a:solidFill>
                <a:srgbClr val="FFFF00"/>
              </a:solidFill>
              <a:latin typeface="楷体_GB2312" pitchFamily="49" charset="-122"/>
              <a:ea typeface="楷体_GB2312" pitchFamily="49" charset="-122"/>
              <a:sym typeface="Symbol" panose="05050102010706020507"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Text Box 5"/>
          <p:cNvSpPr txBox="1">
            <a:spLocks noChangeArrowheads="1"/>
          </p:cNvSpPr>
          <p:nvPr/>
        </p:nvSpPr>
        <p:spPr bwMode="auto">
          <a:xfrm>
            <a:off x="328612" y="1027043"/>
            <a:ext cx="49715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dirty="0">
                <a:solidFill>
                  <a:schemeClr val="tx1"/>
                </a:solidFill>
                <a:latin typeface="楷体_GB2312" pitchFamily="49" charset="-122"/>
              </a:rPr>
              <a:t>3.6.1.</a:t>
            </a:r>
            <a:r>
              <a:rPr kumimoji="1" lang="zh-CN" altLang="en-US" sz="2800" dirty="0">
                <a:solidFill>
                  <a:schemeClr val="tx1"/>
                </a:solidFill>
                <a:latin typeface="楷体_GB2312" pitchFamily="49" charset="-122"/>
              </a:rPr>
              <a:t>网孔（</a:t>
            </a:r>
            <a:r>
              <a:rPr kumimoji="1" lang="en-US" altLang="zh-CN" sz="2800" dirty="0">
                <a:solidFill>
                  <a:schemeClr val="tx1"/>
                </a:solidFill>
                <a:latin typeface="楷体_GB2312" pitchFamily="49" charset="-122"/>
              </a:rPr>
              <a:t>mesh</a:t>
            </a:r>
            <a:r>
              <a:rPr kumimoji="1" lang="zh-CN" altLang="en-US" sz="2800" dirty="0">
                <a:solidFill>
                  <a:schemeClr val="tx1"/>
                </a:solidFill>
                <a:latin typeface="楷体_GB2312" pitchFamily="49" charset="-122"/>
              </a:rPr>
              <a:t>）电流法</a:t>
            </a:r>
            <a:endParaRPr kumimoji="1" lang="zh-CN" altLang="en-US" sz="2800" dirty="0">
              <a:solidFill>
                <a:schemeClr val="tx1"/>
              </a:solidFill>
              <a:latin typeface="楷体_GB2312" pitchFamily="49" charset="-122"/>
            </a:endParaRPr>
          </a:p>
        </p:txBody>
      </p:sp>
      <p:sp>
        <p:nvSpPr>
          <p:cNvPr id="71735" name="Rectangle 55"/>
          <p:cNvSpPr>
            <a:spLocks noChangeArrowheads="1"/>
          </p:cNvSpPr>
          <p:nvPr/>
        </p:nvSpPr>
        <p:spPr bwMode="auto">
          <a:xfrm>
            <a:off x="328612" y="1781509"/>
            <a:ext cx="8068256"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nSpc>
                <a:spcPct val="120000"/>
              </a:lnSpc>
            </a:pPr>
            <a:r>
              <a:rPr kumimoji="1" lang="zh-CN" altLang="en-US" dirty="0">
                <a:latin typeface="Arial" panose="020B0604020202020204" pitchFamily="34" charset="0"/>
              </a:rPr>
              <a:t>以</a:t>
            </a:r>
            <a:r>
              <a:rPr kumimoji="1" lang="zh-CN" altLang="en-US" dirty="0">
                <a:solidFill>
                  <a:schemeClr val="tx1"/>
                </a:solidFill>
                <a:latin typeface="Arial" panose="020B0604020202020204" pitchFamily="34" charset="0"/>
              </a:rPr>
              <a:t>沿网孔</a:t>
            </a:r>
            <a:r>
              <a:rPr kumimoji="1" lang="zh-CN" altLang="en-US" dirty="0">
                <a:latin typeface="Arial" panose="020B0604020202020204" pitchFamily="34" charset="0"/>
              </a:rPr>
              <a:t>连续流动的</a:t>
            </a:r>
            <a:r>
              <a:rPr kumimoji="1" lang="zh-CN" altLang="en-US" dirty="0">
                <a:solidFill>
                  <a:schemeClr val="tx1"/>
                </a:solidFill>
                <a:latin typeface="Arial" panose="020B0604020202020204" pitchFamily="34" charset="0"/>
              </a:rPr>
              <a:t>假想电流（非支路电流）</a:t>
            </a:r>
            <a:r>
              <a:rPr kumimoji="1" lang="zh-CN" altLang="en-US" dirty="0">
                <a:latin typeface="Arial" panose="020B0604020202020204" pitchFamily="34" charset="0"/>
              </a:rPr>
              <a:t>为未知量列写电路方程分析电路的方法。它</a:t>
            </a:r>
            <a:r>
              <a:rPr kumimoji="1" lang="zh-CN" altLang="en-US" dirty="0">
                <a:solidFill>
                  <a:srgbClr val="FF0000"/>
                </a:solidFill>
                <a:latin typeface="Arial" panose="020B0604020202020204" pitchFamily="34" charset="0"/>
              </a:rPr>
              <a:t>仅适用于平面电路</a:t>
            </a:r>
            <a:r>
              <a:rPr kumimoji="1" lang="zh-CN" altLang="en-US" dirty="0">
                <a:latin typeface="Arial" panose="020B0604020202020204" pitchFamily="34" charset="0"/>
              </a:rPr>
              <a:t>。</a:t>
            </a:r>
            <a:endParaRPr kumimoji="1" lang="zh-CN" altLang="en-US" dirty="0">
              <a:latin typeface="Arial" panose="020B0604020202020204" pitchFamily="34" charset="0"/>
            </a:endParaRPr>
          </a:p>
        </p:txBody>
      </p:sp>
      <p:sp>
        <p:nvSpPr>
          <p:cNvPr id="7"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12" name="Text Box 4"/>
          <p:cNvSpPr txBox="1">
            <a:spLocks noChangeArrowheads="1"/>
          </p:cNvSpPr>
          <p:nvPr/>
        </p:nvSpPr>
        <p:spPr bwMode="auto">
          <a:xfrm>
            <a:off x="423988" y="2965172"/>
            <a:ext cx="8296024"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lnSpc>
                <a:spcPct val="120000"/>
              </a:lnSpc>
              <a:spcBef>
                <a:spcPct val="50000"/>
              </a:spcBef>
            </a:pPr>
            <a:r>
              <a:rPr kumimoji="1" lang="zh-CN" altLang="en-US" sz="2000" dirty="0">
                <a:solidFill>
                  <a:schemeClr val="tx1"/>
                </a:solidFill>
                <a:latin typeface="楷体_GB2312" pitchFamily="49" charset="-122"/>
              </a:rPr>
              <a:t>有交叉而交叉地方全部联通为平面图，有交叉但不连通的图为非平面图，但是，可</a:t>
            </a:r>
            <a:r>
              <a:rPr kumimoji="1" lang="zh-CN" altLang="en-US" sz="2000" dirty="0">
                <a:latin typeface="楷体_GB2312" pitchFamily="49" charset="-122"/>
              </a:rPr>
              <a:t>通过化简或挪移后能变成平面图的，就不是非平面图</a:t>
            </a:r>
            <a:endParaRPr kumimoji="1" lang="zh-CN" altLang="en-US" sz="2000" dirty="0">
              <a:latin typeface="楷体_GB2312" pitchFamily="49" charset="-122"/>
            </a:endParaRPr>
          </a:p>
        </p:txBody>
      </p:sp>
      <p:grpSp>
        <p:nvGrpSpPr>
          <p:cNvPr id="13" name="Group 23"/>
          <p:cNvGrpSpPr/>
          <p:nvPr/>
        </p:nvGrpSpPr>
        <p:grpSpPr bwMode="auto">
          <a:xfrm>
            <a:off x="423988" y="4580359"/>
            <a:ext cx="1381385" cy="1585492"/>
            <a:chOff x="657" y="564"/>
            <a:chExt cx="1316" cy="1558"/>
          </a:xfrm>
        </p:grpSpPr>
        <p:sp>
          <p:nvSpPr>
            <p:cNvPr id="14" name="Line 3"/>
            <p:cNvSpPr>
              <a:spLocks noChangeShapeType="1"/>
            </p:cNvSpPr>
            <p:nvPr/>
          </p:nvSpPr>
          <p:spPr bwMode="auto">
            <a:xfrm>
              <a:off x="657" y="1389"/>
              <a:ext cx="1316"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4"/>
            <p:cNvSpPr>
              <a:spLocks noChangeShapeType="1"/>
            </p:cNvSpPr>
            <p:nvPr/>
          </p:nvSpPr>
          <p:spPr bwMode="auto">
            <a:xfrm>
              <a:off x="1338" y="572"/>
              <a:ext cx="0" cy="15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6" name="Freeform 5"/>
            <p:cNvSpPr/>
            <p:nvPr/>
          </p:nvSpPr>
          <p:spPr bwMode="auto">
            <a:xfrm>
              <a:off x="657" y="564"/>
              <a:ext cx="1316" cy="1558"/>
            </a:xfrm>
            <a:custGeom>
              <a:avLst/>
              <a:gdLst>
                <a:gd name="T0" fmla="*/ 681 w 1316"/>
                <a:gd name="T1" fmla="*/ 8 h 1558"/>
                <a:gd name="T2" fmla="*/ 1316 w 1316"/>
                <a:gd name="T3" fmla="*/ 825 h 1558"/>
                <a:gd name="T4" fmla="*/ 681 w 1316"/>
                <a:gd name="T5" fmla="*/ 1551 h 1558"/>
                <a:gd name="T6" fmla="*/ 0 w 1316"/>
                <a:gd name="T7" fmla="*/ 780 h 1558"/>
                <a:gd name="T8" fmla="*/ 681 w 1316"/>
                <a:gd name="T9" fmla="*/ 8 h 1558"/>
                <a:gd name="T10" fmla="*/ 0 60000 65536"/>
                <a:gd name="T11" fmla="*/ 0 60000 65536"/>
                <a:gd name="T12" fmla="*/ 0 60000 65536"/>
                <a:gd name="T13" fmla="*/ 0 60000 65536"/>
                <a:gd name="T14" fmla="*/ 0 60000 65536"/>
                <a:gd name="T15" fmla="*/ 0 w 1316"/>
                <a:gd name="T16" fmla="*/ 0 h 1558"/>
                <a:gd name="T17" fmla="*/ 1316 w 1316"/>
                <a:gd name="T18" fmla="*/ 1558 h 1558"/>
              </a:gdLst>
              <a:ahLst/>
              <a:cxnLst>
                <a:cxn ang="T10">
                  <a:pos x="T0" y="T1"/>
                </a:cxn>
                <a:cxn ang="T11">
                  <a:pos x="T2" y="T3"/>
                </a:cxn>
                <a:cxn ang="T12">
                  <a:pos x="T4" y="T5"/>
                </a:cxn>
                <a:cxn ang="T13">
                  <a:pos x="T6" y="T7"/>
                </a:cxn>
                <a:cxn ang="T14">
                  <a:pos x="T8" y="T9"/>
                </a:cxn>
              </a:cxnLst>
              <a:rect l="T15" t="T16" r="T17" b="T18"/>
              <a:pathLst>
                <a:path w="1316" h="1558">
                  <a:moveTo>
                    <a:pt x="681" y="8"/>
                  </a:moveTo>
                  <a:cubicBezTo>
                    <a:pt x="900" y="16"/>
                    <a:pt x="1316" y="568"/>
                    <a:pt x="1316" y="825"/>
                  </a:cubicBezTo>
                  <a:cubicBezTo>
                    <a:pt x="1316" y="1082"/>
                    <a:pt x="900" y="1558"/>
                    <a:pt x="681" y="1551"/>
                  </a:cubicBezTo>
                  <a:cubicBezTo>
                    <a:pt x="462" y="1544"/>
                    <a:pt x="0" y="1037"/>
                    <a:pt x="0" y="780"/>
                  </a:cubicBezTo>
                  <a:cubicBezTo>
                    <a:pt x="0" y="523"/>
                    <a:pt x="462" y="0"/>
                    <a:pt x="681" y="8"/>
                  </a:cubicBezTo>
                  <a:close/>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 name="Group 23"/>
          <p:cNvGrpSpPr/>
          <p:nvPr/>
        </p:nvGrpSpPr>
        <p:grpSpPr bwMode="auto">
          <a:xfrm>
            <a:off x="2470502" y="4588500"/>
            <a:ext cx="1381385" cy="1585492"/>
            <a:chOff x="657" y="564"/>
            <a:chExt cx="1316" cy="1558"/>
          </a:xfrm>
        </p:grpSpPr>
        <p:sp>
          <p:nvSpPr>
            <p:cNvPr id="39" name="Line 3"/>
            <p:cNvSpPr>
              <a:spLocks noChangeShapeType="1"/>
            </p:cNvSpPr>
            <p:nvPr/>
          </p:nvSpPr>
          <p:spPr bwMode="auto">
            <a:xfrm>
              <a:off x="657" y="1389"/>
              <a:ext cx="1316"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1" name="Freeform 5"/>
            <p:cNvSpPr/>
            <p:nvPr/>
          </p:nvSpPr>
          <p:spPr bwMode="auto">
            <a:xfrm>
              <a:off x="657" y="564"/>
              <a:ext cx="1316" cy="1558"/>
            </a:xfrm>
            <a:custGeom>
              <a:avLst/>
              <a:gdLst>
                <a:gd name="T0" fmla="*/ 681 w 1316"/>
                <a:gd name="T1" fmla="*/ 8 h 1558"/>
                <a:gd name="T2" fmla="*/ 1316 w 1316"/>
                <a:gd name="T3" fmla="*/ 825 h 1558"/>
                <a:gd name="T4" fmla="*/ 681 w 1316"/>
                <a:gd name="T5" fmla="*/ 1551 h 1558"/>
                <a:gd name="T6" fmla="*/ 0 w 1316"/>
                <a:gd name="T7" fmla="*/ 780 h 1558"/>
                <a:gd name="T8" fmla="*/ 681 w 1316"/>
                <a:gd name="T9" fmla="*/ 8 h 1558"/>
                <a:gd name="T10" fmla="*/ 0 60000 65536"/>
                <a:gd name="T11" fmla="*/ 0 60000 65536"/>
                <a:gd name="T12" fmla="*/ 0 60000 65536"/>
                <a:gd name="T13" fmla="*/ 0 60000 65536"/>
                <a:gd name="T14" fmla="*/ 0 60000 65536"/>
                <a:gd name="T15" fmla="*/ 0 w 1316"/>
                <a:gd name="T16" fmla="*/ 0 h 1558"/>
                <a:gd name="T17" fmla="*/ 1316 w 1316"/>
                <a:gd name="T18" fmla="*/ 1558 h 1558"/>
              </a:gdLst>
              <a:ahLst/>
              <a:cxnLst>
                <a:cxn ang="T10">
                  <a:pos x="T0" y="T1"/>
                </a:cxn>
                <a:cxn ang="T11">
                  <a:pos x="T2" y="T3"/>
                </a:cxn>
                <a:cxn ang="T12">
                  <a:pos x="T4" y="T5"/>
                </a:cxn>
                <a:cxn ang="T13">
                  <a:pos x="T6" y="T7"/>
                </a:cxn>
                <a:cxn ang="T14">
                  <a:pos x="T8" y="T9"/>
                </a:cxn>
              </a:cxnLst>
              <a:rect l="T15" t="T16" r="T17" b="T18"/>
              <a:pathLst>
                <a:path w="1316" h="1558">
                  <a:moveTo>
                    <a:pt x="681" y="8"/>
                  </a:moveTo>
                  <a:cubicBezTo>
                    <a:pt x="900" y="16"/>
                    <a:pt x="1316" y="568"/>
                    <a:pt x="1316" y="825"/>
                  </a:cubicBezTo>
                  <a:cubicBezTo>
                    <a:pt x="1316" y="1082"/>
                    <a:pt x="900" y="1558"/>
                    <a:pt x="681" y="1551"/>
                  </a:cubicBezTo>
                  <a:cubicBezTo>
                    <a:pt x="462" y="1544"/>
                    <a:pt x="0" y="1037"/>
                    <a:pt x="0" y="780"/>
                  </a:cubicBezTo>
                  <a:cubicBezTo>
                    <a:pt x="0" y="523"/>
                    <a:pt x="462" y="0"/>
                    <a:pt x="681" y="8"/>
                  </a:cubicBezTo>
                  <a:close/>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 name="Arc 70"/>
          <p:cNvSpPr/>
          <p:nvPr/>
        </p:nvSpPr>
        <p:spPr bwMode="auto">
          <a:xfrm rot="5400000">
            <a:off x="2877554" y="4873247"/>
            <a:ext cx="1585492" cy="1016000"/>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lnTo>
                  <a:pt x="0" y="21600"/>
                </a:lnTo>
                <a:close/>
              </a:path>
            </a:pathLst>
          </a:cu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 name="Oval 6"/>
          <p:cNvSpPr>
            <a:spLocks noChangeArrowheads="1"/>
          </p:cNvSpPr>
          <p:nvPr/>
        </p:nvSpPr>
        <p:spPr bwMode="auto">
          <a:xfrm>
            <a:off x="3133646" y="4546259"/>
            <a:ext cx="90568" cy="92082"/>
          </a:xfrm>
          <a:prstGeom prst="ellipse">
            <a:avLst/>
          </a:prstGeom>
          <a:solidFill>
            <a:srgbClr val="FFCC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8" name="Oval 6"/>
          <p:cNvSpPr>
            <a:spLocks noChangeArrowheads="1"/>
          </p:cNvSpPr>
          <p:nvPr/>
        </p:nvSpPr>
        <p:spPr bwMode="auto">
          <a:xfrm>
            <a:off x="3133646" y="6135076"/>
            <a:ext cx="90568" cy="92082"/>
          </a:xfrm>
          <a:prstGeom prst="ellipse">
            <a:avLst/>
          </a:prstGeom>
          <a:solidFill>
            <a:srgbClr val="FFCC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9" name="AutoShape 102"/>
          <p:cNvSpPr>
            <a:spLocks noChangeArrowheads="1"/>
          </p:cNvSpPr>
          <p:nvPr/>
        </p:nvSpPr>
        <p:spPr bwMode="auto">
          <a:xfrm>
            <a:off x="1915591" y="5362411"/>
            <a:ext cx="444693" cy="131293"/>
          </a:xfrm>
          <a:prstGeom prst="rightArrow">
            <a:avLst>
              <a:gd name="adj1" fmla="val 50000"/>
              <a:gd name="adj2" fmla="val 12472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cxnSp>
        <p:nvCxnSpPr>
          <p:cNvPr id="3" name="直接连接符 2"/>
          <p:cNvCxnSpPr/>
          <p:nvPr/>
        </p:nvCxnSpPr>
        <p:spPr>
          <a:xfrm>
            <a:off x="4516243" y="3963460"/>
            <a:ext cx="0" cy="2704171"/>
          </a:xfrm>
          <a:prstGeom prst="line">
            <a:avLst/>
          </a:prstGeom>
          <a:ln w="28575">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73" name="Text Box 96"/>
          <p:cNvSpPr txBox="1">
            <a:spLocks noChangeArrowheads="1"/>
          </p:cNvSpPr>
          <p:nvPr/>
        </p:nvSpPr>
        <p:spPr bwMode="auto">
          <a:xfrm>
            <a:off x="2727872" y="6281874"/>
            <a:ext cx="115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平面图</a:t>
            </a:r>
            <a:endParaRPr lang="zh-CN" altLang="en-US" dirty="0">
              <a:latin typeface="Arial" panose="020B0604020202020204" pitchFamily="34" charset="0"/>
            </a:endParaRPr>
          </a:p>
        </p:txBody>
      </p:sp>
      <p:sp>
        <p:nvSpPr>
          <p:cNvPr id="75" name="Text Box 96"/>
          <p:cNvSpPr txBox="1">
            <a:spLocks noChangeArrowheads="1"/>
          </p:cNvSpPr>
          <p:nvPr/>
        </p:nvSpPr>
        <p:spPr bwMode="auto">
          <a:xfrm>
            <a:off x="536680" y="6281873"/>
            <a:ext cx="115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平面图？</a:t>
            </a:r>
            <a:endParaRPr lang="zh-CN" altLang="en-US" dirty="0">
              <a:latin typeface="Arial" panose="020B0604020202020204" pitchFamily="34" charset="0"/>
            </a:endParaRPr>
          </a:p>
        </p:txBody>
      </p:sp>
      <p:sp>
        <p:nvSpPr>
          <p:cNvPr id="5" name="动作按钮: 帮助 4">
            <a:hlinkClick r:id="" action="ppaction://noaction" highlightClick="1"/>
          </p:cNvPr>
          <p:cNvSpPr/>
          <p:nvPr/>
        </p:nvSpPr>
        <p:spPr>
          <a:xfrm>
            <a:off x="182099" y="4398592"/>
            <a:ext cx="373561" cy="479498"/>
          </a:xfrm>
          <a:prstGeom prst="actionButtonHelp">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Group 23"/>
          <p:cNvGrpSpPr/>
          <p:nvPr/>
        </p:nvGrpSpPr>
        <p:grpSpPr bwMode="auto">
          <a:xfrm>
            <a:off x="5123228" y="4380636"/>
            <a:ext cx="1741102" cy="1963549"/>
            <a:chOff x="657" y="564"/>
            <a:chExt cx="1316" cy="1558"/>
          </a:xfrm>
        </p:grpSpPr>
        <p:sp>
          <p:nvSpPr>
            <p:cNvPr id="78" name="Line 3"/>
            <p:cNvSpPr>
              <a:spLocks noChangeShapeType="1"/>
            </p:cNvSpPr>
            <p:nvPr/>
          </p:nvSpPr>
          <p:spPr bwMode="auto">
            <a:xfrm>
              <a:off x="657" y="1389"/>
              <a:ext cx="1316"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4"/>
            <p:cNvSpPr>
              <a:spLocks noChangeShapeType="1"/>
            </p:cNvSpPr>
            <p:nvPr/>
          </p:nvSpPr>
          <p:spPr bwMode="auto">
            <a:xfrm>
              <a:off x="1338" y="572"/>
              <a:ext cx="0" cy="15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0" name="Freeform 5"/>
            <p:cNvSpPr/>
            <p:nvPr/>
          </p:nvSpPr>
          <p:spPr bwMode="auto">
            <a:xfrm>
              <a:off x="657" y="564"/>
              <a:ext cx="1316" cy="1558"/>
            </a:xfrm>
            <a:custGeom>
              <a:avLst/>
              <a:gdLst>
                <a:gd name="T0" fmla="*/ 681 w 1316"/>
                <a:gd name="T1" fmla="*/ 8 h 1558"/>
                <a:gd name="T2" fmla="*/ 1316 w 1316"/>
                <a:gd name="T3" fmla="*/ 825 h 1558"/>
                <a:gd name="T4" fmla="*/ 681 w 1316"/>
                <a:gd name="T5" fmla="*/ 1551 h 1558"/>
                <a:gd name="T6" fmla="*/ 0 w 1316"/>
                <a:gd name="T7" fmla="*/ 780 h 1558"/>
                <a:gd name="T8" fmla="*/ 681 w 1316"/>
                <a:gd name="T9" fmla="*/ 8 h 1558"/>
                <a:gd name="T10" fmla="*/ 0 60000 65536"/>
                <a:gd name="T11" fmla="*/ 0 60000 65536"/>
                <a:gd name="T12" fmla="*/ 0 60000 65536"/>
                <a:gd name="T13" fmla="*/ 0 60000 65536"/>
                <a:gd name="T14" fmla="*/ 0 60000 65536"/>
                <a:gd name="T15" fmla="*/ 0 w 1316"/>
                <a:gd name="T16" fmla="*/ 0 h 1558"/>
                <a:gd name="T17" fmla="*/ 1316 w 1316"/>
                <a:gd name="T18" fmla="*/ 1558 h 1558"/>
              </a:gdLst>
              <a:ahLst/>
              <a:cxnLst>
                <a:cxn ang="T10">
                  <a:pos x="T0" y="T1"/>
                </a:cxn>
                <a:cxn ang="T11">
                  <a:pos x="T2" y="T3"/>
                </a:cxn>
                <a:cxn ang="T12">
                  <a:pos x="T4" y="T5"/>
                </a:cxn>
                <a:cxn ang="T13">
                  <a:pos x="T6" y="T7"/>
                </a:cxn>
                <a:cxn ang="T14">
                  <a:pos x="T8" y="T9"/>
                </a:cxn>
              </a:cxnLst>
              <a:rect l="T15" t="T16" r="T17" b="T18"/>
              <a:pathLst>
                <a:path w="1316" h="1558">
                  <a:moveTo>
                    <a:pt x="681" y="8"/>
                  </a:moveTo>
                  <a:cubicBezTo>
                    <a:pt x="900" y="16"/>
                    <a:pt x="1316" y="568"/>
                    <a:pt x="1316" y="825"/>
                  </a:cubicBezTo>
                  <a:cubicBezTo>
                    <a:pt x="1316" y="1082"/>
                    <a:pt x="900" y="1558"/>
                    <a:pt x="681" y="1551"/>
                  </a:cubicBezTo>
                  <a:cubicBezTo>
                    <a:pt x="462" y="1544"/>
                    <a:pt x="0" y="1037"/>
                    <a:pt x="0" y="780"/>
                  </a:cubicBezTo>
                  <a:cubicBezTo>
                    <a:pt x="0" y="523"/>
                    <a:pt x="462" y="0"/>
                    <a:pt x="681" y="8"/>
                  </a:cubicBezTo>
                  <a:close/>
                </a:path>
              </a:pathLst>
            </a:custGeom>
            <a:noFill/>
            <a:ln w="28575" cmpd="sng">
              <a:solidFill>
                <a:srgbClr val="FFCC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 name="Line 4"/>
          <p:cNvSpPr>
            <a:spLocks noChangeShapeType="1"/>
          </p:cNvSpPr>
          <p:nvPr/>
        </p:nvSpPr>
        <p:spPr bwMode="auto">
          <a:xfrm flipH="1">
            <a:off x="5520608" y="4785366"/>
            <a:ext cx="1022755" cy="124657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 name="Line 4"/>
          <p:cNvSpPr>
            <a:spLocks noChangeShapeType="1"/>
          </p:cNvSpPr>
          <p:nvPr/>
        </p:nvSpPr>
        <p:spPr bwMode="auto">
          <a:xfrm flipH="1" flipV="1">
            <a:off x="5415905" y="4785365"/>
            <a:ext cx="1158460" cy="1213257"/>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6" name="Text Box 96"/>
          <p:cNvSpPr txBox="1">
            <a:spLocks noChangeArrowheads="1"/>
          </p:cNvSpPr>
          <p:nvPr/>
        </p:nvSpPr>
        <p:spPr bwMode="auto">
          <a:xfrm>
            <a:off x="7001863" y="4217067"/>
            <a:ext cx="20170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无论怎么化简，都有交叉未联通的结构</a:t>
            </a:r>
            <a:endParaRPr lang="zh-CN" altLang="en-US" dirty="0">
              <a:latin typeface="Arial" panose="020B0604020202020204" pitchFamily="34" charset="0"/>
            </a:endParaRPr>
          </a:p>
        </p:txBody>
      </p:sp>
      <p:sp>
        <p:nvSpPr>
          <p:cNvPr id="97" name="Text Box 96"/>
          <p:cNvSpPr txBox="1">
            <a:spLocks noChangeArrowheads="1"/>
          </p:cNvSpPr>
          <p:nvPr/>
        </p:nvSpPr>
        <p:spPr bwMode="auto">
          <a:xfrm>
            <a:off x="7220740" y="6281872"/>
            <a:ext cx="15792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非平面图</a:t>
            </a:r>
            <a:endParaRPr lang="zh-CN" altLang="en-US" dirty="0">
              <a:latin typeface="Arial" panose="020B0604020202020204" pitchFamily="34" charset="0"/>
            </a:endParaRPr>
          </a:p>
        </p:txBody>
      </p:sp>
      <p:sp>
        <p:nvSpPr>
          <p:cNvPr id="98" name="AutoShape 102"/>
          <p:cNvSpPr>
            <a:spLocks noChangeArrowheads="1"/>
          </p:cNvSpPr>
          <p:nvPr/>
        </p:nvSpPr>
        <p:spPr bwMode="auto">
          <a:xfrm rot="5400000">
            <a:off x="7535613" y="5723402"/>
            <a:ext cx="641372" cy="181976"/>
          </a:xfrm>
          <a:prstGeom prst="rightArrow">
            <a:avLst>
              <a:gd name="adj1" fmla="val 50000"/>
              <a:gd name="adj2" fmla="val 12472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532638" y="1020216"/>
            <a:ext cx="1915054" cy="461665"/>
          </a:xfrm>
          <a:prstGeom prst="rect">
            <a:avLst/>
          </a:prstGeom>
          <a:noFill/>
          <a:ln w="28575">
            <a:solidFill>
              <a:srgbClr val="66FF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 typeface="Wingdings" panose="05000000000000000000" pitchFamily="2" charset="2"/>
              <a:buChar char="l"/>
            </a:pPr>
            <a:r>
              <a:rPr kumimoji="1" lang="zh-CN" altLang="en-US" dirty="0">
                <a:solidFill>
                  <a:srgbClr val="FF9900"/>
                </a:solidFill>
              </a:rPr>
              <a:t>基本思想</a:t>
            </a:r>
            <a:endParaRPr kumimoji="1" lang="zh-CN" altLang="en-US" dirty="0">
              <a:solidFill>
                <a:srgbClr val="FF9900"/>
              </a:solidFill>
            </a:endParaRPr>
          </a:p>
        </p:txBody>
      </p:sp>
      <p:sp>
        <p:nvSpPr>
          <p:cNvPr id="3" name="Text Box 4"/>
          <p:cNvSpPr txBox="1">
            <a:spLocks noChangeArrowheads="1"/>
          </p:cNvSpPr>
          <p:nvPr/>
        </p:nvSpPr>
        <p:spPr bwMode="auto">
          <a:xfrm>
            <a:off x="459612" y="1668418"/>
            <a:ext cx="8150985"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spcBef>
                <a:spcPct val="50000"/>
              </a:spcBef>
            </a:pPr>
            <a:r>
              <a:rPr kumimoji="1" lang="zh-CN" altLang="en-US" dirty="0">
                <a:solidFill>
                  <a:srgbClr val="FF0000"/>
                </a:solidFill>
                <a:latin typeface="楷体_GB2312" pitchFamily="49" charset="-122"/>
              </a:rPr>
              <a:t>假想</a:t>
            </a:r>
            <a:r>
              <a:rPr kumimoji="1" lang="zh-CN" altLang="en-US" dirty="0">
                <a:latin typeface="楷体_GB2312" pitchFamily="49" charset="-122"/>
              </a:rPr>
              <a:t>每个网孔（回路）中有一个网孔（回路</a:t>
            </a:r>
            <a:r>
              <a:rPr kumimoji="1" lang="en-US" altLang="zh-CN" dirty="0">
                <a:latin typeface="楷体_GB2312" pitchFamily="49" charset="-122"/>
              </a:rPr>
              <a:t>loop</a:t>
            </a:r>
            <a:r>
              <a:rPr kumimoji="1" lang="zh-CN" altLang="en-US" dirty="0">
                <a:latin typeface="楷体_GB2312" pitchFamily="49" charset="-122"/>
              </a:rPr>
              <a:t>）电流。则各支路电流可用网孔（回路）电流的线性组合表示，由此可求得电路的解。</a:t>
            </a:r>
            <a:endParaRPr kumimoji="1" lang="zh-CN" altLang="en-US" dirty="0">
              <a:latin typeface="楷体_GB2312" pitchFamily="49" charset="-122"/>
            </a:endParaRPr>
          </a:p>
        </p:txBody>
      </p:sp>
      <p:sp>
        <p:nvSpPr>
          <p:cNvPr id="44" name="Text Box 95"/>
          <p:cNvSpPr txBox="1">
            <a:spLocks noChangeArrowheads="1"/>
          </p:cNvSpPr>
          <p:nvPr/>
        </p:nvSpPr>
        <p:spPr bwMode="auto">
          <a:xfrm>
            <a:off x="4510851" y="3472789"/>
            <a:ext cx="417671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r>
              <a:rPr kumimoji="1" lang="zh-CN" altLang="en-US" sz="2800" dirty="0">
                <a:latin typeface="楷体_GB2312" pitchFamily="49" charset="-122"/>
              </a:rPr>
              <a:t>网孔数为</a:t>
            </a:r>
            <a:r>
              <a:rPr kumimoji="1" lang="en-US" altLang="zh-CN" sz="2800" dirty="0">
                <a:latin typeface="楷体_GB2312" pitchFamily="49" charset="-122"/>
              </a:rPr>
              <a:t>2</a:t>
            </a:r>
            <a:r>
              <a:rPr kumimoji="1" lang="zh-CN" altLang="en-US" sz="2800" dirty="0">
                <a:latin typeface="楷体_GB2312" pitchFamily="49" charset="-122"/>
              </a:rPr>
              <a:t>。选图示的两个独立回路，支路电流可表示为：</a:t>
            </a:r>
            <a:endParaRPr kumimoji="1" lang="zh-CN" altLang="en-US" sz="2800" b="0" dirty="0">
              <a:latin typeface="楷体_GB2312" pitchFamily="49" charset="-122"/>
            </a:endParaRPr>
          </a:p>
        </p:txBody>
      </p:sp>
      <p:graphicFrame>
        <p:nvGraphicFramePr>
          <p:cNvPr id="45" name="Object 97"/>
          <p:cNvGraphicFramePr>
            <a:graphicFrameLocks noChangeAspect="1"/>
          </p:cNvGraphicFramePr>
          <p:nvPr/>
        </p:nvGraphicFramePr>
        <p:xfrm>
          <a:off x="4620979" y="5004405"/>
          <a:ext cx="3240088" cy="1190625"/>
        </p:xfrm>
        <a:graphic>
          <a:graphicData uri="http://schemas.openxmlformats.org/presentationml/2006/ole">
            <mc:AlternateContent xmlns:mc="http://schemas.openxmlformats.org/markup-compatibility/2006">
              <mc:Choice xmlns:v="urn:schemas-microsoft-com:vml" Requires="v">
                <p:oleObj spid="_x0000_s17453" name="公式" r:id="rId1" imgW="920115" imgH="433705" progId="Equation.3">
                  <p:embed/>
                </p:oleObj>
              </mc:Choice>
              <mc:Fallback>
                <p:oleObj name="公式" r:id="rId1" imgW="920115" imgH="433705" progId="Equation.3">
                  <p:embed/>
                  <p:pic>
                    <p:nvPicPr>
                      <p:cNvPr id="0" name="Object 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979" y="5004405"/>
                        <a:ext cx="3240088"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Text Box 117"/>
          <p:cNvSpPr txBox="1">
            <a:spLocks noChangeArrowheads="1"/>
          </p:cNvSpPr>
          <p:nvPr/>
        </p:nvSpPr>
        <p:spPr bwMode="auto">
          <a:xfrm>
            <a:off x="2313751" y="547906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b</a:t>
            </a:r>
            <a:endParaRPr kumimoji="1" lang="en-US" altLang="zh-CN" sz="2800" b="0" dirty="0">
              <a:solidFill>
                <a:schemeClr val="tx1"/>
              </a:solidFill>
              <a:ea typeface="宋体" panose="02010600030101010101" pitchFamily="2" charset="-122"/>
            </a:endParaRPr>
          </a:p>
        </p:txBody>
      </p:sp>
      <p:grpSp>
        <p:nvGrpSpPr>
          <p:cNvPr id="47" name="Group 147"/>
          <p:cNvGrpSpPr/>
          <p:nvPr/>
        </p:nvGrpSpPr>
        <p:grpSpPr bwMode="auto">
          <a:xfrm>
            <a:off x="186501" y="3550256"/>
            <a:ext cx="4310062" cy="2030412"/>
            <a:chOff x="113" y="391"/>
            <a:chExt cx="2715" cy="1279"/>
          </a:xfrm>
        </p:grpSpPr>
        <p:grpSp>
          <p:nvGrpSpPr>
            <p:cNvPr id="48" name="Group 87"/>
            <p:cNvGrpSpPr/>
            <p:nvPr/>
          </p:nvGrpSpPr>
          <p:grpSpPr bwMode="auto">
            <a:xfrm>
              <a:off x="884" y="663"/>
              <a:ext cx="453" cy="533"/>
              <a:chOff x="-876" y="2088"/>
              <a:chExt cx="382" cy="912"/>
            </a:xfrm>
          </p:grpSpPr>
          <p:sp>
            <p:nvSpPr>
              <p:cNvPr id="78" name="Oval 88"/>
              <p:cNvSpPr>
                <a:spLocks noChangeArrowheads="1"/>
              </p:cNvSpPr>
              <p:nvPr/>
            </p:nvSpPr>
            <p:spPr bwMode="auto">
              <a:xfrm>
                <a:off x="-876" y="2088"/>
                <a:ext cx="382" cy="912"/>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79" name="Text Box 89"/>
              <p:cNvSpPr txBox="1">
                <a:spLocks noChangeArrowheads="1"/>
              </p:cNvSpPr>
              <p:nvPr/>
            </p:nvSpPr>
            <p:spPr bwMode="auto">
              <a:xfrm>
                <a:off x="-817" y="2398"/>
                <a:ext cx="275"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80" name="Line 90"/>
              <p:cNvSpPr>
                <a:spLocks noChangeShapeType="1"/>
              </p:cNvSpPr>
              <p:nvPr/>
            </p:nvSpPr>
            <p:spPr bwMode="auto">
              <a:xfrm flipH="1" flipV="1">
                <a:off x="-876" y="2517"/>
                <a:ext cx="2" cy="49"/>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9" name="Group 91"/>
            <p:cNvGrpSpPr/>
            <p:nvPr/>
          </p:nvGrpSpPr>
          <p:grpSpPr bwMode="auto">
            <a:xfrm>
              <a:off x="1791" y="901"/>
              <a:ext cx="454" cy="612"/>
              <a:chOff x="-876" y="2088"/>
              <a:chExt cx="382" cy="912"/>
            </a:xfrm>
          </p:grpSpPr>
          <p:sp>
            <p:nvSpPr>
              <p:cNvPr id="75" name="Oval 92"/>
              <p:cNvSpPr>
                <a:spLocks noChangeArrowheads="1"/>
              </p:cNvSpPr>
              <p:nvPr/>
            </p:nvSpPr>
            <p:spPr bwMode="auto">
              <a:xfrm>
                <a:off x="-876" y="2088"/>
                <a:ext cx="382" cy="912"/>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p>
            </p:txBody>
          </p:sp>
          <p:sp>
            <p:nvSpPr>
              <p:cNvPr id="76" name="Text Box 93"/>
              <p:cNvSpPr txBox="1">
                <a:spLocks noChangeArrowheads="1"/>
              </p:cNvSpPr>
              <p:nvPr/>
            </p:nvSpPr>
            <p:spPr bwMode="auto">
              <a:xfrm>
                <a:off x="-817" y="2397"/>
                <a:ext cx="275"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77" name="Line 94"/>
              <p:cNvSpPr>
                <a:spLocks noChangeShapeType="1"/>
              </p:cNvSpPr>
              <p:nvPr/>
            </p:nvSpPr>
            <p:spPr bwMode="auto">
              <a:xfrm flipH="1" flipV="1">
                <a:off x="-876" y="2517"/>
                <a:ext cx="2" cy="49"/>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0" name="Oval 115"/>
            <p:cNvSpPr>
              <a:spLocks noChangeArrowheads="1"/>
            </p:cNvSpPr>
            <p:nvPr/>
          </p:nvSpPr>
          <p:spPr bwMode="auto">
            <a:xfrm>
              <a:off x="475" y="10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51" name="Oval 116"/>
            <p:cNvSpPr>
              <a:spLocks noChangeArrowheads="1"/>
            </p:cNvSpPr>
            <p:nvPr/>
          </p:nvSpPr>
          <p:spPr bwMode="auto">
            <a:xfrm>
              <a:off x="1362" y="10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52" name="Text Box 118"/>
            <p:cNvSpPr txBox="1">
              <a:spLocks noChangeArrowheads="1"/>
            </p:cNvSpPr>
            <p:nvPr/>
          </p:nvSpPr>
          <p:spPr bwMode="auto">
            <a:xfrm>
              <a:off x="384" y="754"/>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53" name="Text Box 119"/>
            <p:cNvSpPr txBox="1">
              <a:spLocks noChangeArrowheads="1"/>
            </p:cNvSpPr>
            <p:nvPr/>
          </p:nvSpPr>
          <p:spPr bwMode="auto">
            <a:xfrm>
              <a:off x="339" y="1298"/>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54" name="Text Box 120"/>
            <p:cNvSpPr txBox="1">
              <a:spLocks noChangeArrowheads="1"/>
            </p:cNvSpPr>
            <p:nvPr/>
          </p:nvSpPr>
          <p:spPr bwMode="auto">
            <a:xfrm>
              <a:off x="1272" y="754"/>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55" name="Text Box 121"/>
            <p:cNvSpPr txBox="1">
              <a:spLocks noChangeArrowheads="1"/>
            </p:cNvSpPr>
            <p:nvPr/>
          </p:nvSpPr>
          <p:spPr bwMode="auto">
            <a:xfrm>
              <a:off x="1317" y="1343"/>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grpSp>
          <p:nvGrpSpPr>
            <p:cNvPr id="56" name="Group 122"/>
            <p:cNvGrpSpPr/>
            <p:nvPr/>
          </p:nvGrpSpPr>
          <p:grpSpPr bwMode="auto">
            <a:xfrm>
              <a:off x="339" y="436"/>
              <a:ext cx="280" cy="327"/>
              <a:chOff x="612" y="588"/>
              <a:chExt cx="280" cy="327"/>
            </a:xfrm>
          </p:grpSpPr>
          <p:sp>
            <p:nvSpPr>
              <p:cNvPr id="73" name="Line 123"/>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Text Box 124"/>
              <p:cNvSpPr txBox="1">
                <a:spLocks noChangeArrowheads="1"/>
              </p:cNvSpPr>
              <p:nvPr/>
            </p:nvSpPr>
            <p:spPr bwMode="auto">
              <a:xfrm>
                <a:off x="612" y="588"/>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1</a:t>
                </a:r>
                <a:endParaRPr kumimoji="1" lang="en-US" altLang="zh-CN" sz="2800" b="0" i="1" dirty="0">
                  <a:solidFill>
                    <a:schemeClr val="tx1"/>
                  </a:solidFill>
                  <a:ea typeface="宋体" panose="02010600030101010101" pitchFamily="2" charset="-122"/>
                </a:endParaRPr>
              </a:p>
            </p:txBody>
          </p:sp>
        </p:grpSp>
        <p:grpSp>
          <p:nvGrpSpPr>
            <p:cNvPr id="57" name="Group 125"/>
            <p:cNvGrpSpPr/>
            <p:nvPr/>
          </p:nvGrpSpPr>
          <p:grpSpPr bwMode="auto">
            <a:xfrm>
              <a:off x="2386" y="391"/>
              <a:ext cx="377" cy="327"/>
              <a:chOff x="2839" y="174"/>
              <a:chExt cx="377" cy="327"/>
            </a:xfrm>
          </p:grpSpPr>
          <p:sp>
            <p:nvSpPr>
              <p:cNvPr id="71" name="Line 126"/>
              <p:cNvSpPr>
                <a:spLocks noChangeShapeType="1"/>
              </p:cNvSpPr>
              <p:nvPr/>
            </p:nvSpPr>
            <p:spPr bwMode="auto">
              <a:xfrm>
                <a:off x="2839" y="234"/>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Text Box 127"/>
              <p:cNvSpPr txBox="1">
                <a:spLocks noChangeArrowheads="1"/>
              </p:cNvSpPr>
              <p:nvPr/>
            </p:nvSpPr>
            <p:spPr bwMode="auto">
              <a:xfrm>
                <a:off x="2843" y="174"/>
                <a:ext cx="3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3</a:t>
                </a:r>
                <a:endParaRPr kumimoji="1" lang="en-US" altLang="zh-CN" sz="2800" b="0" i="1" dirty="0">
                  <a:solidFill>
                    <a:schemeClr val="tx1"/>
                  </a:solidFill>
                  <a:ea typeface="宋体" panose="02010600030101010101" pitchFamily="2" charset="-122"/>
                </a:endParaRPr>
              </a:p>
            </p:txBody>
          </p:sp>
        </p:grpSp>
        <p:grpSp>
          <p:nvGrpSpPr>
            <p:cNvPr id="58" name="Group 128"/>
            <p:cNvGrpSpPr/>
            <p:nvPr/>
          </p:nvGrpSpPr>
          <p:grpSpPr bwMode="auto">
            <a:xfrm>
              <a:off x="1247" y="482"/>
              <a:ext cx="280" cy="327"/>
              <a:chOff x="612" y="588"/>
              <a:chExt cx="280" cy="327"/>
            </a:xfrm>
          </p:grpSpPr>
          <p:sp>
            <p:nvSpPr>
              <p:cNvPr id="69" name="Line 129"/>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Text Box 130"/>
              <p:cNvSpPr txBox="1">
                <a:spLocks noChangeArrowheads="1"/>
              </p:cNvSpPr>
              <p:nvPr/>
            </p:nvSpPr>
            <p:spPr bwMode="auto">
              <a:xfrm>
                <a:off x="612" y="588"/>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2</a:t>
                </a:r>
                <a:endParaRPr kumimoji="1" lang="en-US" altLang="zh-CN" sz="2800" b="0" i="1" dirty="0">
                  <a:solidFill>
                    <a:schemeClr val="tx1"/>
                  </a:solidFill>
                  <a:ea typeface="宋体" panose="02010600030101010101" pitchFamily="2" charset="-122"/>
                </a:endParaRPr>
              </a:p>
            </p:txBody>
          </p:sp>
        </p:grpSp>
        <p:sp>
          <p:nvSpPr>
            <p:cNvPr id="59" name="Rectangle 131"/>
            <p:cNvSpPr>
              <a:spLocks noChangeArrowheads="1"/>
            </p:cNvSpPr>
            <p:nvPr/>
          </p:nvSpPr>
          <p:spPr bwMode="auto">
            <a:xfrm>
              <a:off x="657" y="391"/>
              <a:ext cx="1678" cy="122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0" name="Line 132"/>
            <p:cNvSpPr>
              <a:spLocks noChangeShapeType="1"/>
            </p:cNvSpPr>
            <p:nvPr/>
          </p:nvSpPr>
          <p:spPr bwMode="auto">
            <a:xfrm>
              <a:off x="1544" y="391"/>
              <a:ext cx="0" cy="122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1" name="Rectangle 133"/>
            <p:cNvSpPr>
              <a:spLocks noChangeArrowheads="1"/>
            </p:cNvSpPr>
            <p:nvPr/>
          </p:nvSpPr>
          <p:spPr bwMode="auto">
            <a:xfrm>
              <a:off x="611" y="57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2" name="Rectangle 134"/>
            <p:cNvSpPr>
              <a:spLocks noChangeArrowheads="1"/>
            </p:cNvSpPr>
            <p:nvPr/>
          </p:nvSpPr>
          <p:spPr bwMode="auto">
            <a:xfrm>
              <a:off x="1498" y="52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 name="Rectangle 135"/>
            <p:cNvSpPr>
              <a:spLocks noChangeArrowheads="1"/>
            </p:cNvSpPr>
            <p:nvPr/>
          </p:nvSpPr>
          <p:spPr bwMode="auto">
            <a:xfrm>
              <a:off x="2290" y="7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4" name="Text Box 136"/>
            <p:cNvSpPr txBox="1">
              <a:spLocks noChangeArrowheads="1"/>
            </p:cNvSpPr>
            <p:nvPr/>
          </p:nvSpPr>
          <p:spPr bwMode="auto">
            <a:xfrm>
              <a:off x="113" y="980"/>
              <a:ext cx="4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S1</a:t>
              </a:r>
              <a:endParaRPr kumimoji="1" lang="en-US" altLang="zh-CN" sz="2800" b="0" dirty="0">
                <a:solidFill>
                  <a:schemeClr val="tx1"/>
                </a:solidFill>
                <a:ea typeface="宋体" panose="02010600030101010101" pitchFamily="2" charset="-122"/>
              </a:endParaRPr>
            </a:p>
          </p:txBody>
        </p:sp>
        <p:sp>
          <p:nvSpPr>
            <p:cNvPr id="65" name="Text Box 137"/>
            <p:cNvSpPr txBox="1">
              <a:spLocks noChangeArrowheads="1"/>
            </p:cNvSpPr>
            <p:nvPr/>
          </p:nvSpPr>
          <p:spPr bwMode="auto">
            <a:xfrm>
              <a:off x="1020" y="1117"/>
              <a:ext cx="5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S2</a:t>
              </a:r>
              <a:endParaRPr kumimoji="1" lang="en-US" altLang="zh-CN" sz="2800" b="0" dirty="0">
                <a:solidFill>
                  <a:schemeClr val="tx1"/>
                </a:solidFill>
                <a:ea typeface="宋体" panose="02010600030101010101" pitchFamily="2" charset="-122"/>
              </a:endParaRPr>
            </a:p>
          </p:txBody>
        </p:sp>
        <p:sp>
          <p:nvSpPr>
            <p:cNvPr id="66" name="Text Box 138"/>
            <p:cNvSpPr txBox="1">
              <a:spLocks noChangeArrowheads="1"/>
            </p:cNvSpPr>
            <p:nvPr/>
          </p:nvSpPr>
          <p:spPr bwMode="auto">
            <a:xfrm>
              <a:off x="703" y="527"/>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67" name="Text Box 139"/>
            <p:cNvSpPr txBox="1">
              <a:spLocks noChangeArrowheads="1"/>
            </p:cNvSpPr>
            <p:nvPr/>
          </p:nvSpPr>
          <p:spPr bwMode="auto">
            <a:xfrm>
              <a:off x="1635" y="527"/>
              <a:ext cx="4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68" name="Text Box 140"/>
            <p:cNvSpPr txBox="1">
              <a:spLocks noChangeArrowheads="1"/>
            </p:cNvSpPr>
            <p:nvPr/>
          </p:nvSpPr>
          <p:spPr bwMode="auto">
            <a:xfrm>
              <a:off x="2426" y="799"/>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3</a:t>
              </a:r>
              <a:endParaRPr kumimoji="1" lang="en-US" altLang="zh-CN" sz="2800" b="0" dirty="0">
                <a:solidFill>
                  <a:schemeClr val="tx1"/>
                </a:solidFill>
                <a:ea typeface="宋体" panose="02010600030101010101" pitchFamily="2" charset="-122"/>
              </a:endParaRPr>
            </a:p>
          </p:txBody>
        </p:sp>
      </p:grpSp>
      <p:sp>
        <p:nvSpPr>
          <p:cNvPr id="42"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43" name="Text Box 96"/>
          <p:cNvSpPr txBox="1">
            <a:spLocks noChangeArrowheads="1"/>
          </p:cNvSpPr>
          <p:nvPr/>
        </p:nvSpPr>
        <p:spPr bwMode="auto">
          <a:xfrm>
            <a:off x="4902742" y="6255960"/>
            <a:ext cx="30372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000" dirty="0">
                <a:latin typeface="Arial" panose="020B0604020202020204" pitchFamily="34" charset="0"/>
              </a:rPr>
              <a:t>方向一致为正，反之为负</a:t>
            </a:r>
            <a:endParaRPr lang="zh-CN" altLang="en-US" sz="2000" dirty="0">
              <a:latin typeface="Arial" panose="020B0604020202020204" pitchFamily="34" charset="0"/>
            </a:endParaRPr>
          </a:p>
        </p:txBody>
      </p:sp>
      <p:sp>
        <p:nvSpPr>
          <p:cNvPr id="81" name="Text Box 117"/>
          <p:cNvSpPr txBox="1">
            <a:spLocks noChangeArrowheads="1"/>
          </p:cNvSpPr>
          <p:nvPr/>
        </p:nvSpPr>
        <p:spPr bwMode="auto">
          <a:xfrm>
            <a:off x="2252600" y="3026577"/>
            <a:ext cx="343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a:t>
            </a:r>
            <a:endParaRPr kumimoji="1" lang="en-US" altLang="zh-CN" sz="2800" b="0" dirty="0">
              <a:solidFill>
                <a:schemeClr val="tx1"/>
              </a:solidFill>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1" name="Text Box 111"/>
          <p:cNvSpPr txBox="1">
            <a:spLocks noChangeArrowheads="1"/>
          </p:cNvSpPr>
          <p:nvPr/>
        </p:nvSpPr>
        <p:spPr bwMode="auto">
          <a:xfrm>
            <a:off x="468312" y="3776353"/>
            <a:ext cx="2212024" cy="523220"/>
          </a:xfrm>
          <a:prstGeom prst="rect">
            <a:avLst/>
          </a:prstGeom>
          <a:noFill/>
          <a:ln w="38100">
            <a:solidFill>
              <a:srgbClr val="66FF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SzPct val="80000"/>
              <a:buFont typeface="Wingdings" panose="05000000000000000000" pitchFamily="2" charset="2"/>
              <a:buChar char="l"/>
            </a:pPr>
            <a:r>
              <a:rPr kumimoji="1" lang="zh-CN" altLang="en-US" sz="2800">
                <a:solidFill>
                  <a:srgbClr val="FF9900"/>
                </a:solidFill>
              </a:rPr>
              <a:t>列写的方程</a:t>
            </a:r>
            <a:endParaRPr kumimoji="1" lang="zh-CN" altLang="en-US" sz="2800">
              <a:solidFill>
                <a:srgbClr val="FF9900"/>
              </a:solidFill>
            </a:endParaRPr>
          </a:p>
        </p:txBody>
      </p:sp>
      <p:sp>
        <p:nvSpPr>
          <p:cNvPr id="44" name="Text Box 95"/>
          <p:cNvSpPr txBox="1">
            <a:spLocks noChangeArrowheads="1"/>
          </p:cNvSpPr>
          <p:nvPr/>
        </p:nvSpPr>
        <p:spPr bwMode="auto">
          <a:xfrm>
            <a:off x="361843" y="1762100"/>
            <a:ext cx="85829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dirty="0">
                <a:latin typeface="楷体_GB2312" pitchFamily="49" charset="-122"/>
              </a:rPr>
              <a:t>网孔数（平面电路）</a:t>
            </a:r>
            <a:r>
              <a:rPr kumimoji="1" lang="en-US" altLang="zh-CN" dirty="0">
                <a:latin typeface="楷体_GB2312" pitchFamily="49" charset="-122"/>
              </a:rPr>
              <a:t>=</a:t>
            </a:r>
            <a:r>
              <a:rPr kumimoji="1" lang="zh-CN" altLang="en-US" dirty="0">
                <a:latin typeface="楷体_GB2312" pitchFamily="49" charset="-122"/>
              </a:rPr>
              <a:t>独立回路数</a:t>
            </a:r>
            <a:r>
              <a:rPr kumimoji="1" lang="en-US" altLang="zh-CN" dirty="0">
                <a:latin typeface="楷体_GB2312" pitchFamily="49" charset="-122"/>
              </a:rPr>
              <a:t>=</a:t>
            </a:r>
            <a:r>
              <a:rPr kumimoji="1" lang="zh-CN" altLang="en-US" dirty="0">
                <a:latin typeface="楷体_GB2312" pitchFamily="49" charset="-122"/>
              </a:rPr>
              <a:t>基本回路数</a:t>
            </a:r>
            <a:r>
              <a:rPr kumimoji="1" lang="en-US" altLang="zh-CN" dirty="0">
                <a:latin typeface="楷体_GB2312" pitchFamily="49" charset="-122"/>
              </a:rPr>
              <a:t>=</a:t>
            </a:r>
            <a:r>
              <a:rPr kumimoji="1" lang="zh-CN" altLang="en-US" dirty="0">
                <a:latin typeface="楷体_GB2312" pitchFamily="49" charset="-122"/>
              </a:rPr>
              <a:t>单连枝回路数</a:t>
            </a:r>
            <a:r>
              <a:rPr kumimoji="1" lang="en-US" altLang="zh-CN" dirty="0">
                <a:latin typeface="楷体_GB2312" pitchFamily="49" charset="-122"/>
              </a:rPr>
              <a:t>=</a:t>
            </a:r>
            <a:r>
              <a:rPr kumimoji="1" lang="zh-CN" altLang="en-US" dirty="0">
                <a:latin typeface="楷体_GB2312" pitchFamily="49" charset="-122"/>
              </a:rPr>
              <a:t>独立</a:t>
            </a:r>
            <a:r>
              <a:rPr kumimoji="1" lang="en-US" altLang="zh-CN" dirty="0">
                <a:latin typeface="楷体_GB2312" pitchFamily="49" charset="-122"/>
              </a:rPr>
              <a:t>KVL</a:t>
            </a:r>
            <a:r>
              <a:rPr kumimoji="1" lang="zh-CN" altLang="en-US" dirty="0">
                <a:latin typeface="楷体_GB2312" pitchFamily="49" charset="-122"/>
              </a:rPr>
              <a:t>方程数</a:t>
            </a:r>
            <a:r>
              <a:rPr kumimoji="1" lang="en-US" altLang="zh-CN" dirty="0">
                <a:latin typeface="楷体_GB2312" pitchFamily="49" charset="-122"/>
              </a:rPr>
              <a:t>=</a:t>
            </a:r>
            <a:r>
              <a:rPr kumimoji="1" lang="zh-CN" altLang="en-US" dirty="0">
                <a:latin typeface="楷体_GB2312" pitchFamily="49" charset="-122"/>
              </a:rPr>
              <a:t>树对应的连支树</a:t>
            </a:r>
            <a:r>
              <a:rPr kumimoji="1" lang="en-US" altLang="zh-CN" dirty="0">
                <a:latin typeface="楷体_GB2312" pitchFamily="49" charset="-122"/>
              </a:rPr>
              <a:t>= b-n+1</a:t>
            </a:r>
            <a:endParaRPr kumimoji="1" lang="zh-CN" altLang="en-US" b="0" dirty="0">
              <a:latin typeface="楷体_GB2312" pitchFamily="49" charset="-122"/>
            </a:endParaRPr>
          </a:p>
        </p:txBody>
      </p:sp>
      <p:sp>
        <p:nvSpPr>
          <p:cNvPr id="45" name="Text Box 95"/>
          <p:cNvSpPr txBox="1">
            <a:spLocks noChangeArrowheads="1"/>
          </p:cNvSpPr>
          <p:nvPr/>
        </p:nvSpPr>
        <p:spPr bwMode="auto">
          <a:xfrm>
            <a:off x="1085551" y="2905780"/>
            <a:ext cx="76301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a:r>
              <a:rPr kumimoji="1" lang="zh-CN" altLang="en-US" sz="2800" dirty="0">
                <a:solidFill>
                  <a:schemeClr val="tx1"/>
                </a:solidFill>
                <a:latin typeface="楷体_GB2312" pitchFamily="49" charset="-122"/>
              </a:rPr>
              <a:t>对于平面电路：网孔数</a:t>
            </a:r>
            <a:r>
              <a:rPr kumimoji="1" lang="zh-CN" altLang="en-US" sz="2800" dirty="0">
                <a:solidFill>
                  <a:srgbClr val="FF0000"/>
                </a:solidFill>
                <a:latin typeface="楷体_GB2312" pitchFamily="49" charset="-122"/>
              </a:rPr>
              <a:t>其实可以直接数出来</a:t>
            </a:r>
            <a:endParaRPr kumimoji="1" lang="zh-CN" altLang="en-US" sz="2800" b="0" dirty="0">
              <a:solidFill>
                <a:srgbClr val="FF0000"/>
              </a:solidFill>
              <a:latin typeface="楷体_GB2312" pitchFamily="49" charset="-122"/>
            </a:endParaRPr>
          </a:p>
        </p:txBody>
      </p:sp>
      <p:grpSp>
        <p:nvGrpSpPr>
          <p:cNvPr id="46" name="Group 29"/>
          <p:cNvGrpSpPr/>
          <p:nvPr/>
        </p:nvGrpSpPr>
        <p:grpSpPr bwMode="auto">
          <a:xfrm>
            <a:off x="0" y="820666"/>
            <a:ext cx="1644650" cy="850900"/>
            <a:chOff x="385" y="3022"/>
            <a:chExt cx="1036" cy="536"/>
          </a:xfrm>
        </p:grpSpPr>
        <p:pic>
          <p:nvPicPr>
            <p:cNvPr id="47" name="Picture 30"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31"/>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a:solidFill>
                    <a:srgbClr val="FA7748"/>
                  </a:solidFill>
                  <a:ea typeface="华文行楷" panose="02010800040101010101" pitchFamily="2" charset="-122"/>
                </a:rPr>
                <a:t>注意</a:t>
              </a:r>
              <a:endParaRPr kumimoji="1" lang="zh-CN" altLang="en-US" sz="3200" b="0">
                <a:solidFill>
                  <a:srgbClr val="FA7748"/>
                </a:solidFill>
                <a:ea typeface="华文行楷" panose="02010800040101010101" pitchFamily="2" charset="-122"/>
              </a:endParaRPr>
            </a:p>
          </p:txBody>
        </p:sp>
      </p:grpSp>
      <p:sp>
        <p:nvSpPr>
          <p:cNvPr id="49" name="Text Box 4"/>
          <p:cNvSpPr txBox="1">
            <a:spLocks noChangeArrowheads="1"/>
          </p:cNvSpPr>
          <p:nvPr/>
        </p:nvSpPr>
        <p:spPr bwMode="auto">
          <a:xfrm>
            <a:off x="794084" y="4687709"/>
            <a:ext cx="7921625" cy="201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spcBef>
                <a:spcPct val="50000"/>
              </a:spcBef>
            </a:pPr>
            <a:r>
              <a:rPr kumimoji="1" lang="en-US" altLang="zh-CN" dirty="0">
                <a:latin typeface="楷体_GB2312" pitchFamily="49" charset="-122"/>
              </a:rPr>
              <a:t>	</a:t>
            </a:r>
            <a:r>
              <a:rPr kumimoji="1" lang="zh-CN" altLang="en-US" dirty="0">
                <a:latin typeface="楷体_GB2312" pitchFamily="49" charset="-122"/>
              </a:rPr>
              <a:t>网孔电流在网孔中是闭合的，对每个相关节点均流进一次，流出一次，所以</a:t>
            </a:r>
            <a:r>
              <a:rPr kumimoji="1" lang="en-US" altLang="zh-CN" dirty="0">
                <a:solidFill>
                  <a:schemeClr val="tx1"/>
                </a:solidFill>
                <a:latin typeface="楷体_GB2312" pitchFamily="49" charset="-122"/>
              </a:rPr>
              <a:t>KCL</a:t>
            </a:r>
            <a:r>
              <a:rPr kumimoji="1" lang="zh-CN" altLang="en-US" dirty="0">
                <a:solidFill>
                  <a:schemeClr val="tx1"/>
                </a:solidFill>
                <a:latin typeface="楷体_GB2312" pitchFamily="49" charset="-122"/>
              </a:rPr>
              <a:t>自动满足</a:t>
            </a:r>
            <a:r>
              <a:rPr kumimoji="1" lang="zh-CN" altLang="en-US" dirty="0">
                <a:latin typeface="楷体_GB2312" pitchFamily="49" charset="-122"/>
              </a:rPr>
              <a:t>。</a:t>
            </a:r>
            <a:endParaRPr kumimoji="1" lang="en-US" altLang="zh-CN" dirty="0">
              <a:latin typeface="楷体_GB2312" pitchFamily="49" charset="-122"/>
            </a:endParaRPr>
          </a:p>
          <a:p>
            <a:pPr algn="just" eaLnBrk="1" hangingPunct="1">
              <a:lnSpc>
                <a:spcPct val="120000"/>
              </a:lnSpc>
              <a:spcBef>
                <a:spcPct val="50000"/>
              </a:spcBef>
            </a:pPr>
            <a:r>
              <a:rPr kumimoji="1" lang="en-US" altLang="zh-CN" dirty="0">
                <a:latin typeface="楷体_GB2312" pitchFamily="49" charset="-122"/>
              </a:rPr>
              <a:t>	</a:t>
            </a:r>
            <a:r>
              <a:rPr kumimoji="1" lang="zh-CN" altLang="en-US" dirty="0">
                <a:latin typeface="楷体_GB2312" pitchFamily="49" charset="-122"/>
              </a:rPr>
              <a:t>网孔电流法是对网孔回路列写</a:t>
            </a:r>
            <a:r>
              <a:rPr kumimoji="1" lang="en-US" altLang="zh-CN" dirty="0">
                <a:solidFill>
                  <a:schemeClr val="tx1"/>
                </a:solidFill>
                <a:latin typeface="楷体_GB2312" pitchFamily="49" charset="-122"/>
              </a:rPr>
              <a:t>KVL</a:t>
            </a:r>
            <a:r>
              <a:rPr kumimoji="1" lang="zh-CN" altLang="en-US" dirty="0">
                <a:solidFill>
                  <a:schemeClr val="tx1"/>
                </a:solidFill>
                <a:latin typeface="楷体_GB2312" pitchFamily="49" charset="-122"/>
              </a:rPr>
              <a:t>方程</a:t>
            </a:r>
            <a:r>
              <a:rPr kumimoji="1" lang="zh-CN" altLang="en-US" dirty="0">
                <a:latin typeface="楷体_GB2312" pitchFamily="49" charset="-122"/>
              </a:rPr>
              <a:t>，方程数为</a:t>
            </a:r>
            <a:r>
              <a:rPr kumimoji="1" lang="zh-CN" altLang="en-US" dirty="0">
                <a:solidFill>
                  <a:schemeClr val="tx1"/>
                </a:solidFill>
                <a:latin typeface="楷体_GB2312" pitchFamily="49" charset="-122"/>
              </a:rPr>
              <a:t>网孔数。</a:t>
            </a:r>
            <a:endParaRPr kumimoji="1" lang="zh-CN" altLang="en-US" dirty="0">
              <a:solidFill>
                <a:schemeClr val="tx1"/>
              </a:solidFill>
              <a:latin typeface="楷体_GB2312" pitchFamily="49" charset="-122"/>
            </a:endParaRPr>
          </a:p>
        </p:txBody>
      </p:sp>
      <p:sp>
        <p:nvSpPr>
          <p:cNvPr id="10"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5" descr="绿色大理石"/>
          <p:cNvSpPr txBox="1">
            <a:spLocks noChangeArrowheads="1"/>
          </p:cNvSpPr>
          <p:nvPr/>
        </p:nvSpPr>
        <p:spPr bwMode="auto">
          <a:xfrm>
            <a:off x="149225" y="953216"/>
            <a:ext cx="5400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800" b="0" dirty="0">
                <a:solidFill>
                  <a:schemeClr val="tx1"/>
                </a:solidFill>
              </a:rPr>
              <a:t>（</a:t>
            </a:r>
            <a:r>
              <a:rPr kumimoji="1" lang="en-US" altLang="zh-CN" sz="2800" b="0" dirty="0">
                <a:solidFill>
                  <a:schemeClr val="tx1"/>
                </a:solidFill>
              </a:rPr>
              <a:t>1</a:t>
            </a:r>
            <a:r>
              <a:rPr kumimoji="1" lang="zh-CN" altLang="en-US" sz="2800" b="0" dirty="0">
                <a:solidFill>
                  <a:schemeClr val="tx1"/>
                </a:solidFill>
              </a:rPr>
              <a:t>）</a:t>
            </a:r>
            <a:r>
              <a:rPr kumimoji="1" lang="zh-CN" altLang="en-US" sz="2800" dirty="0">
                <a:solidFill>
                  <a:schemeClr val="tx1"/>
                </a:solidFill>
              </a:rPr>
              <a:t>网孔电流法的一般步骤：</a:t>
            </a:r>
            <a:endParaRPr kumimoji="1" lang="zh-CN" altLang="en-US" sz="2800" b="0" dirty="0">
              <a:solidFill>
                <a:schemeClr val="tx1"/>
              </a:solidFill>
            </a:endParaRPr>
          </a:p>
        </p:txBody>
      </p:sp>
      <p:sp>
        <p:nvSpPr>
          <p:cNvPr id="36870" name="Text Box 6"/>
          <p:cNvSpPr txBox="1">
            <a:spLocks noChangeArrowheads="1"/>
          </p:cNvSpPr>
          <p:nvPr/>
        </p:nvSpPr>
        <p:spPr bwMode="auto">
          <a:xfrm>
            <a:off x="611188" y="1749981"/>
            <a:ext cx="8208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a:pPr>
            <a:r>
              <a:rPr kumimoji="1" lang="zh-CN" altLang="en-US" sz="2800">
                <a:latin typeface="楷体_GB2312" pitchFamily="49" charset="-122"/>
              </a:rPr>
              <a:t>选网孔为独立回路，并确定其绕行方向；</a:t>
            </a:r>
            <a:endParaRPr kumimoji="1" lang="zh-CN" altLang="en-US" sz="2800" b="0">
              <a:latin typeface="楷体_GB2312" pitchFamily="49" charset="-122"/>
            </a:endParaRPr>
          </a:p>
        </p:txBody>
      </p:sp>
      <p:sp>
        <p:nvSpPr>
          <p:cNvPr id="36871" name="Text Box 7"/>
          <p:cNvSpPr txBox="1">
            <a:spLocks noChangeArrowheads="1"/>
          </p:cNvSpPr>
          <p:nvPr/>
        </p:nvSpPr>
        <p:spPr bwMode="auto">
          <a:xfrm>
            <a:off x="611188" y="2349500"/>
            <a:ext cx="76327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buFontTx/>
              <a:buAutoNum type="circleNumDbPlain" startAt="2"/>
            </a:pPr>
            <a:r>
              <a:rPr kumimoji="1" lang="zh-CN" altLang="en-US" sz="2800" dirty="0">
                <a:latin typeface="楷体_GB2312" pitchFamily="49" charset="-122"/>
              </a:rPr>
              <a:t>以网孔电流为未知量，列写其</a:t>
            </a:r>
            <a:r>
              <a:rPr kumimoji="1" lang="en-US" altLang="zh-CN" sz="2800" b="0" dirty="0"/>
              <a:t>KVL</a:t>
            </a:r>
            <a:r>
              <a:rPr kumimoji="1" lang="zh-CN" altLang="en-US" sz="2800" dirty="0">
                <a:latin typeface="楷体_GB2312" pitchFamily="49" charset="-122"/>
              </a:rPr>
              <a:t>方程；</a:t>
            </a:r>
            <a:endParaRPr kumimoji="1" lang="zh-CN" altLang="en-US" sz="2800" b="0" dirty="0">
              <a:latin typeface="楷体_GB2312" pitchFamily="49" charset="-122"/>
            </a:endParaRPr>
          </a:p>
        </p:txBody>
      </p:sp>
      <p:sp>
        <p:nvSpPr>
          <p:cNvPr id="36872" name="Text Box 8"/>
          <p:cNvSpPr txBox="1">
            <a:spLocks noChangeArrowheads="1"/>
          </p:cNvSpPr>
          <p:nvPr/>
        </p:nvSpPr>
        <p:spPr bwMode="auto">
          <a:xfrm>
            <a:off x="611188" y="2997200"/>
            <a:ext cx="6983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3"/>
            </a:pPr>
            <a:r>
              <a:rPr kumimoji="1" lang="zh-CN" altLang="en-US" sz="2800" dirty="0">
                <a:latin typeface="楷体_GB2312" pitchFamily="49" charset="-122"/>
              </a:rPr>
              <a:t>求解上述方程，得到 </a:t>
            </a:r>
            <a:r>
              <a:rPr kumimoji="1" lang="en-US" altLang="zh-CN" sz="2800" b="0" i="1" dirty="0"/>
              <a:t>l</a:t>
            </a:r>
            <a:r>
              <a:rPr kumimoji="1" lang="en-US" altLang="zh-CN" sz="2800" i="1" dirty="0">
                <a:latin typeface="楷体_GB2312" pitchFamily="49" charset="-122"/>
              </a:rPr>
              <a:t> </a:t>
            </a:r>
            <a:r>
              <a:rPr kumimoji="1" lang="zh-CN" altLang="en-US" sz="2800" dirty="0">
                <a:latin typeface="楷体_GB2312" pitchFamily="49" charset="-122"/>
              </a:rPr>
              <a:t>个网孔电流；</a:t>
            </a:r>
            <a:endParaRPr kumimoji="1" lang="zh-CN" altLang="en-US" sz="2800" b="0" dirty="0">
              <a:latin typeface="楷体_GB2312" pitchFamily="49" charset="-122"/>
            </a:endParaRPr>
          </a:p>
        </p:txBody>
      </p:sp>
      <p:sp>
        <p:nvSpPr>
          <p:cNvPr id="36873" name="Text Box 9"/>
          <p:cNvSpPr txBox="1">
            <a:spLocks noChangeArrowheads="1"/>
          </p:cNvSpPr>
          <p:nvPr/>
        </p:nvSpPr>
        <p:spPr bwMode="auto">
          <a:xfrm>
            <a:off x="611188" y="4133850"/>
            <a:ext cx="34559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5"/>
            </a:pPr>
            <a:r>
              <a:rPr kumimoji="1" lang="zh-CN" altLang="en-US" sz="2800">
                <a:latin typeface="楷体_GB2312" pitchFamily="49" charset="-122"/>
              </a:rPr>
              <a:t>其它分析。</a:t>
            </a:r>
            <a:endParaRPr kumimoji="1" lang="zh-CN" altLang="en-US" sz="2800" b="0">
              <a:latin typeface="楷体_GB2312" pitchFamily="49" charset="-122"/>
            </a:endParaRPr>
          </a:p>
        </p:txBody>
      </p:sp>
      <p:sp>
        <p:nvSpPr>
          <p:cNvPr id="36874" name="Text Box 10"/>
          <p:cNvSpPr txBox="1">
            <a:spLocks noChangeArrowheads="1"/>
          </p:cNvSpPr>
          <p:nvPr/>
        </p:nvSpPr>
        <p:spPr bwMode="auto">
          <a:xfrm>
            <a:off x="611188" y="3573463"/>
            <a:ext cx="68405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4"/>
            </a:pPr>
            <a:r>
              <a:rPr kumimoji="1" lang="zh-CN" altLang="en-US" sz="2800" dirty="0">
                <a:latin typeface="楷体_GB2312" pitchFamily="49" charset="-122"/>
              </a:rPr>
              <a:t>求各支路电流；</a:t>
            </a:r>
            <a:endParaRPr kumimoji="1" lang="zh-CN" altLang="en-US" sz="2800" b="0" dirty="0">
              <a:latin typeface="楷体_GB2312" pitchFamily="49" charset="-122"/>
            </a:endParaRPr>
          </a:p>
        </p:txBody>
      </p:sp>
      <p:sp>
        <p:nvSpPr>
          <p:cNvPr id="36891" name="Text Box 27" descr="绿色大理石"/>
          <p:cNvSpPr txBox="1">
            <a:spLocks noChangeArrowheads="1"/>
          </p:cNvSpPr>
          <p:nvPr/>
        </p:nvSpPr>
        <p:spPr bwMode="auto">
          <a:xfrm>
            <a:off x="250825" y="4895056"/>
            <a:ext cx="4824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b="0" dirty="0">
                <a:solidFill>
                  <a:schemeClr val="tx1"/>
                </a:solidFill>
              </a:rPr>
              <a:t>（</a:t>
            </a:r>
            <a:r>
              <a:rPr kumimoji="1" lang="en-US" altLang="zh-CN" sz="2800" b="0" dirty="0">
                <a:solidFill>
                  <a:schemeClr val="tx1"/>
                </a:solidFill>
              </a:rPr>
              <a:t>2</a:t>
            </a:r>
            <a:r>
              <a:rPr kumimoji="1" lang="zh-CN" altLang="en-US" sz="2800" b="0" dirty="0">
                <a:solidFill>
                  <a:schemeClr val="tx1"/>
                </a:solidFill>
              </a:rPr>
              <a:t>）</a:t>
            </a:r>
            <a:r>
              <a:rPr kumimoji="1" lang="zh-CN" altLang="en-US" sz="2800" dirty="0">
                <a:solidFill>
                  <a:schemeClr val="tx1"/>
                </a:solidFill>
              </a:rPr>
              <a:t>网孔电流法的特点：</a:t>
            </a:r>
            <a:endParaRPr kumimoji="1" lang="zh-CN" altLang="en-US" sz="2800" dirty="0">
              <a:solidFill>
                <a:schemeClr val="tx1"/>
              </a:solidFill>
            </a:endParaRPr>
          </a:p>
        </p:txBody>
      </p:sp>
      <p:sp>
        <p:nvSpPr>
          <p:cNvPr id="36892" name="Rectangle 28"/>
          <p:cNvSpPr>
            <a:spLocks noChangeArrowheads="1"/>
          </p:cNvSpPr>
          <p:nvPr/>
        </p:nvSpPr>
        <p:spPr bwMode="auto">
          <a:xfrm>
            <a:off x="801053" y="5573076"/>
            <a:ext cx="8443337" cy="5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zh-CN" altLang="en-US" sz="2800" dirty="0"/>
              <a:t>仅适用于平面电路（只有平面电路才有网孔定义）。</a:t>
            </a:r>
            <a:endParaRPr kumimoji="1" lang="zh-CN" altLang="en-US" sz="2800" dirty="0"/>
          </a:p>
        </p:txBody>
      </p:sp>
      <p:sp>
        <p:nvSpPr>
          <p:cNvPr id="13" name="Text Box 6"/>
          <p:cNvSpPr txBox="1">
            <a:spLocks noChangeArrowheads="1"/>
          </p:cNvSpPr>
          <p:nvPr/>
        </p:nvSpPr>
        <p:spPr bwMode="auto">
          <a:xfrm>
            <a:off x="2849562" y="6393626"/>
            <a:ext cx="60570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50000"/>
              </a:spcBef>
              <a:buClrTx/>
              <a:buSzTx/>
              <a:buFontTx/>
              <a:buNone/>
            </a:pP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网孔定义：对</a:t>
            </a:r>
            <a:r>
              <a:rPr kumimoji="1" lang="zh-CN" altLang="en-US" sz="2000" b="1" dirty="0">
                <a:latin typeface="Times New Roman" panose="02020603050405020304" pitchFamily="18" charset="0"/>
                <a:ea typeface="楷体_GB2312" pitchFamily="49" charset="-122"/>
                <a:sym typeface="Symbol" panose="05050102010706020507" pitchFamily="18" charset="2"/>
              </a:rPr>
              <a:t>平面电路</a:t>
            </a: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，其</a:t>
            </a:r>
            <a:r>
              <a:rPr kumimoji="1" lang="zh-CN" altLang="en-US" sz="2000" b="1" dirty="0">
                <a:latin typeface="Times New Roman" panose="02020603050405020304" pitchFamily="18" charset="0"/>
                <a:ea typeface="楷体_GB2312" pitchFamily="49" charset="-122"/>
                <a:sym typeface="Symbol" panose="05050102010706020507" pitchFamily="18" charset="2"/>
              </a:rPr>
              <a:t>内部不含任何支路</a:t>
            </a: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的回路</a:t>
            </a:r>
            <a:endPar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endParaRPr>
          </a:p>
        </p:txBody>
      </p:sp>
      <p:sp>
        <p:nvSpPr>
          <p:cNvPr id="12"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85" name="Text Box 49"/>
          <p:cNvSpPr txBox="1">
            <a:spLocks noChangeArrowheads="1"/>
          </p:cNvSpPr>
          <p:nvPr/>
        </p:nvSpPr>
        <p:spPr bwMode="auto">
          <a:xfrm>
            <a:off x="1127125" y="1543580"/>
            <a:ext cx="6769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zh-CN" altLang="en-US" dirty="0">
                <a:latin typeface="楷体_GB2312" pitchFamily="49" charset="-122"/>
              </a:rPr>
              <a:t>网孔</a:t>
            </a:r>
            <a:r>
              <a:rPr kumimoji="1" lang="en-US" altLang="zh-CN" b="0" dirty="0"/>
              <a:t>1</a:t>
            </a:r>
            <a:r>
              <a:rPr kumimoji="1" lang="zh-CN" altLang="en-US" dirty="0">
                <a:ea typeface="宋体" panose="02010600030101010101" pitchFamily="2" charset="-122"/>
              </a:rPr>
              <a:t>：  </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1 </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ea typeface="宋体" panose="02010600030101010101" pitchFamily="2" charset="-122"/>
              </a:rPr>
              <a:t> + </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l2</a:t>
            </a:r>
            <a:r>
              <a:rPr kumimoji="1" lang="en-US" altLang="zh-CN" sz="2800" b="0" dirty="0">
                <a:solidFill>
                  <a:schemeClr val="tx1"/>
                </a:solidFill>
                <a:latin typeface="宋体" panose="02010600030101010101" pitchFamily="2" charset="-122"/>
                <a:ea typeface="宋体" panose="02010600030101010101" pitchFamily="2" charset="-122"/>
              </a:rPr>
              <a:t>- </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l1</a:t>
            </a:r>
            <a:r>
              <a:rPr kumimoji="1" lang="en-US" altLang="zh-CN" sz="2800" b="0" dirty="0">
                <a:solidFill>
                  <a:schemeClr val="tx1"/>
                </a:solidFill>
                <a:ea typeface="宋体" panose="02010600030101010101" pitchFamily="2" charset="-122"/>
              </a:rPr>
              <a:t>)</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S2</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S1</a:t>
            </a:r>
            <a:r>
              <a:rPr kumimoji="1" lang="en-US" altLang="zh-CN" sz="2800" b="0" dirty="0">
                <a:solidFill>
                  <a:schemeClr val="tx1"/>
                </a:solidFill>
                <a:ea typeface="宋体" panose="02010600030101010101" pitchFamily="2" charset="-122"/>
              </a:rPr>
              <a:t>= 0</a:t>
            </a:r>
            <a:endParaRPr kumimoji="1" lang="en-US" altLang="zh-CN" sz="2800" b="0" dirty="0">
              <a:solidFill>
                <a:schemeClr val="tx1"/>
              </a:solidFill>
              <a:ea typeface="宋体" panose="02010600030101010101" pitchFamily="2" charset="-122"/>
            </a:endParaRPr>
          </a:p>
        </p:txBody>
      </p:sp>
      <p:sp>
        <p:nvSpPr>
          <p:cNvPr id="39986" name="Text Box 50"/>
          <p:cNvSpPr txBox="1">
            <a:spLocks noChangeArrowheads="1"/>
          </p:cNvSpPr>
          <p:nvPr/>
        </p:nvSpPr>
        <p:spPr bwMode="auto">
          <a:xfrm>
            <a:off x="1127125" y="2106006"/>
            <a:ext cx="6697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zh-CN" altLang="en-US" dirty="0">
                <a:latin typeface="楷体_GB2312" pitchFamily="49" charset="-122"/>
              </a:rPr>
              <a:t>网孔</a:t>
            </a:r>
            <a:r>
              <a:rPr kumimoji="1" lang="en-US" altLang="zh-CN" b="0" dirty="0"/>
              <a:t>2</a:t>
            </a:r>
            <a:r>
              <a:rPr kumimoji="1" lang="zh-CN" altLang="en-US" dirty="0">
                <a:ea typeface="宋体" panose="02010600030101010101" pitchFamily="2" charset="-122"/>
              </a:rPr>
              <a:t>：  </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latin typeface="宋体" panose="02010600030101010101" pitchFamily="2" charset="-122"/>
                <a:ea typeface="宋体" panose="02010600030101010101" pitchFamily="2" charset="-122"/>
              </a:rPr>
              <a:t>- </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ea typeface="宋体" panose="02010600030101010101" pitchFamily="2" charset="-122"/>
              </a:rPr>
              <a:t>)</a:t>
            </a:r>
            <a:r>
              <a:rPr kumimoji="1" lang="en-US" altLang="zh-CN" sz="2800" b="0" dirty="0">
                <a:solidFill>
                  <a:schemeClr val="tx1"/>
                </a:solidFill>
                <a:latin typeface="宋体" panose="02010600030101010101" pitchFamily="2" charset="-122"/>
                <a:ea typeface="宋体" panose="02010600030101010101" pitchFamily="2" charset="-122"/>
              </a:rPr>
              <a:t> -</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3 </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 + </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S2</a:t>
            </a:r>
            <a:r>
              <a:rPr kumimoji="1" lang="en-US" altLang="zh-CN" sz="2800" b="0" dirty="0">
                <a:solidFill>
                  <a:schemeClr val="tx1"/>
                </a:solidFill>
                <a:ea typeface="宋体" panose="02010600030101010101" pitchFamily="2" charset="-122"/>
              </a:rPr>
              <a:t>= 0</a:t>
            </a:r>
            <a:endParaRPr kumimoji="1" lang="en-US" altLang="zh-CN" sz="2800" b="0" dirty="0">
              <a:solidFill>
                <a:schemeClr val="tx1"/>
              </a:solidFill>
              <a:ea typeface="宋体" panose="02010600030101010101" pitchFamily="2" charset="-122"/>
            </a:endParaRPr>
          </a:p>
        </p:txBody>
      </p:sp>
      <p:sp>
        <p:nvSpPr>
          <p:cNvPr id="39987" name="AutoShape 51"/>
          <p:cNvSpPr/>
          <p:nvPr/>
        </p:nvSpPr>
        <p:spPr bwMode="auto">
          <a:xfrm>
            <a:off x="7027862" y="1583959"/>
            <a:ext cx="215900" cy="1150938"/>
          </a:xfrm>
          <a:prstGeom prst="rightBrace">
            <a:avLst>
              <a:gd name="adj1" fmla="val 44424"/>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bg1"/>
              </a:solidFill>
              <a:latin typeface="Arial" panose="020B0604020202020204" pitchFamily="34" charset="0"/>
            </a:endParaRPr>
          </a:p>
        </p:txBody>
      </p:sp>
      <p:sp>
        <p:nvSpPr>
          <p:cNvPr id="39988" name="Text Box 52"/>
          <p:cNvSpPr txBox="1">
            <a:spLocks noChangeArrowheads="1"/>
          </p:cNvSpPr>
          <p:nvPr/>
        </p:nvSpPr>
        <p:spPr bwMode="auto">
          <a:xfrm>
            <a:off x="1127125" y="3056467"/>
            <a:ext cx="2233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t>整理得：</a:t>
            </a:r>
            <a:endParaRPr kumimoji="1" lang="zh-CN" altLang="en-US" dirty="0"/>
          </a:p>
        </p:txBody>
      </p:sp>
      <p:sp>
        <p:nvSpPr>
          <p:cNvPr id="39989" name="Text Box 53"/>
          <p:cNvSpPr txBox="1">
            <a:spLocks noChangeArrowheads="1"/>
          </p:cNvSpPr>
          <p:nvPr/>
        </p:nvSpPr>
        <p:spPr bwMode="auto">
          <a:xfrm>
            <a:off x="3143250" y="2840567"/>
            <a:ext cx="46085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a:t>
            </a:r>
            <a:r>
              <a:rPr kumimoji="1" lang="en-US" altLang="zh-CN" sz="2800" b="0" baseline="-2500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S1</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S2</a:t>
            </a:r>
            <a:endParaRPr kumimoji="1" lang="en-US" altLang="zh-CN" sz="2800" b="0" dirty="0">
              <a:solidFill>
                <a:schemeClr val="tx1"/>
              </a:solidFill>
              <a:ea typeface="宋体" panose="02010600030101010101" pitchFamily="2" charset="-122"/>
            </a:endParaRPr>
          </a:p>
        </p:txBody>
      </p:sp>
      <p:sp>
        <p:nvSpPr>
          <p:cNvPr id="39990" name="Text Box 54"/>
          <p:cNvSpPr txBox="1">
            <a:spLocks noChangeArrowheads="1"/>
          </p:cNvSpPr>
          <p:nvPr/>
        </p:nvSpPr>
        <p:spPr bwMode="auto">
          <a:xfrm>
            <a:off x="3143250" y="3488267"/>
            <a:ext cx="46085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 R</a:t>
            </a:r>
            <a:r>
              <a:rPr kumimoji="1" lang="en-US" altLang="zh-CN" sz="2800" b="0" baseline="-25000" dirty="0">
                <a:solidFill>
                  <a:schemeClr val="tx1"/>
                </a:solidFill>
                <a:ea typeface="宋体" panose="02010600030101010101" pitchFamily="2" charset="-122"/>
              </a:rPr>
              <a:t>2</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3</a:t>
            </a:r>
            <a:r>
              <a:rPr kumimoji="1" lang="en-US" altLang="zh-CN" sz="2800" b="0" dirty="0">
                <a:solidFill>
                  <a:schemeClr val="tx1"/>
                </a:solidFill>
                <a:ea typeface="宋体" panose="02010600030101010101" pitchFamily="2" charset="-122"/>
              </a:rPr>
              <a:t>)</a:t>
            </a:r>
            <a:r>
              <a:rPr kumimoji="1" lang="en-US" altLang="zh-CN" sz="2800" b="0" baseline="-2500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 = </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S2</a:t>
            </a:r>
            <a:endParaRPr kumimoji="1" lang="en-US" altLang="zh-CN" sz="2800" b="0" dirty="0">
              <a:solidFill>
                <a:schemeClr val="tx1"/>
              </a:solidFill>
              <a:ea typeface="宋体" panose="02010600030101010101" pitchFamily="2" charset="-122"/>
            </a:endParaRPr>
          </a:p>
        </p:txBody>
      </p:sp>
      <p:sp>
        <p:nvSpPr>
          <p:cNvPr id="39991" name="AutoShape 55"/>
          <p:cNvSpPr/>
          <p:nvPr/>
        </p:nvSpPr>
        <p:spPr bwMode="auto">
          <a:xfrm rot="10800000">
            <a:off x="2855912" y="2912005"/>
            <a:ext cx="287338" cy="1152525"/>
          </a:xfrm>
          <a:prstGeom prst="rightBrace">
            <a:avLst>
              <a:gd name="adj1" fmla="val 33425"/>
              <a:gd name="adj2" fmla="val 5425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0030" name="Text Box 94"/>
          <p:cNvSpPr txBox="1">
            <a:spLocks noChangeArrowheads="1"/>
          </p:cNvSpPr>
          <p:nvPr/>
        </p:nvSpPr>
        <p:spPr bwMode="auto">
          <a:xfrm>
            <a:off x="241481" y="919381"/>
            <a:ext cx="3782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dirty="0">
                <a:solidFill>
                  <a:schemeClr val="tx1"/>
                </a:solidFill>
                <a:latin typeface="楷体_GB2312" pitchFamily="49" charset="-122"/>
              </a:rPr>
              <a:t>3.5.2</a:t>
            </a:r>
            <a:r>
              <a:rPr kumimoji="1" lang="en-US" altLang="zh-CN" sz="2800" dirty="0">
                <a:solidFill>
                  <a:schemeClr val="tx1"/>
                </a:solidFill>
                <a:latin typeface="Arial" panose="020B0604020202020204" pitchFamily="34" charset="0"/>
              </a:rPr>
              <a:t>. </a:t>
            </a:r>
            <a:r>
              <a:rPr kumimoji="1" lang="zh-CN" altLang="en-US" sz="2800" dirty="0">
                <a:solidFill>
                  <a:schemeClr val="tx1"/>
                </a:solidFill>
                <a:latin typeface="Arial" panose="020B0604020202020204" pitchFamily="34" charset="0"/>
              </a:rPr>
              <a:t>方程的列写</a:t>
            </a:r>
            <a:endParaRPr kumimoji="1" lang="zh-CN" altLang="en-US" sz="2800" dirty="0">
              <a:solidFill>
                <a:schemeClr val="tx1"/>
              </a:solidFill>
              <a:latin typeface="Arial" panose="020B0604020202020204" pitchFamily="34" charset="0"/>
            </a:endParaRPr>
          </a:p>
        </p:txBody>
      </p:sp>
      <p:graphicFrame>
        <p:nvGraphicFramePr>
          <p:cNvPr id="49" name="Object 97"/>
          <p:cNvGraphicFramePr>
            <a:graphicFrameLocks noChangeAspect="1"/>
          </p:cNvGraphicFramePr>
          <p:nvPr/>
        </p:nvGraphicFramePr>
        <p:xfrm>
          <a:off x="4643286" y="218282"/>
          <a:ext cx="3240088" cy="1190625"/>
        </p:xfrm>
        <a:graphic>
          <a:graphicData uri="http://schemas.openxmlformats.org/presentationml/2006/ole">
            <mc:AlternateContent xmlns:mc="http://schemas.openxmlformats.org/markup-compatibility/2006">
              <mc:Choice xmlns:v="urn:schemas-microsoft-com:vml" Requires="v">
                <p:oleObj spid="_x0000_s18520" name="公式" r:id="rId1" imgW="920115" imgH="433705" progId="Equation.3">
                  <p:embed/>
                </p:oleObj>
              </mc:Choice>
              <mc:Fallback>
                <p:oleObj name="公式" r:id="rId1" imgW="920115" imgH="433705" progId="Equation.3">
                  <p:embed/>
                  <p:pic>
                    <p:nvPicPr>
                      <p:cNvPr id="0" name="Object 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286" y="218282"/>
                        <a:ext cx="3240088"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Text Box 70" descr="绿色大理石"/>
          <p:cNvSpPr txBox="1">
            <a:spLocks noChangeArrowheads="1"/>
          </p:cNvSpPr>
          <p:nvPr/>
        </p:nvSpPr>
        <p:spPr bwMode="auto">
          <a:xfrm>
            <a:off x="5121061" y="4436269"/>
            <a:ext cx="3097212" cy="519112"/>
          </a:xfrm>
          <a:prstGeom prst="rect">
            <a:avLst/>
          </a:prstGeom>
          <a:solidFill>
            <a:schemeClr val="tx1"/>
          </a:solidFill>
          <a:ln>
            <a:noFill/>
          </a:ln>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chemeClr val="bg1"/>
                </a:solidFill>
              </a:rPr>
              <a:t>方程的标准形式：</a:t>
            </a:r>
            <a:endParaRPr kumimoji="1" lang="zh-CN" altLang="en-US" sz="2800" dirty="0">
              <a:solidFill>
                <a:schemeClr val="bg1"/>
              </a:solidFill>
            </a:endParaRPr>
          </a:p>
        </p:txBody>
      </p:sp>
      <p:graphicFrame>
        <p:nvGraphicFramePr>
          <p:cNvPr id="51" name="Object 80"/>
          <p:cNvGraphicFramePr>
            <a:graphicFrameLocks noChangeAspect="1"/>
          </p:cNvGraphicFramePr>
          <p:nvPr/>
        </p:nvGraphicFramePr>
        <p:xfrm>
          <a:off x="4989512" y="5180525"/>
          <a:ext cx="3898900" cy="1101725"/>
        </p:xfrm>
        <a:graphic>
          <a:graphicData uri="http://schemas.openxmlformats.org/presentationml/2006/ole">
            <mc:AlternateContent xmlns:mc="http://schemas.openxmlformats.org/markup-compatibility/2006">
              <mc:Choice xmlns:v="urn:schemas-microsoft-com:vml" Requires="v">
                <p:oleObj spid="_x0000_s18521" name="公式" r:id="rId3" imgW="1264920" imgH="457200" progId="Equation.3">
                  <p:embed/>
                </p:oleObj>
              </mc:Choice>
              <mc:Fallback>
                <p:oleObj name="公式" r:id="rId3" imgW="1264920" imgH="457200" progId="Equation.3">
                  <p:embed/>
                  <p:pic>
                    <p:nvPicPr>
                      <p:cNvPr id="0" name="Object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512" y="5180525"/>
                        <a:ext cx="3898900"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4323096" y="5310187"/>
            <a:ext cx="1047082" cy="369332"/>
          </a:xfrm>
          <a:prstGeom prst="rect">
            <a:avLst/>
          </a:prstGeom>
        </p:spPr>
        <p:txBody>
          <a:bodyPr wrap="none">
            <a:spAutoFit/>
          </a:bodyPr>
          <a:lstStyle/>
          <a:p>
            <a:r>
              <a:rPr kumimoji="1" lang="zh-CN" altLang="en-US" dirty="0">
                <a:latin typeface="楷体_GB2312" pitchFamily="49" charset="-122"/>
              </a:rPr>
              <a:t>网孔</a:t>
            </a:r>
            <a:r>
              <a:rPr kumimoji="1" lang="en-US" altLang="zh-CN" dirty="0"/>
              <a:t>1</a:t>
            </a:r>
            <a:r>
              <a:rPr kumimoji="1" lang="zh-CN" altLang="en-US" dirty="0">
                <a:ea typeface="宋体" panose="02010600030101010101" pitchFamily="2" charset="-122"/>
              </a:rPr>
              <a:t>： </a:t>
            </a:r>
            <a:endParaRPr lang="zh-CN" altLang="en-US" dirty="0"/>
          </a:p>
        </p:txBody>
      </p:sp>
      <p:sp>
        <p:nvSpPr>
          <p:cNvPr id="53" name="矩形 52"/>
          <p:cNvSpPr/>
          <p:nvPr/>
        </p:nvSpPr>
        <p:spPr>
          <a:xfrm>
            <a:off x="4332287" y="5790910"/>
            <a:ext cx="1047082" cy="369332"/>
          </a:xfrm>
          <a:prstGeom prst="rect">
            <a:avLst/>
          </a:prstGeom>
        </p:spPr>
        <p:txBody>
          <a:bodyPr wrap="none">
            <a:spAutoFit/>
          </a:bodyPr>
          <a:lstStyle/>
          <a:p>
            <a:r>
              <a:rPr kumimoji="1" lang="zh-CN" altLang="en-US" dirty="0">
                <a:latin typeface="楷体_GB2312" pitchFamily="49" charset="-122"/>
              </a:rPr>
              <a:t>网孔</a:t>
            </a:r>
            <a:r>
              <a:rPr kumimoji="1" lang="en-US" altLang="zh-CN" dirty="0"/>
              <a:t>2</a:t>
            </a:r>
            <a:r>
              <a:rPr kumimoji="1" lang="zh-CN" altLang="en-US" dirty="0">
                <a:ea typeface="宋体" panose="02010600030101010101" pitchFamily="2" charset="-122"/>
              </a:rPr>
              <a:t>： </a:t>
            </a:r>
            <a:endParaRPr lang="zh-CN" altLang="en-US" dirty="0"/>
          </a:p>
        </p:txBody>
      </p:sp>
      <p:sp>
        <p:nvSpPr>
          <p:cNvPr id="54" name="AutoShape 102"/>
          <p:cNvSpPr>
            <a:spLocks noChangeArrowheads="1"/>
          </p:cNvSpPr>
          <p:nvPr/>
        </p:nvSpPr>
        <p:spPr bwMode="auto">
          <a:xfrm rot="3333229">
            <a:off x="4153338" y="4537047"/>
            <a:ext cx="1022457" cy="189772"/>
          </a:xfrm>
          <a:prstGeom prst="rightArrow">
            <a:avLst>
              <a:gd name="adj1" fmla="val 50000"/>
              <a:gd name="adj2" fmla="val 12472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55"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56" name="Text Box 117"/>
          <p:cNvSpPr txBox="1">
            <a:spLocks noChangeArrowheads="1"/>
          </p:cNvSpPr>
          <p:nvPr/>
        </p:nvSpPr>
        <p:spPr bwMode="auto">
          <a:xfrm>
            <a:off x="2368731" y="626383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b</a:t>
            </a:r>
            <a:endParaRPr kumimoji="1" lang="en-US" altLang="zh-CN" sz="2800" b="0" dirty="0">
              <a:solidFill>
                <a:schemeClr val="tx1"/>
              </a:solidFill>
              <a:ea typeface="宋体" panose="02010600030101010101" pitchFamily="2" charset="-122"/>
            </a:endParaRPr>
          </a:p>
        </p:txBody>
      </p:sp>
      <p:grpSp>
        <p:nvGrpSpPr>
          <p:cNvPr id="57" name="Group 147"/>
          <p:cNvGrpSpPr/>
          <p:nvPr/>
        </p:nvGrpSpPr>
        <p:grpSpPr bwMode="auto">
          <a:xfrm>
            <a:off x="241481" y="4335023"/>
            <a:ext cx="4310062" cy="1958975"/>
            <a:chOff x="113" y="391"/>
            <a:chExt cx="2715" cy="1234"/>
          </a:xfrm>
        </p:grpSpPr>
        <p:grpSp>
          <p:nvGrpSpPr>
            <p:cNvPr id="58" name="Group 87"/>
            <p:cNvGrpSpPr/>
            <p:nvPr/>
          </p:nvGrpSpPr>
          <p:grpSpPr bwMode="auto">
            <a:xfrm>
              <a:off x="884" y="663"/>
              <a:ext cx="453" cy="533"/>
              <a:chOff x="-876" y="2088"/>
              <a:chExt cx="382" cy="912"/>
            </a:xfrm>
          </p:grpSpPr>
          <p:sp>
            <p:nvSpPr>
              <p:cNvPr id="88" name="Oval 88"/>
              <p:cNvSpPr>
                <a:spLocks noChangeArrowheads="1"/>
              </p:cNvSpPr>
              <p:nvPr/>
            </p:nvSpPr>
            <p:spPr bwMode="auto">
              <a:xfrm>
                <a:off x="-876" y="2088"/>
                <a:ext cx="382" cy="912"/>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89" name="Text Box 89"/>
              <p:cNvSpPr txBox="1">
                <a:spLocks noChangeArrowheads="1"/>
              </p:cNvSpPr>
              <p:nvPr/>
            </p:nvSpPr>
            <p:spPr bwMode="auto">
              <a:xfrm>
                <a:off x="-817" y="2398"/>
                <a:ext cx="275"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90" name="Line 90"/>
              <p:cNvSpPr>
                <a:spLocks noChangeShapeType="1"/>
              </p:cNvSpPr>
              <p:nvPr/>
            </p:nvSpPr>
            <p:spPr bwMode="auto">
              <a:xfrm flipH="1" flipV="1">
                <a:off x="-876" y="2517"/>
                <a:ext cx="2" cy="49"/>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 name="Group 91"/>
            <p:cNvGrpSpPr/>
            <p:nvPr/>
          </p:nvGrpSpPr>
          <p:grpSpPr bwMode="auto">
            <a:xfrm>
              <a:off x="1791" y="901"/>
              <a:ext cx="454" cy="612"/>
              <a:chOff x="-876" y="2088"/>
              <a:chExt cx="382" cy="912"/>
            </a:xfrm>
          </p:grpSpPr>
          <p:sp>
            <p:nvSpPr>
              <p:cNvPr id="85" name="Oval 92"/>
              <p:cNvSpPr>
                <a:spLocks noChangeArrowheads="1"/>
              </p:cNvSpPr>
              <p:nvPr/>
            </p:nvSpPr>
            <p:spPr bwMode="auto">
              <a:xfrm>
                <a:off x="-876" y="2088"/>
                <a:ext cx="382" cy="912"/>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p>
            </p:txBody>
          </p:sp>
          <p:sp>
            <p:nvSpPr>
              <p:cNvPr id="86" name="Text Box 93"/>
              <p:cNvSpPr txBox="1">
                <a:spLocks noChangeArrowheads="1"/>
              </p:cNvSpPr>
              <p:nvPr/>
            </p:nvSpPr>
            <p:spPr bwMode="auto">
              <a:xfrm>
                <a:off x="-817" y="2397"/>
                <a:ext cx="275"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87" name="Line 94"/>
              <p:cNvSpPr>
                <a:spLocks noChangeShapeType="1"/>
              </p:cNvSpPr>
              <p:nvPr/>
            </p:nvSpPr>
            <p:spPr bwMode="auto">
              <a:xfrm flipH="1" flipV="1">
                <a:off x="-876" y="2517"/>
                <a:ext cx="2" cy="49"/>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 name="Oval 115"/>
            <p:cNvSpPr>
              <a:spLocks noChangeArrowheads="1"/>
            </p:cNvSpPr>
            <p:nvPr/>
          </p:nvSpPr>
          <p:spPr bwMode="auto">
            <a:xfrm>
              <a:off x="475" y="10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61" name="Oval 116"/>
            <p:cNvSpPr>
              <a:spLocks noChangeArrowheads="1"/>
            </p:cNvSpPr>
            <p:nvPr/>
          </p:nvSpPr>
          <p:spPr bwMode="auto">
            <a:xfrm>
              <a:off x="1362" y="10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62" name="Text Box 118"/>
            <p:cNvSpPr txBox="1">
              <a:spLocks noChangeArrowheads="1"/>
            </p:cNvSpPr>
            <p:nvPr/>
          </p:nvSpPr>
          <p:spPr bwMode="auto">
            <a:xfrm>
              <a:off x="295" y="809"/>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63" name="Text Box 119"/>
            <p:cNvSpPr txBox="1">
              <a:spLocks noChangeArrowheads="1"/>
            </p:cNvSpPr>
            <p:nvPr/>
          </p:nvSpPr>
          <p:spPr bwMode="auto">
            <a:xfrm>
              <a:off x="339" y="1298"/>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64" name="Text Box 120"/>
            <p:cNvSpPr txBox="1">
              <a:spLocks noChangeArrowheads="1"/>
            </p:cNvSpPr>
            <p:nvPr/>
          </p:nvSpPr>
          <p:spPr bwMode="auto">
            <a:xfrm>
              <a:off x="1278" y="822"/>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65" name="Text Box 121"/>
            <p:cNvSpPr txBox="1">
              <a:spLocks noChangeArrowheads="1"/>
            </p:cNvSpPr>
            <p:nvPr/>
          </p:nvSpPr>
          <p:spPr bwMode="auto">
            <a:xfrm>
              <a:off x="1298" y="1271"/>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grpSp>
          <p:nvGrpSpPr>
            <p:cNvPr id="66" name="Group 122"/>
            <p:cNvGrpSpPr/>
            <p:nvPr/>
          </p:nvGrpSpPr>
          <p:grpSpPr bwMode="auto">
            <a:xfrm>
              <a:off x="339" y="436"/>
              <a:ext cx="280" cy="327"/>
              <a:chOff x="612" y="588"/>
              <a:chExt cx="280" cy="327"/>
            </a:xfrm>
          </p:grpSpPr>
          <p:sp>
            <p:nvSpPr>
              <p:cNvPr id="83" name="Line 123"/>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Text Box 124"/>
              <p:cNvSpPr txBox="1">
                <a:spLocks noChangeArrowheads="1"/>
              </p:cNvSpPr>
              <p:nvPr/>
            </p:nvSpPr>
            <p:spPr bwMode="auto">
              <a:xfrm>
                <a:off x="612" y="588"/>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1</a:t>
                </a:r>
                <a:endParaRPr kumimoji="1" lang="en-US" altLang="zh-CN" sz="2800" b="0" i="1" dirty="0">
                  <a:solidFill>
                    <a:schemeClr val="tx1"/>
                  </a:solidFill>
                  <a:ea typeface="宋体" panose="02010600030101010101" pitchFamily="2" charset="-122"/>
                </a:endParaRPr>
              </a:p>
            </p:txBody>
          </p:sp>
        </p:grpSp>
        <p:grpSp>
          <p:nvGrpSpPr>
            <p:cNvPr id="67" name="Group 125"/>
            <p:cNvGrpSpPr/>
            <p:nvPr/>
          </p:nvGrpSpPr>
          <p:grpSpPr bwMode="auto">
            <a:xfrm>
              <a:off x="2386" y="391"/>
              <a:ext cx="377" cy="327"/>
              <a:chOff x="2839" y="174"/>
              <a:chExt cx="377" cy="327"/>
            </a:xfrm>
          </p:grpSpPr>
          <p:sp>
            <p:nvSpPr>
              <p:cNvPr id="81" name="Line 126"/>
              <p:cNvSpPr>
                <a:spLocks noChangeShapeType="1"/>
              </p:cNvSpPr>
              <p:nvPr/>
            </p:nvSpPr>
            <p:spPr bwMode="auto">
              <a:xfrm>
                <a:off x="2839" y="234"/>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Text Box 127"/>
              <p:cNvSpPr txBox="1">
                <a:spLocks noChangeArrowheads="1"/>
              </p:cNvSpPr>
              <p:nvPr/>
            </p:nvSpPr>
            <p:spPr bwMode="auto">
              <a:xfrm>
                <a:off x="2843" y="174"/>
                <a:ext cx="3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3</a:t>
                </a:r>
                <a:endParaRPr kumimoji="1" lang="en-US" altLang="zh-CN" sz="2800" b="0" i="1" dirty="0">
                  <a:solidFill>
                    <a:schemeClr val="tx1"/>
                  </a:solidFill>
                  <a:ea typeface="宋体" panose="02010600030101010101" pitchFamily="2" charset="-122"/>
                </a:endParaRPr>
              </a:p>
            </p:txBody>
          </p:sp>
        </p:grpSp>
        <p:grpSp>
          <p:nvGrpSpPr>
            <p:cNvPr id="68" name="Group 128"/>
            <p:cNvGrpSpPr/>
            <p:nvPr/>
          </p:nvGrpSpPr>
          <p:grpSpPr bwMode="auto">
            <a:xfrm>
              <a:off x="1227" y="436"/>
              <a:ext cx="280" cy="327"/>
              <a:chOff x="592" y="542"/>
              <a:chExt cx="280" cy="327"/>
            </a:xfrm>
          </p:grpSpPr>
          <p:sp>
            <p:nvSpPr>
              <p:cNvPr id="79" name="Line 129"/>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Text Box 130"/>
              <p:cNvSpPr txBox="1">
                <a:spLocks noChangeArrowheads="1"/>
              </p:cNvSpPr>
              <p:nvPr/>
            </p:nvSpPr>
            <p:spPr bwMode="auto">
              <a:xfrm>
                <a:off x="592" y="542"/>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2</a:t>
                </a:r>
                <a:endParaRPr kumimoji="1" lang="en-US" altLang="zh-CN" sz="2800" b="0" i="1" dirty="0">
                  <a:solidFill>
                    <a:schemeClr val="tx1"/>
                  </a:solidFill>
                  <a:ea typeface="宋体" panose="02010600030101010101" pitchFamily="2" charset="-122"/>
                </a:endParaRPr>
              </a:p>
            </p:txBody>
          </p:sp>
        </p:grpSp>
        <p:sp>
          <p:nvSpPr>
            <p:cNvPr id="69" name="Rectangle 131"/>
            <p:cNvSpPr>
              <a:spLocks noChangeArrowheads="1"/>
            </p:cNvSpPr>
            <p:nvPr/>
          </p:nvSpPr>
          <p:spPr bwMode="auto">
            <a:xfrm>
              <a:off x="657" y="391"/>
              <a:ext cx="1678" cy="122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70" name="Line 132"/>
            <p:cNvSpPr>
              <a:spLocks noChangeShapeType="1"/>
            </p:cNvSpPr>
            <p:nvPr/>
          </p:nvSpPr>
          <p:spPr bwMode="auto">
            <a:xfrm>
              <a:off x="1544" y="391"/>
              <a:ext cx="0" cy="122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 name="Rectangle 133"/>
            <p:cNvSpPr>
              <a:spLocks noChangeArrowheads="1"/>
            </p:cNvSpPr>
            <p:nvPr/>
          </p:nvSpPr>
          <p:spPr bwMode="auto">
            <a:xfrm>
              <a:off x="611" y="57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72" name="Rectangle 134"/>
            <p:cNvSpPr>
              <a:spLocks noChangeArrowheads="1"/>
            </p:cNvSpPr>
            <p:nvPr/>
          </p:nvSpPr>
          <p:spPr bwMode="auto">
            <a:xfrm>
              <a:off x="1498" y="52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73" name="Rectangle 135"/>
            <p:cNvSpPr>
              <a:spLocks noChangeArrowheads="1"/>
            </p:cNvSpPr>
            <p:nvPr/>
          </p:nvSpPr>
          <p:spPr bwMode="auto">
            <a:xfrm>
              <a:off x="2290" y="7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74" name="Text Box 136"/>
            <p:cNvSpPr txBox="1">
              <a:spLocks noChangeArrowheads="1"/>
            </p:cNvSpPr>
            <p:nvPr/>
          </p:nvSpPr>
          <p:spPr bwMode="auto">
            <a:xfrm>
              <a:off x="113" y="980"/>
              <a:ext cx="4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S1</a:t>
              </a:r>
              <a:endParaRPr kumimoji="1" lang="en-US" altLang="zh-CN" sz="2800" b="0" dirty="0">
                <a:solidFill>
                  <a:schemeClr val="tx1"/>
                </a:solidFill>
                <a:ea typeface="宋体" panose="02010600030101010101" pitchFamily="2" charset="-122"/>
              </a:endParaRPr>
            </a:p>
          </p:txBody>
        </p:sp>
        <p:sp>
          <p:nvSpPr>
            <p:cNvPr id="75" name="Text Box 137"/>
            <p:cNvSpPr txBox="1">
              <a:spLocks noChangeArrowheads="1"/>
            </p:cNvSpPr>
            <p:nvPr/>
          </p:nvSpPr>
          <p:spPr bwMode="auto">
            <a:xfrm>
              <a:off x="1020" y="1117"/>
              <a:ext cx="5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S2</a:t>
              </a:r>
              <a:endParaRPr kumimoji="1" lang="en-US" altLang="zh-CN" sz="2800" b="0" dirty="0">
                <a:solidFill>
                  <a:schemeClr val="tx1"/>
                </a:solidFill>
                <a:ea typeface="宋体" panose="02010600030101010101" pitchFamily="2" charset="-122"/>
              </a:endParaRPr>
            </a:p>
          </p:txBody>
        </p:sp>
        <p:sp>
          <p:nvSpPr>
            <p:cNvPr id="76" name="Text Box 138"/>
            <p:cNvSpPr txBox="1">
              <a:spLocks noChangeArrowheads="1"/>
            </p:cNvSpPr>
            <p:nvPr/>
          </p:nvSpPr>
          <p:spPr bwMode="auto">
            <a:xfrm>
              <a:off x="703" y="527"/>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77" name="Text Box 139"/>
            <p:cNvSpPr txBox="1">
              <a:spLocks noChangeArrowheads="1"/>
            </p:cNvSpPr>
            <p:nvPr/>
          </p:nvSpPr>
          <p:spPr bwMode="auto">
            <a:xfrm>
              <a:off x="1635" y="527"/>
              <a:ext cx="4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78" name="Text Box 140"/>
            <p:cNvSpPr txBox="1">
              <a:spLocks noChangeArrowheads="1"/>
            </p:cNvSpPr>
            <p:nvPr/>
          </p:nvSpPr>
          <p:spPr bwMode="auto">
            <a:xfrm>
              <a:off x="2426" y="799"/>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3</a:t>
              </a:r>
              <a:endParaRPr kumimoji="1" lang="en-US" altLang="zh-CN" sz="2800" b="0" dirty="0">
                <a:solidFill>
                  <a:schemeClr val="tx1"/>
                </a:solidFill>
                <a:ea typeface="宋体" panose="02010600030101010101" pitchFamily="2" charset="-122"/>
              </a:endParaRPr>
            </a:p>
          </p:txBody>
        </p:sp>
      </p:grpSp>
      <p:sp>
        <p:nvSpPr>
          <p:cNvPr id="91" name="Text Box 117"/>
          <p:cNvSpPr txBox="1">
            <a:spLocks noChangeArrowheads="1"/>
          </p:cNvSpPr>
          <p:nvPr/>
        </p:nvSpPr>
        <p:spPr bwMode="auto">
          <a:xfrm>
            <a:off x="2307580" y="3811344"/>
            <a:ext cx="343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a:t>
            </a:r>
            <a:endParaRPr kumimoji="1" lang="en-US" altLang="zh-CN" sz="2800" b="0" dirty="0">
              <a:solidFill>
                <a:schemeClr val="tx1"/>
              </a:solidFill>
              <a:ea typeface="宋体" panose="02010600030101010101" pitchFamily="2" charset="-122"/>
            </a:endParaRPr>
          </a:p>
        </p:txBody>
      </p:sp>
      <p:sp>
        <p:nvSpPr>
          <p:cNvPr id="92" name="Text Box 118"/>
          <p:cNvSpPr txBox="1">
            <a:spLocks noChangeArrowheads="1"/>
          </p:cNvSpPr>
          <p:nvPr/>
        </p:nvSpPr>
        <p:spPr bwMode="auto">
          <a:xfrm>
            <a:off x="714739" y="4853341"/>
            <a:ext cx="34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93" name="Text Box 119"/>
          <p:cNvSpPr txBox="1">
            <a:spLocks noChangeArrowheads="1"/>
          </p:cNvSpPr>
          <p:nvPr/>
        </p:nvSpPr>
        <p:spPr bwMode="auto">
          <a:xfrm>
            <a:off x="698682" y="4038160"/>
            <a:ext cx="352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94" name="Text Box 118"/>
          <p:cNvSpPr txBox="1">
            <a:spLocks noChangeArrowheads="1"/>
          </p:cNvSpPr>
          <p:nvPr/>
        </p:nvSpPr>
        <p:spPr bwMode="auto">
          <a:xfrm>
            <a:off x="2152831" y="4766718"/>
            <a:ext cx="34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95" name="Text Box 119"/>
          <p:cNvSpPr txBox="1">
            <a:spLocks noChangeArrowheads="1"/>
          </p:cNvSpPr>
          <p:nvPr/>
        </p:nvSpPr>
        <p:spPr bwMode="auto">
          <a:xfrm>
            <a:off x="2125993" y="4164721"/>
            <a:ext cx="352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97" name="Text Box 118"/>
          <p:cNvSpPr txBox="1">
            <a:spLocks noChangeArrowheads="1"/>
          </p:cNvSpPr>
          <p:nvPr/>
        </p:nvSpPr>
        <p:spPr bwMode="auto">
          <a:xfrm>
            <a:off x="3406057" y="4625307"/>
            <a:ext cx="34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98" name="Text Box 119"/>
          <p:cNvSpPr txBox="1">
            <a:spLocks noChangeArrowheads="1"/>
          </p:cNvSpPr>
          <p:nvPr/>
        </p:nvSpPr>
        <p:spPr bwMode="auto">
          <a:xfrm>
            <a:off x="3423010" y="5242279"/>
            <a:ext cx="352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9"/>
          <p:cNvSpPr txBox="1">
            <a:spLocks noChangeArrowheads="1"/>
          </p:cNvSpPr>
          <p:nvPr/>
        </p:nvSpPr>
        <p:spPr bwMode="auto">
          <a:xfrm>
            <a:off x="247454" y="2167301"/>
            <a:ext cx="3959225" cy="1316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en-US" altLang="zh-CN" sz="2800" b="0" i="1" dirty="0">
                <a:solidFill>
                  <a:schemeClr val="tx1"/>
                </a:solidFill>
              </a:rPr>
              <a:t>R</a:t>
            </a:r>
            <a:r>
              <a:rPr kumimoji="1" lang="en-US" altLang="zh-CN" sz="2800" b="0" baseline="-25000" dirty="0">
                <a:solidFill>
                  <a:schemeClr val="tx1"/>
                </a:solidFill>
              </a:rPr>
              <a:t>11</a:t>
            </a:r>
            <a:r>
              <a:rPr kumimoji="1" lang="en-US" altLang="zh-CN" sz="2800" b="0" i="1" dirty="0">
                <a:solidFill>
                  <a:schemeClr val="tx1"/>
                </a:solidFill>
              </a:rPr>
              <a:t>=R</a:t>
            </a:r>
            <a:r>
              <a:rPr kumimoji="1" lang="en-US" altLang="zh-CN" sz="2800" b="0" baseline="-25000" dirty="0">
                <a:solidFill>
                  <a:schemeClr val="tx1"/>
                </a:solidFill>
              </a:rPr>
              <a:t>1</a:t>
            </a:r>
            <a:r>
              <a:rPr kumimoji="1" lang="en-US" altLang="zh-CN" sz="2800" b="0" i="1" dirty="0">
                <a:solidFill>
                  <a:schemeClr val="tx1"/>
                </a:solidFill>
              </a:rPr>
              <a:t>+R</a:t>
            </a:r>
            <a:r>
              <a:rPr kumimoji="1" lang="en-US" altLang="zh-CN" sz="2800" b="0" baseline="-25000" dirty="0">
                <a:solidFill>
                  <a:schemeClr val="tx1"/>
                </a:solidFill>
              </a:rPr>
              <a:t>2 </a:t>
            </a:r>
            <a:endParaRPr kumimoji="1" lang="en-US" altLang="zh-CN" sz="2800" b="0" baseline="-25000" dirty="0">
              <a:solidFill>
                <a:schemeClr val="tx1"/>
              </a:solidFill>
            </a:endParaRPr>
          </a:p>
          <a:p>
            <a:pPr eaLnBrk="1" hangingPunct="1">
              <a:lnSpc>
                <a:spcPct val="120000"/>
              </a:lnSpc>
            </a:pPr>
            <a:r>
              <a:rPr kumimoji="1" lang="zh-CN" altLang="en-US" sz="2000" dirty="0">
                <a:latin typeface="楷体_GB2312" pitchFamily="49" charset="-122"/>
              </a:rPr>
              <a:t>网孔</a:t>
            </a:r>
            <a:r>
              <a:rPr kumimoji="1" lang="en-US" altLang="zh-CN" sz="2000" b="0" dirty="0">
                <a:latin typeface="楷体_GB2312" pitchFamily="49" charset="-122"/>
              </a:rPr>
              <a:t>1</a:t>
            </a:r>
            <a:r>
              <a:rPr kumimoji="1" lang="zh-CN" altLang="en-US" sz="2000" dirty="0">
                <a:latin typeface="楷体_GB2312" pitchFamily="49" charset="-122"/>
              </a:rPr>
              <a:t>中所有电阻之和，称网孔</a:t>
            </a:r>
            <a:r>
              <a:rPr kumimoji="1" lang="en-US" altLang="zh-CN" sz="2000" b="0" dirty="0">
                <a:latin typeface="楷体_GB2312" pitchFamily="49" charset="-122"/>
              </a:rPr>
              <a:t>1</a:t>
            </a:r>
            <a:r>
              <a:rPr kumimoji="1" lang="zh-CN" altLang="en-US" sz="2000" dirty="0">
                <a:latin typeface="楷体_GB2312" pitchFamily="49" charset="-122"/>
              </a:rPr>
              <a:t>的</a:t>
            </a:r>
            <a:r>
              <a:rPr kumimoji="1" lang="zh-CN" altLang="en-US" sz="2000" dirty="0">
                <a:solidFill>
                  <a:schemeClr val="tx1"/>
                </a:solidFill>
                <a:latin typeface="楷体_GB2312" pitchFamily="49" charset="-122"/>
              </a:rPr>
              <a:t>自电阻。</a:t>
            </a:r>
            <a:endParaRPr kumimoji="1" lang="zh-CN" altLang="en-US" sz="2000" dirty="0">
              <a:solidFill>
                <a:schemeClr val="tx1"/>
              </a:solidFill>
              <a:latin typeface="楷体_GB2312" pitchFamily="49" charset="-122"/>
            </a:endParaRPr>
          </a:p>
        </p:txBody>
      </p:sp>
      <p:sp>
        <p:nvSpPr>
          <p:cNvPr id="40" name="Text Box 53"/>
          <p:cNvSpPr txBox="1">
            <a:spLocks noChangeArrowheads="1"/>
          </p:cNvSpPr>
          <p:nvPr/>
        </p:nvSpPr>
        <p:spPr bwMode="auto">
          <a:xfrm>
            <a:off x="256185" y="804111"/>
            <a:ext cx="46085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a:t>
            </a:r>
            <a:r>
              <a:rPr kumimoji="1" lang="en-US" altLang="zh-CN" sz="2800" b="0" baseline="-2500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S1</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S2</a:t>
            </a:r>
            <a:endParaRPr kumimoji="1" lang="en-US" altLang="zh-CN" sz="2800" b="0" dirty="0">
              <a:solidFill>
                <a:schemeClr val="tx1"/>
              </a:solidFill>
              <a:ea typeface="宋体" panose="02010600030101010101" pitchFamily="2" charset="-122"/>
            </a:endParaRPr>
          </a:p>
        </p:txBody>
      </p:sp>
      <p:sp>
        <p:nvSpPr>
          <p:cNvPr id="41" name="Text Box 54"/>
          <p:cNvSpPr txBox="1">
            <a:spLocks noChangeArrowheads="1"/>
          </p:cNvSpPr>
          <p:nvPr/>
        </p:nvSpPr>
        <p:spPr bwMode="auto">
          <a:xfrm>
            <a:off x="247454" y="1417436"/>
            <a:ext cx="46085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i="1" dirty="0">
                <a:solidFill>
                  <a:schemeClr val="tx1"/>
                </a:solidFill>
                <a:ea typeface="宋体" panose="02010600030101010101" pitchFamily="2" charset="-122"/>
              </a:rPr>
              <a:t> R</a:t>
            </a:r>
            <a:r>
              <a:rPr kumimoji="1" lang="en-US" altLang="zh-CN" sz="2800" b="0" baseline="-25000" dirty="0">
                <a:solidFill>
                  <a:schemeClr val="tx1"/>
                </a:solidFill>
                <a:ea typeface="宋体" panose="02010600030101010101" pitchFamily="2" charset="-122"/>
              </a:rPr>
              <a:t>2</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1</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3</a:t>
            </a:r>
            <a:r>
              <a:rPr kumimoji="1" lang="en-US" altLang="zh-CN" sz="2800" b="0" dirty="0">
                <a:solidFill>
                  <a:schemeClr val="tx1"/>
                </a:solidFill>
                <a:ea typeface="宋体" panose="02010600030101010101" pitchFamily="2" charset="-122"/>
              </a:rPr>
              <a:t>)</a:t>
            </a:r>
            <a:r>
              <a:rPr kumimoji="1" lang="en-US" altLang="zh-CN" sz="2800" b="0" baseline="-2500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2</a:t>
            </a:r>
            <a:r>
              <a:rPr kumimoji="1" lang="en-US" altLang="zh-CN" sz="2800" b="0" dirty="0">
                <a:solidFill>
                  <a:schemeClr val="tx1"/>
                </a:solidFill>
                <a:ea typeface="宋体" panose="02010600030101010101" pitchFamily="2" charset="-122"/>
              </a:rPr>
              <a:t> =</a:t>
            </a:r>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S2</a:t>
            </a:r>
            <a:endParaRPr kumimoji="1" lang="en-US" altLang="zh-CN" sz="2800" b="0" dirty="0">
              <a:solidFill>
                <a:schemeClr val="tx1"/>
              </a:solidFill>
              <a:ea typeface="宋体" panose="02010600030101010101" pitchFamily="2" charset="-122"/>
            </a:endParaRPr>
          </a:p>
        </p:txBody>
      </p:sp>
      <p:sp>
        <p:nvSpPr>
          <p:cNvPr id="42" name="AutoShape 55"/>
          <p:cNvSpPr/>
          <p:nvPr/>
        </p:nvSpPr>
        <p:spPr bwMode="auto">
          <a:xfrm rot="10800000">
            <a:off x="107557" y="926725"/>
            <a:ext cx="130176" cy="944357"/>
          </a:xfrm>
          <a:prstGeom prst="rightBrace">
            <a:avLst>
              <a:gd name="adj1" fmla="val 33425"/>
              <a:gd name="adj2" fmla="val 5425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43" name="Object 80"/>
          <p:cNvGraphicFramePr>
            <a:graphicFrameLocks noChangeAspect="1"/>
          </p:cNvGraphicFramePr>
          <p:nvPr/>
        </p:nvGraphicFramePr>
        <p:xfrm>
          <a:off x="5101168" y="889790"/>
          <a:ext cx="3898900" cy="1101725"/>
        </p:xfrm>
        <a:graphic>
          <a:graphicData uri="http://schemas.openxmlformats.org/presentationml/2006/ole">
            <mc:AlternateContent xmlns:mc="http://schemas.openxmlformats.org/markup-compatibility/2006">
              <mc:Choice xmlns:v="urn:schemas-microsoft-com:vml" Requires="v">
                <p:oleObj spid="_x0000_s19501" name="公式" r:id="rId1" imgW="1264920" imgH="457200" progId="Equation.3">
                  <p:embed/>
                </p:oleObj>
              </mc:Choice>
              <mc:Fallback>
                <p:oleObj name="公式" r:id="rId1" imgW="1264920" imgH="457200" progId="Equation.3">
                  <p:embed/>
                  <p:pic>
                    <p:nvPicPr>
                      <p:cNvPr id="0" name="Object 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168" y="889790"/>
                        <a:ext cx="3898900"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AutoShape 102"/>
          <p:cNvSpPr>
            <a:spLocks noChangeArrowheads="1"/>
          </p:cNvSpPr>
          <p:nvPr/>
        </p:nvSpPr>
        <p:spPr bwMode="auto">
          <a:xfrm>
            <a:off x="4256749" y="1321766"/>
            <a:ext cx="630502" cy="237775"/>
          </a:xfrm>
          <a:prstGeom prst="rightArrow">
            <a:avLst>
              <a:gd name="adj1" fmla="val 50000"/>
              <a:gd name="adj2" fmla="val 12472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6" name="Text Box 2"/>
          <p:cNvSpPr txBox="1">
            <a:spLocks noChangeArrowheads="1"/>
          </p:cNvSpPr>
          <p:nvPr/>
        </p:nvSpPr>
        <p:spPr bwMode="auto">
          <a:xfrm>
            <a:off x="247454" y="3519355"/>
            <a:ext cx="3789627" cy="1316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en-US" altLang="zh-CN" sz="2800" b="0" i="1" dirty="0">
                <a:solidFill>
                  <a:schemeClr val="tx1"/>
                </a:solidFill>
              </a:rPr>
              <a:t>R</a:t>
            </a:r>
            <a:r>
              <a:rPr kumimoji="1" lang="en-US" altLang="zh-CN" sz="2800" b="0" baseline="-25000" dirty="0">
                <a:solidFill>
                  <a:schemeClr val="tx1"/>
                </a:solidFill>
              </a:rPr>
              <a:t>22</a:t>
            </a:r>
            <a:r>
              <a:rPr kumimoji="1" lang="en-US" altLang="zh-CN" sz="2800" b="0" i="1" dirty="0">
                <a:solidFill>
                  <a:schemeClr val="tx1"/>
                </a:solidFill>
              </a:rPr>
              <a:t>=R</a:t>
            </a:r>
            <a:r>
              <a:rPr kumimoji="1" lang="en-US" altLang="zh-CN" sz="2800" b="0" baseline="-25000" dirty="0">
                <a:solidFill>
                  <a:schemeClr val="tx1"/>
                </a:solidFill>
              </a:rPr>
              <a:t>2</a:t>
            </a:r>
            <a:r>
              <a:rPr kumimoji="1" lang="en-US" altLang="zh-CN" sz="2800" b="0" i="1" dirty="0">
                <a:solidFill>
                  <a:schemeClr val="tx1"/>
                </a:solidFill>
              </a:rPr>
              <a:t>+R</a:t>
            </a:r>
            <a:r>
              <a:rPr kumimoji="1" lang="en-US" altLang="zh-CN" sz="2800" b="0" baseline="-25000" dirty="0">
                <a:solidFill>
                  <a:schemeClr val="tx1"/>
                </a:solidFill>
              </a:rPr>
              <a:t>3 </a:t>
            </a:r>
            <a:endParaRPr kumimoji="1" lang="en-US" altLang="zh-CN" sz="2800" b="0" baseline="-25000" dirty="0">
              <a:solidFill>
                <a:schemeClr val="tx1"/>
              </a:solidFill>
            </a:endParaRPr>
          </a:p>
          <a:p>
            <a:pPr eaLnBrk="1" hangingPunct="1">
              <a:lnSpc>
                <a:spcPct val="120000"/>
              </a:lnSpc>
            </a:pPr>
            <a:r>
              <a:rPr kumimoji="1" lang="zh-CN" altLang="en-US" sz="2000" dirty="0">
                <a:latin typeface="楷体_GB2312" pitchFamily="49" charset="-122"/>
              </a:rPr>
              <a:t>网孔</a:t>
            </a:r>
            <a:r>
              <a:rPr kumimoji="1" lang="en-US" altLang="zh-CN" sz="2000" b="0" dirty="0"/>
              <a:t>2</a:t>
            </a:r>
            <a:r>
              <a:rPr kumimoji="1" lang="zh-CN" altLang="en-US" sz="2000" dirty="0">
                <a:latin typeface="楷体_GB2312" pitchFamily="49" charset="-122"/>
              </a:rPr>
              <a:t>中所有电阻之和，称网孔</a:t>
            </a:r>
            <a:r>
              <a:rPr kumimoji="1" lang="en-US" altLang="zh-CN" sz="2000" b="0" dirty="0"/>
              <a:t>2</a:t>
            </a:r>
            <a:r>
              <a:rPr kumimoji="1" lang="zh-CN" altLang="en-US" sz="2000" dirty="0">
                <a:latin typeface="楷体_GB2312" pitchFamily="49" charset="-122"/>
              </a:rPr>
              <a:t>的</a:t>
            </a:r>
            <a:r>
              <a:rPr kumimoji="1" lang="zh-CN" altLang="en-US" sz="2000" dirty="0">
                <a:solidFill>
                  <a:schemeClr val="tx1"/>
                </a:solidFill>
                <a:latin typeface="楷体_GB2312" pitchFamily="49" charset="-122"/>
              </a:rPr>
              <a:t>自电阻。</a:t>
            </a:r>
            <a:endParaRPr kumimoji="1" lang="zh-CN" altLang="en-US" sz="2000" dirty="0">
              <a:solidFill>
                <a:schemeClr val="tx1"/>
              </a:solidFill>
              <a:latin typeface="楷体_GB2312" pitchFamily="49" charset="-122"/>
            </a:endParaRPr>
          </a:p>
        </p:txBody>
      </p:sp>
      <p:sp>
        <p:nvSpPr>
          <p:cNvPr id="47" name="Text Box 4"/>
          <p:cNvSpPr txBox="1">
            <a:spLocks noChangeArrowheads="1"/>
          </p:cNvSpPr>
          <p:nvPr/>
        </p:nvSpPr>
        <p:spPr bwMode="auto">
          <a:xfrm>
            <a:off x="5164669" y="2216617"/>
            <a:ext cx="4038598" cy="2424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en-US" altLang="zh-CN" sz="2800" b="0" i="1" dirty="0">
                <a:solidFill>
                  <a:schemeClr val="tx1"/>
                </a:solidFill>
                <a:ea typeface="仿宋_GB2312" pitchFamily="49" charset="-122"/>
              </a:rPr>
              <a:t>R</a:t>
            </a:r>
            <a:r>
              <a:rPr kumimoji="1" lang="en-US" altLang="zh-CN" sz="2800" b="0" baseline="-25000" dirty="0">
                <a:solidFill>
                  <a:schemeClr val="tx1"/>
                </a:solidFill>
                <a:ea typeface="仿宋_GB2312" pitchFamily="49" charset="-122"/>
              </a:rPr>
              <a:t>12</a:t>
            </a:r>
            <a:r>
              <a:rPr kumimoji="1" lang="en-US" altLang="zh-CN" sz="2800" b="0" i="1" dirty="0">
                <a:solidFill>
                  <a:schemeClr val="tx1"/>
                </a:solidFill>
                <a:ea typeface="仿宋_GB2312" pitchFamily="49" charset="-122"/>
              </a:rPr>
              <a:t>= R</a:t>
            </a:r>
            <a:r>
              <a:rPr kumimoji="1" lang="en-US" altLang="zh-CN" sz="2800" b="0" baseline="-25000" dirty="0">
                <a:solidFill>
                  <a:schemeClr val="tx1"/>
                </a:solidFill>
                <a:ea typeface="仿宋_GB2312" pitchFamily="49" charset="-122"/>
              </a:rPr>
              <a:t>21</a:t>
            </a:r>
            <a:r>
              <a:rPr kumimoji="1" lang="en-US" altLang="zh-CN" sz="2800" b="0" i="1" dirty="0">
                <a:solidFill>
                  <a:schemeClr val="tx1"/>
                </a:solidFill>
                <a:ea typeface="仿宋_GB2312" pitchFamily="49" charset="-122"/>
              </a:rPr>
              <a:t>= –R</a:t>
            </a:r>
            <a:r>
              <a:rPr kumimoji="1" lang="en-US" altLang="zh-CN" sz="2800" b="0" baseline="-25000" dirty="0">
                <a:solidFill>
                  <a:schemeClr val="tx1"/>
                </a:solidFill>
                <a:ea typeface="仿宋_GB2312" pitchFamily="49" charset="-122"/>
              </a:rPr>
              <a:t>2</a:t>
            </a:r>
            <a:r>
              <a:rPr kumimoji="1" lang="en-US" altLang="zh-CN" b="0" baseline="-25000" dirty="0">
                <a:solidFill>
                  <a:schemeClr val="tx1"/>
                </a:solidFill>
                <a:latin typeface="仿宋_GB2312" pitchFamily="49" charset="-122"/>
                <a:ea typeface="仿宋_GB2312" pitchFamily="49" charset="-122"/>
              </a:rPr>
              <a:t> </a:t>
            </a:r>
            <a:endParaRPr kumimoji="1" lang="en-US" altLang="zh-CN" b="0" baseline="-25000" dirty="0">
              <a:solidFill>
                <a:schemeClr val="tx1"/>
              </a:solidFill>
              <a:latin typeface="仿宋_GB2312" pitchFamily="49" charset="-122"/>
              <a:ea typeface="仿宋_GB2312" pitchFamily="49" charset="-122"/>
            </a:endParaRPr>
          </a:p>
          <a:p>
            <a:pPr eaLnBrk="1" hangingPunct="1">
              <a:lnSpc>
                <a:spcPct val="120000"/>
              </a:lnSpc>
            </a:pPr>
            <a:r>
              <a:rPr kumimoji="1" lang="zh-CN" altLang="en-US" sz="2000" dirty="0">
                <a:latin typeface="楷体_GB2312" pitchFamily="49" charset="-122"/>
              </a:rPr>
              <a:t>网孔</a:t>
            </a:r>
            <a:r>
              <a:rPr kumimoji="1" lang="en-US" altLang="zh-CN" sz="2000" b="0" dirty="0">
                <a:latin typeface="楷体_GB2312" pitchFamily="49" charset="-122"/>
              </a:rPr>
              <a:t>1</a:t>
            </a:r>
            <a:r>
              <a:rPr kumimoji="1" lang="zh-CN" altLang="en-US" sz="2000" dirty="0">
                <a:latin typeface="楷体_GB2312" pitchFamily="49" charset="-122"/>
              </a:rPr>
              <a:t>、网孔</a:t>
            </a:r>
            <a:r>
              <a:rPr kumimoji="1" lang="en-US" altLang="zh-CN" sz="2000" b="0" dirty="0">
                <a:latin typeface="楷体_GB2312" pitchFamily="49" charset="-122"/>
              </a:rPr>
              <a:t>2</a:t>
            </a:r>
            <a:r>
              <a:rPr kumimoji="1" lang="zh-CN" altLang="en-US" sz="2000" dirty="0">
                <a:latin typeface="楷体_GB2312" pitchFamily="49" charset="-122"/>
              </a:rPr>
              <a:t>之间的</a:t>
            </a:r>
            <a:r>
              <a:rPr kumimoji="1" lang="zh-CN" altLang="en-US" sz="2000" dirty="0">
                <a:solidFill>
                  <a:schemeClr val="tx1"/>
                </a:solidFill>
                <a:latin typeface="楷体_GB2312" pitchFamily="49" charset="-122"/>
              </a:rPr>
              <a:t>互电阻。</a:t>
            </a:r>
            <a:endParaRPr kumimoji="1" lang="en-US" altLang="zh-CN" sz="2000" dirty="0">
              <a:solidFill>
                <a:schemeClr val="tx1"/>
              </a:solidFill>
              <a:latin typeface="楷体_GB2312" pitchFamily="49" charset="-122"/>
            </a:endParaRPr>
          </a:p>
          <a:p>
            <a:pPr eaLnBrk="1" hangingPunct="1">
              <a:lnSpc>
                <a:spcPct val="120000"/>
              </a:lnSpc>
            </a:pPr>
            <a:r>
              <a:rPr kumimoji="1" lang="zh-CN" altLang="en-US" sz="2000" dirty="0">
                <a:solidFill>
                  <a:srgbClr val="FF0000"/>
                </a:solidFill>
                <a:latin typeface="楷体_GB2312" pitchFamily="49" charset="-122"/>
              </a:rPr>
              <a:t>数值：</a:t>
            </a:r>
            <a:r>
              <a:rPr kumimoji="1" lang="en-US" altLang="zh-CN" sz="2000" dirty="0">
                <a:solidFill>
                  <a:schemeClr val="tx1"/>
                </a:solidFill>
                <a:latin typeface="楷体_GB2312" pitchFamily="49" charset="-122"/>
              </a:rPr>
              <a:t>1</a:t>
            </a:r>
            <a:r>
              <a:rPr kumimoji="1" lang="zh-CN" altLang="en-US" sz="2000" dirty="0">
                <a:solidFill>
                  <a:schemeClr val="tx1"/>
                </a:solidFill>
                <a:latin typeface="楷体_GB2312" pitchFamily="49" charset="-122"/>
              </a:rPr>
              <a:t>号和</a:t>
            </a:r>
            <a:r>
              <a:rPr kumimoji="1" lang="en-US" altLang="zh-CN" sz="2000" dirty="0">
                <a:solidFill>
                  <a:schemeClr val="tx1"/>
                </a:solidFill>
                <a:latin typeface="楷体_GB2312" pitchFamily="49" charset="-122"/>
              </a:rPr>
              <a:t>2</a:t>
            </a:r>
            <a:r>
              <a:rPr kumimoji="1" lang="zh-CN" altLang="en-US" sz="2000" dirty="0">
                <a:solidFill>
                  <a:schemeClr val="tx1"/>
                </a:solidFill>
                <a:latin typeface="楷体_GB2312" pitchFamily="49" charset="-122"/>
              </a:rPr>
              <a:t>号网孔的公共支路的电阻值之和，</a:t>
            </a:r>
            <a:endParaRPr kumimoji="1" lang="en-US" altLang="zh-CN" sz="2000" dirty="0">
              <a:solidFill>
                <a:schemeClr val="tx1"/>
              </a:solidFill>
              <a:latin typeface="楷体_GB2312" pitchFamily="49" charset="-122"/>
            </a:endParaRPr>
          </a:p>
          <a:p>
            <a:pPr eaLnBrk="1" hangingPunct="1">
              <a:lnSpc>
                <a:spcPct val="120000"/>
              </a:lnSpc>
            </a:pPr>
            <a:r>
              <a:rPr kumimoji="1" lang="zh-CN" altLang="en-US" sz="2000" dirty="0">
                <a:solidFill>
                  <a:srgbClr val="FF0000"/>
                </a:solidFill>
                <a:latin typeface="楷体_GB2312" pitchFamily="49" charset="-122"/>
              </a:rPr>
              <a:t>符号</a:t>
            </a:r>
            <a:r>
              <a:rPr kumimoji="1" lang="en-US" altLang="zh-CN" sz="2000" dirty="0">
                <a:solidFill>
                  <a:srgbClr val="FF0000"/>
                </a:solidFill>
                <a:latin typeface="楷体_GB2312" pitchFamily="49" charset="-122"/>
              </a:rPr>
              <a:t>: </a:t>
            </a:r>
            <a:r>
              <a:rPr kumimoji="1" lang="zh-CN" altLang="en-US" sz="2000" dirty="0">
                <a:solidFill>
                  <a:schemeClr val="tx1"/>
                </a:solidFill>
                <a:latin typeface="楷体_GB2312" pitchFamily="49" charset="-122"/>
              </a:rPr>
              <a:t>两个网孔电流在公共支路上的方向</a:t>
            </a:r>
            <a:r>
              <a:rPr kumimoji="1" lang="zh-CN" altLang="en-US" sz="2000" dirty="0">
                <a:latin typeface="楷体_GB2312" pitchFamily="49" charset="-122"/>
              </a:rPr>
              <a:t>不一致时加负号</a:t>
            </a:r>
            <a:endParaRPr kumimoji="1" lang="zh-CN" altLang="en-US" sz="2000" dirty="0">
              <a:latin typeface="楷体_GB2312" pitchFamily="49" charset="-122"/>
            </a:endParaRPr>
          </a:p>
        </p:txBody>
      </p:sp>
      <p:sp>
        <p:nvSpPr>
          <p:cNvPr id="48" name="Text Box 6"/>
          <p:cNvSpPr txBox="1">
            <a:spLocks noChangeArrowheads="1"/>
          </p:cNvSpPr>
          <p:nvPr/>
        </p:nvSpPr>
        <p:spPr bwMode="auto">
          <a:xfrm>
            <a:off x="199736" y="4841698"/>
            <a:ext cx="504536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en-US" altLang="zh-CN" sz="3200" b="0" i="1" dirty="0">
                <a:solidFill>
                  <a:schemeClr val="tx1"/>
                </a:solidFill>
                <a:ea typeface="仿宋_GB2312" pitchFamily="49" charset="-122"/>
              </a:rPr>
              <a:t>u</a:t>
            </a:r>
            <a:r>
              <a:rPr kumimoji="1" lang="en-US" altLang="zh-CN" sz="3200" b="0" baseline="-25000" dirty="0">
                <a:solidFill>
                  <a:schemeClr val="tx1"/>
                </a:solidFill>
                <a:ea typeface="仿宋_GB2312" pitchFamily="49" charset="-122"/>
              </a:rPr>
              <a:t>S</a:t>
            </a:r>
            <a:r>
              <a:rPr kumimoji="1" lang="en-US" altLang="zh-CN" sz="3200" b="0" i="1" baseline="-25000" dirty="0">
                <a:solidFill>
                  <a:schemeClr val="tx1"/>
                </a:solidFill>
                <a:ea typeface="仿宋_GB2312" pitchFamily="49" charset="-122"/>
              </a:rPr>
              <a:t>l</a:t>
            </a:r>
            <a:r>
              <a:rPr kumimoji="1" lang="en-US" altLang="zh-CN" sz="3200" b="0" baseline="-25000" dirty="0">
                <a:solidFill>
                  <a:schemeClr val="tx1"/>
                </a:solidFill>
                <a:ea typeface="仿宋_GB2312" pitchFamily="49" charset="-122"/>
              </a:rPr>
              <a:t>1</a:t>
            </a:r>
            <a:r>
              <a:rPr kumimoji="1" lang="en-US" altLang="zh-CN" sz="3200" b="0" i="1" dirty="0">
                <a:solidFill>
                  <a:schemeClr val="tx1"/>
                </a:solidFill>
                <a:ea typeface="仿宋_GB2312" pitchFamily="49" charset="-122"/>
              </a:rPr>
              <a:t>= u</a:t>
            </a:r>
            <a:r>
              <a:rPr kumimoji="1" lang="en-US" altLang="zh-CN" sz="3200" b="0" baseline="-25000" dirty="0">
                <a:solidFill>
                  <a:schemeClr val="tx1"/>
                </a:solidFill>
                <a:ea typeface="仿宋_GB2312" pitchFamily="49" charset="-122"/>
              </a:rPr>
              <a:t>S1</a:t>
            </a:r>
            <a:r>
              <a:rPr kumimoji="1" lang="en-US" altLang="zh-CN" sz="3200" b="0" dirty="0">
                <a:solidFill>
                  <a:schemeClr val="tx1"/>
                </a:solidFill>
                <a:latin typeface="宋体" panose="02010600030101010101" pitchFamily="2" charset="-122"/>
                <a:ea typeface="宋体" panose="02010600030101010101" pitchFamily="2" charset="-122"/>
              </a:rPr>
              <a:t>-</a:t>
            </a:r>
            <a:r>
              <a:rPr kumimoji="1" lang="en-US" altLang="zh-CN" sz="3200" b="0" i="1" dirty="0">
                <a:solidFill>
                  <a:schemeClr val="tx1"/>
                </a:solidFill>
                <a:ea typeface="仿宋_GB2312" pitchFamily="49" charset="-122"/>
              </a:rPr>
              <a:t>u</a:t>
            </a:r>
            <a:r>
              <a:rPr kumimoji="1" lang="en-US" altLang="zh-CN" sz="3200" b="0" baseline="-25000" dirty="0">
                <a:solidFill>
                  <a:schemeClr val="tx1"/>
                </a:solidFill>
                <a:ea typeface="仿宋_GB2312" pitchFamily="49" charset="-122"/>
              </a:rPr>
              <a:t>S2</a:t>
            </a:r>
            <a:r>
              <a:rPr kumimoji="1" lang="en-US" altLang="zh-CN" sz="3200" b="0" dirty="0">
                <a:solidFill>
                  <a:schemeClr val="tx1"/>
                </a:solidFill>
                <a:ea typeface="仿宋_GB2312" pitchFamily="49" charset="-122"/>
              </a:rPr>
              <a:t>; </a:t>
            </a:r>
            <a:r>
              <a:rPr kumimoji="1" lang="en-US" altLang="zh-CN" sz="3200" b="0" i="1" dirty="0">
                <a:solidFill>
                  <a:schemeClr val="tx1"/>
                </a:solidFill>
                <a:ea typeface="仿宋_GB2312" pitchFamily="49" charset="-122"/>
              </a:rPr>
              <a:t>u</a:t>
            </a:r>
            <a:r>
              <a:rPr kumimoji="1" lang="en-US" altLang="zh-CN" sz="3200" b="0" baseline="-25000" dirty="0">
                <a:solidFill>
                  <a:schemeClr val="tx1"/>
                </a:solidFill>
                <a:ea typeface="仿宋_GB2312" pitchFamily="49" charset="-122"/>
              </a:rPr>
              <a:t>S</a:t>
            </a:r>
            <a:r>
              <a:rPr kumimoji="1" lang="en-US" altLang="zh-CN" sz="3200" b="0" i="1" baseline="-25000" dirty="0">
                <a:solidFill>
                  <a:schemeClr val="tx1"/>
                </a:solidFill>
                <a:ea typeface="仿宋_GB2312" pitchFamily="49" charset="-122"/>
              </a:rPr>
              <a:t>l</a:t>
            </a:r>
            <a:r>
              <a:rPr kumimoji="1" lang="en-US" altLang="zh-CN" sz="3200" b="0" baseline="-25000" dirty="0">
                <a:solidFill>
                  <a:schemeClr val="tx1"/>
                </a:solidFill>
                <a:ea typeface="仿宋_GB2312" pitchFamily="49" charset="-122"/>
              </a:rPr>
              <a:t>2</a:t>
            </a:r>
            <a:r>
              <a:rPr kumimoji="1" lang="en-US" altLang="zh-CN" sz="3200" b="0" i="1" dirty="0">
                <a:solidFill>
                  <a:schemeClr val="tx1"/>
                </a:solidFill>
                <a:ea typeface="仿宋_GB2312" pitchFamily="49" charset="-122"/>
              </a:rPr>
              <a:t>= u</a:t>
            </a:r>
            <a:r>
              <a:rPr kumimoji="1" lang="en-US" altLang="zh-CN" sz="3200" b="0" baseline="-25000" dirty="0">
                <a:solidFill>
                  <a:schemeClr val="tx1"/>
                </a:solidFill>
                <a:ea typeface="仿宋_GB2312" pitchFamily="49" charset="-122"/>
              </a:rPr>
              <a:t>S2</a:t>
            </a:r>
            <a:endParaRPr kumimoji="1" lang="en-US" altLang="zh-CN" sz="3200" baseline="-25000" dirty="0">
              <a:solidFill>
                <a:schemeClr val="tx1"/>
              </a:solidFill>
              <a:latin typeface="仿宋_GB2312" pitchFamily="49" charset="-122"/>
              <a:ea typeface="仿宋_GB2312" pitchFamily="49" charset="-122"/>
            </a:endParaRPr>
          </a:p>
          <a:p>
            <a:pPr eaLnBrk="1" hangingPunct="1">
              <a:spcBef>
                <a:spcPct val="50000"/>
              </a:spcBef>
            </a:pPr>
            <a:r>
              <a:rPr kumimoji="1" lang="zh-CN" altLang="en-US" sz="2000" dirty="0">
                <a:latin typeface="楷体_GB2312" pitchFamily="49" charset="-122"/>
              </a:rPr>
              <a:t>网孔</a:t>
            </a:r>
            <a:r>
              <a:rPr kumimoji="1" lang="en-US" altLang="zh-CN" sz="2000" b="0" dirty="0">
                <a:latin typeface="楷体_GB2312" pitchFamily="49" charset="-122"/>
              </a:rPr>
              <a:t>1/2</a:t>
            </a:r>
            <a:r>
              <a:rPr kumimoji="1" lang="zh-CN" altLang="en-US" sz="2000" dirty="0">
                <a:latin typeface="楷体_GB2312" pitchFamily="49" charset="-122"/>
              </a:rPr>
              <a:t>中所有电压源电压的代数和。</a:t>
            </a:r>
            <a:endParaRPr kumimoji="1" lang="en-US" altLang="zh-CN" sz="2000" dirty="0">
              <a:latin typeface="楷体_GB2312" pitchFamily="49" charset="-122"/>
            </a:endParaRPr>
          </a:p>
          <a:p>
            <a:pPr eaLnBrk="1" hangingPunct="1">
              <a:spcBef>
                <a:spcPct val="50000"/>
              </a:spcBef>
            </a:pPr>
            <a:r>
              <a:rPr kumimoji="1" lang="zh-CN" altLang="en-US" sz="2000" dirty="0">
                <a:solidFill>
                  <a:srgbClr val="FF0000"/>
                </a:solidFill>
                <a:latin typeface="楷体_GB2312" pitchFamily="49" charset="-122"/>
              </a:rPr>
              <a:t>符号</a:t>
            </a:r>
            <a:r>
              <a:rPr kumimoji="1" lang="zh-CN" altLang="en-US" sz="2000" dirty="0">
                <a:latin typeface="楷体_GB2312" pitchFamily="49" charset="-122"/>
              </a:rPr>
              <a:t>：按照回路绕行方向能够升高的电压源电压为正，反之，为负</a:t>
            </a:r>
            <a:endParaRPr kumimoji="1" lang="zh-CN" altLang="en-US" sz="2000" dirty="0">
              <a:latin typeface="楷体_GB2312" pitchFamily="49" charset="-122"/>
            </a:endParaRPr>
          </a:p>
        </p:txBody>
      </p:sp>
      <p:sp>
        <p:nvSpPr>
          <p:cNvPr id="13"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2" name="图片 1"/>
          <p:cNvPicPr>
            <a:picLocks noChangeAspect="1"/>
          </p:cNvPicPr>
          <p:nvPr/>
        </p:nvPicPr>
        <p:blipFill>
          <a:blip r:embed="rId3"/>
          <a:stretch>
            <a:fillRect/>
          </a:stretch>
        </p:blipFill>
        <p:spPr>
          <a:xfrm>
            <a:off x="5670350" y="4768129"/>
            <a:ext cx="2908702" cy="21005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506413" y="2786405"/>
            <a:ext cx="3118161" cy="523220"/>
          </a:xfrm>
          <a:prstGeom prst="rect">
            <a:avLst/>
          </a:prstGeom>
          <a:noFill/>
          <a:ln w="28575">
            <a:solidFill>
              <a:srgbClr val="66FFFF"/>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 typeface="楷体_GB2312" pitchFamily="49" charset="-122"/>
              <a:buChar char="⑴"/>
            </a:pPr>
            <a:r>
              <a:rPr kumimoji="1" lang="zh-CN" altLang="en-US" sz="2800" dirty="0">
                <a:solidFill>
                  <a:schemeClr val="tx1"/>
                </a:solidFill>
                <a:latin typeface="楷体_GB2312" pitchFamily="49" charset="-122"/>
              </a:rPr>
              <a:t>图的定义</a:t>
            </a:r>
            <a:r>
              <a:rPr kumimoji="1" lang="en-US" altLang="zh-CN" sz="2800" b="0" dirty="0">
                <a:solidFill>
                  <a:schemeClr val="tx1"/>
                </a:solidFill>
              </a:rPr>
              <a:t>(Graph)</a:t>
            </a:r>
            <a:endParaRPr kumimoji="1" lang="en-US" altLang="zh-CN" sz="2800" b="0" dirty="0">
              <a:solidFill>
                <a:schemeClr val="tx1"/>
              </a:solidFill>
            </a:endParaRPr>
          </a:p>
        </p:txBody>
      </p:sp>
      <p:sp>
        <p:nvSpPr>
          <p:cNvPr id="54277" name="Text Box 5"/>
          <p:cNvSpPr txBox="1">
            <a:spLocks noChangeArrowheads="1"/>
          </p:cNvSpPr>
          <p:nvPr/>
        </p:nvSpPr>
        <p:spPr bwMode="auto">
          <a:xfrm>
            <a:off x="4808539" y="2786405"/>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800" dirty="0">
                <a:latin typeface="楷体_GB2312" pitchFamily="49" charset="-122"/>
              </a:rPr>
              <a:t>支路与节点的集合</a:t>
            </a:r>
            <a:endParaRPr kumimoji="1" lang="zh-CN" altLang="en-US" sz="2800" dirty="0">
              <a:latin typeface="楷体_GB2312" pitchFamily="49" charset="-122"/>
            </a:endParaRPr>
          </a:p>
        </p:txBody>
      </p:sp>
      <p:sp>
        <p:nvSpPr>
          <p:cNvPr id="54307" name="AutoShape 35"/>
          <p:cNvSpPr>
            <a:spLocks noChangeArrowheads="1"/>
          </p:cNvSpPr>
          <p:nvPr/>
        </p:nvSpPr>
        <p:spPr bwMode="auto">
          <a:xfrm>
            <a:off x="3784601" y="3005479"/>
            <a:ext cx="863600" cy="109537"/>
          </a:xfrm>
          <a:prstGeom prst="rightArrow">
            <a:avLst>
              <a:gd name="adj1" fmla="val 50000"/>
              <a:gd name="adj2" fmla="val 197102"/>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54328" name="Text Box 56"/>
          <p:cNvSpPr txBox="1">
            <a:spLocks noChangeArrowheads="1"/>
          </p:cNvSpPr>
          <p:nvPr/>
        </p:nvSpPr>
        <p:spPr bwMode="auto">
          <a:xfrm>
            <a:off x="431800" y="1438386"/>
            <a:ext cx="8280400"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zh-CN" altLang="en-US" dirty="0">
                <a:solidFill>
                  <a:schemeClr val="tx1"/>
                </a:solidFill>
                <a:latin typeface="楷体_GB2312" pitchFamily="49" charset="-122"/>
              </a:rPr>
              <a:t>电路的图</a:t>
            </a:r>
            <a:r>
              <a:rPr kumimoji="1" lang="zh-CN" altLang="en-US" dirty="0">
                <a:latin typeface="楷体_GB2312" pitchFamily="49" charset="-122"/>
              </a:rPr>
              <a:t>是用以表示电路几何结构的图形，图中的支路和节点与电路的支路和节点一一对应。</a:t>
            </a:r>
            <a:endParaRPr kumimoji="1" lang="zh-CN" altLang="en-US" dirty="0">
              <a:latin typeface="楷体_GB2312" pitchFamily="49" charset="-122"/>
            </a:endParaRPr>
          </a:p>
        </p:txBody>
      </p:sp>
      <p:sp>
        <p:nvSpPr>
          <p:cNvPr id="54329" name="Text Box 57"/>
          <p:cNvSpPr txBox="1">
            <a:spLocks noChangeArrowheads="1"/>
          </p:cNvSpPr>
          <p:nvPr/>
        </p:nvSpPr>
        <p:spPr bwMode="auto">
          <a:xfrm>
            <a:off x="463154" y="4134304"/>
            <a:ext cx="58423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r>
              <a:rPr kumimoji="1" lang="en-US" altLang="zh-CN" sz="2000" dirty="0"/>
              <a:t>2. </a:t>
            </a:r>
            <a:r>
              <a:rPr kumimoji="1" lang="zh-CN" altLang="en-US" sz="2000" dirty="0"/>
              <a:t>移去图中的支路，与它所联接的节点依然存在，因此允许有孤立节点存在。</a:t>
            </a:r>
            <a:endParaRPr kumimoji="1" lang="zh-CN" altLang="en-US" sz="2000" dirty="0"/>
          </a:p>
        </p:txBody>
      </p:sp>
      <p:sp>
        <p:nvSpPr>
          <p:cNvPr id="54330" name="Text Box 58"/>
          <p:cNvSpPr txBox="1">
            <a:spLocks noChangeArrowheads="1"/>
          </p:cNvSpPr>
          <p:nvPr/>
        </p:nvSpPr>
        <p:spPr bwMode="auto">
          <a:xfrm>
            <a:off x="463154" y="4941035"/>
            <a:ext cx="5689996" cy="7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lnSpc>
                <a:spcPct val="120000"/>
              </a:lnSpc>
            </a:pPr>
            <a:r>
              <a:rPr kumimoji="1" lang="en-US" altLang="zh-CN" sz="2000" dirty="0"/>
              <a:t>3. </a:t>
            </a:r>
            <a:r>
              <a:rPr kumimoji="1" lang="zh-CN" altLang="en-US" sz="2000" dirty="0"/>
              <a:t>如把节点移去，则应把与它联接的全部支路同时移去。</a:t>
            </a:r>
            <a:endParaRPr kumimoji="1" lang="zh-CN" altLang="en-US" sz="2000" dirty="0"/>
          </a:p>
        </p:txBody>
      </p:sp>
      <p:grpSp>
        <p:nvGrpSpPr>
          <p:cNvPr id="2" name="Group 64"/>
          <p:cNvGrpSpPr/>
          <p:nvPr/>
        </p:nvGrpSpPr>
        <p:grpSpPr bwMode="auto">
          <a:xfrm>
            <a:off x="6551613" y="5667524"/>
            <a:ext cx="2160587" cy="1009650"/>
            <a:chOff x="1202" y="2568"/>
            <a:chExt cx="1361" cy="636"/>
          </a:xfrm>
        </p:grpSpPr>
        <p:sp>
          <p:nvSpPr>
            <p:cNvPr id="9237" name="Freeform 60"/>
            <p:cNvSpPr/>
            <p:nvPr/>
          </p:nvSpPr>
          <p:spPr bwMode="auto">
            <a:xfrm>
              <a:off x="1202" y="2886"/>
              <a:ext cx="1361" cy="318"/>
            </a:xfrm>
            <a:custGeom>
              <a:avLst/>
              <a:gdLst>
                <a:gd name="T0" fmla="*/ 0 w 1361"/>
                <a:gd name="T1" fmla="*/ 0 h 318"/>
                <a:gd name="T2" fmla="*/ 680 w 1361"/>
                <a:gd name="T3" fmla="*/ 318 h 318"/>
                <a:gd name="T4" fmla="*/ 1361 w 1361"/>
                <a:gd name="T5" fmla="*/ 0 h 318"/>
                <a:gd name="T6" fmla="*/ 0 60000 65536"/>
                <a:gd name="T7" fmla="*/ 0 60000 65536"/>
                <a:gd name="T8" fmla="*/ 0 60000 65536"/>
                <a:gd name="T9" fmla="*/ 0 w 1361"/>
                <a:gd name="T10" fmla="*/ 0 h 318"/>
                <a:gd name="T11" fmla="*/ 1361 w 1361"/>
                <a:gd name="T12" fmla="*/ 318 h 318"/>
              </a:gdLst>
              <a:ahLst/>
              <a:cxnLst>
                <a:cxn ang="T6">
                  <a:pos x="T0" y="T1"/>
                </a:cxn>
                <a:cxn ang="T7">
                  <a:pos x="T2" y="T3"/>
                </a:cxn>
                <a:cxn ang="T8">
                  <a:pos x="T4" y="T5"/>
                </a:cxn>
              </a:cxnLst>
              <a:rect l="T9" t="T10" r="T11" b="T12"/>
              <a:pathLst>
                <a:path w="1361" h="318">
                  <a:moveTo>
                    <a:pt x="0" y="0"/>
                  </a:moveTo>
                  <a:cubicBezTo>
                    <a:pt x="226" y="159"/>
                    <a:pt x="453" y="318"/>
                    <a:pt x="680" y="318"/>
                  </a:cubicBezTo>
                  <a:cubicBezTo>
                    <a:pt x="907" y="318"/>
                    <a:pt x="1240" y="53"/>
                    <a:pt x="1361" y="0"/>
                  </a:cubicBezTo>
                </a:path>
              </a:pathLst>
            </a:custGeom>
            <a:noFill/>
            <a:ln w="28575" cmpd="sng">
              <a:solidFill>
                <a:srgbClr val="FFCC0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8" name="Line 61"/>
            <p:cNvSpPr>
              <a:spLocks noChangeShapeType="1"/>
            </p:cNvSpPr>
            <p:nvPr/>
          </p:nvSpPr>
          <p:spPr bwMode="auto">
            <a:xfrm>
              <a:off x="1202" y="2886"/>
              <a:ext cx="635" cy="13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239" name="Line 62"/>
            <p:cNvSpPr>
              <a:spLocks noChangeShapeType="1"/>
            </p:cNvSpPr>
            <p:nvPr/>
          </p:nvSpPr>
          <p:spPr bwMode="auto">
            <a:xfrm flipV="1">
              <a:off x="1837" y="2886"/>
              <a:ext cx="725" cy="13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40" name="Oval 63"/>
            <p:cNvSpPr>
              <a:spLocks noChangeArrowheads="1"/>
            </p:cNvSpPr>
            <p:nvPr/>
          </p:nvSpPr>
          <p:spPr bwMode="auto">
            <a:xfrm>
              <a:off x="1837" y="2568"/>
              <a:ext cx="45" cy="46"/>
            </a:xfrm>
            <a:prstGeom prst="ellipse">
              <a:avLst/>
            </a:prstGeom>
            <a:solidFill>
              <a:srgbClr val="FFCC00"/>
            </a:solidFill>
            <a:ln w="952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5" name="Group 75"/>
          <p:cNvGrpSpPr/>
          <p:nvPr/>
        </p:nvGrpSpPr>
        <p:grpSpPr bwMode="auto">
          <a:xfrm>
            <a:off x="0" y="660510"/>
            <a:ext cx="1644650" cy="850900"/>
            <a:chOff x="385" y="3022"/>
            <a:chExt cx="1036" cy="536"/>
          </a:xfrm>
        </p:grpSpPr>
        <p:pic>
          <p:nvPicPr>
            <p:cNvPr id="9231" name="Picture 76"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2" name="Text Box 77"/>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b="0">
                  <a:solidFill>
                    <a:srgbClr val="CC6600"/>
                  </a:solidFill>
                  <a:latin typeface="Arial" panose="020B0604020202020204" pitchFamily="34" charset="0"/>
                  <a:ea typeface="华文行楷" panose="02010800040101010101" pitchFamily="2" charset="-122"/>
                </a:rPr>
                <a:t>结论</a:t>
              </a:r>
              <a:endParaRPr lang="zh-CN" altLang="en-US" sz="3200" b="0">
                <a:solidFill>
                  <a:srgbClr val="CC6600"/>
                </a:solidFill>
                <a:latin typeface="Arial" panose="020B0604020202020204" pitchFamily="34" charset="0"/>
                <a:ea typeface="华文行楷" panose="02010800040101010101" pitchFamily="2" charset="-122"/>
              </a:endParaRPr>
            </a:p>
          </p:txBody>
        </p:sp>
      </p:grpSp>
      <p:sp>
        <p:nvSpPr>
          <p:cNvPr id="25"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8" name="Text Box 57"/>
          <p:cNvSpPr txBox="1">
            <a:spLocks noChangeArrowheads="1"/>
          </p:cNvSpPr>
          <p:nvPr/>
        </p:nvSpPr>
        <p:spPr bwMode="auto">
          <a:xfrm>
            <a:off x="463154" y="3640757"/>
            <a:ext cx="59185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r>
              <a:rPr kumimoji="1" lang="en-US" altLang="zh-CN" sz="2000" dirty="0"/>
              <a:t>1. </a:t>
            </a:r>
            <a:r>
              <a:rPr kumimoji="1" lang="zh-CN" altLang="en-US" sz="2000" dirty="0"/>
              <a:t>图中的结点和支路各自是一个整体</a:t>
            </a:r>
            <a:endParaRPr kumimoji="1" lang="zh-CN" altLang="en-US" sz="2000" dirty="0"/>
          </a:p>
        </p:txBody>
      </p:sp>
      <p:sp>
        <p:nvSpPr>
          <p:cNvPr id="18" name="矩形 17"/>
          <p:cNvSpPr/>
          <p:nvPr/>
        </p:nvSpPr>
        <p:spPr>
          <a:xfrm>
            <a:off x="4115840" y="6240095"/>
            <a:ext cx="2265910" cy="369332"/>
          </a:xfrm>
          <a:prstGeom prst="rect">
            <a:avLst/>
          </a:prstGeom>
        </p:spPr>
        <p:txBody>
          <a:bodyPr wrap="square">
            <a:spAutoFit/>
          </a:bodyPr>
          <a:lstStyle/>
          <a:p>
            <a:r>
              <a:rPr lang="zh-CN" altLang="en-US" dirty="0"/>
              <a:t>比如从济南去青岛</a:t>
            </a:r>
            <a:endParaRPr lang="zh-CN" altLang="en-US" dirty="0"/>
          </a:p>
        </p:txBody>
      </p:sp>
      <p:sp>
        <p:nvSpPr>
          <p:cNvPr id="19" name="矩形 18"/>
          <p:cNvSpPr/>
          <p:nvPr/>
        </p:nvSpPr>
        <p:spPr>
          <a:xfrm>
            <a:off x="3479216" y="4486663"/>
            <a:ext cx="4122736" cy="369332"/>
          </a:xfrm>
          <a:prstGeom prst="rect">
            <a:avLst/>
          </a:prstGeom>
        </p:spPr>
        <p:txBody>
          <a:bodyPr wrap="square">
            <a:spAutoFit/>
          </a:bodyPr>
          <a:lstStyle/>
          <a:p>
            <a:r>
              <a:rPr lang="zh-CN" altLang="en-US" b="1" dirty="0"/>
              <a:t>没有电连接，变压器、</a:t>
            </a:r>
            <a:r>
              <a:rPr lang="zh-CN" altLang="en-US" b="1" dirty="0">
                <a:solidFill>
                  <a:srgbClr val="FF0000"/>
                </a:solidFill>
              </a:rPr>
              <a:t>光电耦合器</a:t>
            </a:r>
            <a:r>
              <a:rPr lang="zh-CN" altLang="en-US" b="1" dirty="0"/>
              <a:t>等</a:t>
            </a:r>
            <a:endParaRPr lang="zh-CN" altLang="en-US" b="1" dirty="0"/>
          </a:p>
        </p:txBody>
      </p:sp>
      <p:sp>
        <p:nvSpPr>
          <p:cNvPr id="20" name="矩形 19"/>
          <p:cNvSpPr/>
          <p:nvPr/>
        </p:nvSpPr>
        <p:spPr>
          <a:xfrm>
            <a:off x="7268430" y="5255900"/>
            <a:ext cx="725364" cy="369332"/>
          </a:xfrm>
          <a:prstGeom prst="rect">
            <a:avLst/>
          </a:prstGeom>
        </p:spPr>
        <p:txBody>
          <a:bodyPr wrap="square">
            <a:spAutoFit/>
          </a:bodyPr>
          <a:lstStyle/>
          <a:p>
            <a:r>
              <a:rPr lang="zh-CN" altLang="en-US" dirty="0"/>
              <a:t>滨州</a:t>
            </a:r>
            <a:endParaRPr lang="zh-CN" altLang="en-US" dirty="0"/>
          </a:p>
        </p:txBody>
      </p:sp>
      <p:sp>
        <p:nvSpPr>
          <p:cNvPr id="21" name="矩形 20"/>
          <p:cNvSpPr/>
          <p:nvPr/>
        </p:nvSpPr>
        <p:spPr>
          <a:xfrm>
            <a:off x="6188931" y="5669208"/>
            <a:ext cx="725364" cy="369332"/>
          </a:xfrm>
          <a:prstGeom prst="rect">
            <a:avLst/>
          </a:prstGeom>
        </p:spPr>
        <p:txBody>
          <a:bodyPr wrap="square">
            <a:spAutoFit/>
          </a:bodyPr>
          <a:lstStyle/>
          <a:p>
            <a:r>
              <a:rPr lang="zh-CN" altLang="en-US" dirty="0"/>
              <a:t>济南</a:t>
            </a:r>
            <a:endParaRPr lang="zh-CN" altLang="en-US" dirty="0"/>
          </a:p>
        </p:txBody>
      </p:sp>
      <p:sp>
        <p:nvSpPr>
          <p:cNvPr id="22" name="矩形 21"/>
          <p:cNvSpPr/>
          <p:nvPr/>
        </p:nvSpPr>
        <p:spPr>
          <a:xfrm>
            <a:off x="8451693" y="5667524"/>
            <a:ext cx="725364" cy="369332"/>
          </a:xfrm>
          <a:prstGeom prst="rect">
            <a:avLst/>
          </a:prstGeom>
        </p:spPr>
        <p:txBody>
          <a:bodyPr wrap="square">
            <a:spAutoFit/>
          </a:bodyPr>
          <a:lstStyle/>
          <a:p>
            <a:r>
              <a:rPr lang="zh-CN" altLang="en-US" dirty="0"/>
              <a:t>青岛</a:t>
            </a:r>
            <a:endParaRPr lang="zh-CN" altLang="en-US" dirty="0"/>
          </a:p>
        </p:txBody>
      </p:sp>
      <p:pic>
        <p:nvPicPr>
          <p:cNvPr id="1026" name="Picture 2" descr="https://gimg2.baidu.com/image_search/src=http%3A%2F%2Fwww.sddgks.com%2Fuploads%2F2018060614%2F20180606143700578.jpg&amp;refer=http%3A%2F%2Fwww.sddgks.com&amp;app=2002&amp;size=f9999,10000&amp;q=a80&amp;n=0&amp;g=0n&amp;fmt=jpeg?sec=1619224667&amp;t=81c6817fb9657f84c2c7a74f2cffb056"/>
          <p:cNvPicPr>
            <a:picLocks noChangeAspect="1" noChangeArrowheads="1"/>
          </p:cNvPicPr>
          <p:nvPr/>
        </p:nvPicPr>
        <p:blipFill rotWithShape="1">
          <a:blip r:embed="rId2">
            <a:extLst>
              <a:ext uri="{28A0092B-C50C-407E-A947-70E740481C1C}">
                <a14:useLocalDpi xmlns:a14="http://schemas.microsoft.com/office/drawing/2010/main" val="0"/>
              </a:ext>
            </a:extLst>
          </a:blip>
          <a:srcRect b="7063"/>
          <a:stretch>
            <a:fillRect/>
          </a:stretch>
        </p:blipFill>
        <p:spPr bwMode="auto">
          <a:xfrm>
            <a:off x="7307659" y="3376198"/>
            <a:ext cx="1654968" cy="992967"/>
          </a:xfrm>
          <a:prstGeom prst="rect">
            <a:avLst/>
          </a:prstGeom>
          <a:noFill/>
          <a:ln w="22225">
            <a:solidFill>
              <a:srgbClr val="FF0000"/>
            </a:solidFill>
            <a:prstDash val="dashDot"/>
          </a:ln>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p:cNvSpPr txBox="1">
            <a:spLocks noChangeArrowheads="1"/>
          </p:cNvSpPr>
          <p:nvPr/>
        </p:nvSpPr>
        <p:spPr bwMode="auto">
          <a:xfrm>
            <a:off x="718608" y="1484562"/>
            <a:ext cx="3671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kumimoji="1" lang="zh-CN" altLang="en-US" sz="2800" dirty="0">
                <a:latin typeface="楷体_GB2312" pitchFamily="49" charset="-122"/>
              </a:rPr>
              <a:t>自电阻总为正。</a:t>
            </a:r>
            <a:endParaRPr kumimoji="1" lang="zh-CN" altLang="en-US" sz="2800" dirty="0">
              <a:latin typeface="楷体_GB2312" pitchFamily="49" charset="-122"/>
            </a:endParaRPr>
          </a:p>
        </p:txBody>
      </p:sp>
      <p:sp>
        <p:nvSpPr>
          <p:cNvPr id="72709" name="Text Box 5"/>
          <p:cNvSpPr txBox="1">
            <a:spLocks noChangeArrowheads="1"/>
          </p:cNvSpPr>
          <p:nvPr/>
        </p:nvSpPr>
        <p:spPr bwMode="auto">
          <a:xfrm>
            <a:off x="705112" y="2004186"/>
            <a:ext cx="8222987"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spcBef>
                <a:spcPct val="50000"/>
              </a:spcBef>
              <a:buFontTx/>
              <a:buAutoNum type="circleNumDbPlain" startAt="2"/>
            </a:pPr>
            <a:r>
              <a:rPr kumimoji="1" lang="zh-CN" altLang="en-US" sz="2800" dirty="0">
                <a:latin typeface="楷体_GB2312" pitchFamily="49" charset="-122"/>
              </a:rPr>
              <a:t>当两个网孔电流流过相关公共支路方向相同时，互电阻取正号；否则为负号。</a:t>
            </a:r>
            <a:endParaRPr kumimoji="1" lang="zh-CN" altLang="en-US" sz="2800" dirty="0">
              <a:latin typeface="楷体_GB2312" pitchFamily="49" charset="-122"/>
            </a:endParaRPr>
          </a:p>
        </p:txBody>
      </p:sp>
      <p:grpSp>
        <p:nvGrpSpPr>
          <p:cNvPr id="4" name="Group 52"/>
          <p:cNvGrpSpPr/>
          <p:nvPr/>
        </p:nvGrpSpPr>
        <p:grpSpPr bwMode="auto">
          <a:xfrm>
            <a:off x="-140229" y="646331"/>
            <a:ext cx="1644650" cy="850900"/>
            <a:chOff x="385" y="3022"/>
            <a:chExt cx="1036" cy="536"/>
          </a:xfrm>
        </p:grpSpPr>
        <p:pic>
          <p:nvPicPr>
            <p:cNvPr id="44082" name="Picture 53"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3" name="Text Box 54"/>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dirty="0">
                  <a:solidFill>
                    <a:srgbClr val="FA7748"/>
                  </a:solidFill>
                  <a:ea typeface="华文行楷" panose="02010800040101010101" pitchFamily="2" charset="-122"/>
                </a:rPr>
                <a:t>注意</a:t>
              </a:r>
              <a:endParaRPr kumimoji="1" lang="zh-CN" altLang="en-US" sz="3200" b="0" dirty="0">
                <a:solidFill>
                  <a:srgbClr val="FA7748"/>
                </a:solidFill>
                <a:ea typeface="华文行楷" panose="02010800040101010101" pitchFamily="2" charset="-122"/>
              </a:endParaRPr>
            </a:p>
          </p:txBody>
        </p:sp>
      </p:grpSp>
      <p:sp>
        <p:nvSpPr>
          <p:cNvPr id="47" name="Text Box 13"/>
          <p:cNvSpPr txBox="1">
            <a:spLocks noChangeArrowheads="1"/>
          </p:cNvSpPr>
          <p:nvPr/>
        </p:nvSpPr>
        <p:spPr bwMode="auto">
          <a:xfrm>
            <a:off x="707496" y="3141911"/>
            <a:ext cx="8208962" cy="1082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a:lnSpc>
                <a:spcPct val="120000"/>
              </a:lnSpc>
              <a:buFontTx/>
              <a:buAutoNum type="circleNumDbPlain" startAt="3"/>
            </a:pPr>
            <a:r>
              <a:rPr kumimoji="1" lang="zh-CN" altLang="en-US" sz="2800" dirty="0">
                <a:latin typeface="楷体_GB2312" pitchFamily="49" charset="-122"/>
              </a:rPr>
              <a:t>按照回路绕行方向能够升高的电压源电压为正，反之，为负</a:t>
            </a:r>
            <a:endParaRPr kumimoji="1" lang="zh-CN" altLang="en-US" sz="2800" dirty="0">
              <a:latin typeface="楷体_GB2312" pitchFamily="49" charset="-122"/>
            </a:endParaRPr>
          </a:p>
        </p:txBody>
      </p:sp>
      <p:sp>
        <p:nvSpPr>
          <p:cNvPr id="45"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46" name="Text Box 117"/>
          <p:cNvSpPr txBox="1">
            <a:spLocks noChangeArrowheads="1"/>
          </p:cNvSpPr>
          <p:nvPr/>
        </p:nvSpPr>
        <p:spPr bwMode="auto">
          <a:xfrm>
            <a:off x="6898216" y="6188706"/>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b</a:t>
            </a:r>
            <a:endParaRPr kumimoji="1" lang="en-US" altLang="zh-CN" sz="2800" b="0" dirty="0">
              <a:solidFill>
                <a:schemeClr val="tx1"/>
              </a:solidFill>
              <a:ea typeface="宋体" panose="02010600030101010101" pitchFamily="2" charset="-122"/>
            </a:endParaRPr>
          </a:p>
        </p:txBody>
      </p:sp>
      <p:grpSp>
        <p:nvGrpSpPr>
          <p:cNvPr id="48" name="Group 147"/>
          <p:cNvGrpSpPr/>
          <p:nvPr/>
        </p:nvGrpSpPr>
        <p:grpSpPr bwMode="auto">
          <a:xfrm>
            <a:off x="4770966" y="4259894"/>
            <a:ext cx="4310062" cy="2030412"/>
            <a:chOff x="113" y="391"/>
            <a:chExt cx="2715" cy="1279"/>
          </a:xfrm>
        </p:grpSpPr>
        <p:grpSp>
          <p:nvGrpSpPr>
            <p:cNvPr id="49" name="Group 87"/>
            <p:cNvGrpSpPr/>
            <p:nvPr/>
          </p:nvGrpSpPr>
          <p:grpSpPr bwMode="auto">
            <a:xfrm>
              <a:off x="884" y="663"/>
              <a:ext cx="453" cy="533"/>
              <a:chOff x="-876" y="2088"/>
              <a:chExt cx="382" cy="912"/>
            </a:xfrm>
          </p:grpSpPr>
          <p:sp>
            <p:nvSpPr>
              <p:cNvPr id="79" name="Oval 88"/>
              <p:cNvSpPr>
                <a:spLocks noChangeArrowheads="1"/>
              </p:cNvSpPr>
              <p:nvPr/>
            </p:nvSpPr>
            <p:spPr bwMode="auto">
              <a:xfrm>
                <a:off x="-876" y="2088"/>
                <a:ext cx="382" cy="912"/>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80" name="Text Box 89"/>
              <p:cNvSpPr txBox="1">
                <a:spLocks noChangeArrowheads="1"/>
              </p:cNvSpPr>
              <p:nvPr/>
            </p:nvSpPr>
            <p:spPr bwMode="auto">
              <a:xfrm>
                <a:off x="-817" y="2398"/>
                <a:ext cx="275"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81" name="Line 90"/>
              <p:cNvSpPr>
                <a:spLocks noChangeShapeType="1"/>
              </p:cNvSpPr>
              <p:nvPr/>
            </p:nvSpPr>
            <p:spPr bwMode="auto">
              <a:xfrm flipH="1" flipV="1">
                <a:off x="-876" y="2517"/>
                <a:ext cx="2" cy="49"/>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 name="Group 91"/>
            <p:cNvGrpSpPr/>
            <p:nvPr/>
          </p:nvGrpSpPr>
          <p:grpSpPr bwMode="auto">
            <a:xfrm>
              <a:off x="1791" y="901"/>
              <a:ext cx="454" cy="612"/>
              <a:chOff x="-876" y="2088"/>
              <a:chExt cx="382" cy="912"/>
            </a:xfrm>
          </p:grpSpPr>
          <p:sp>
            <p:nvSpPr>
              <p:cNvPr id="76" name="Oval 92"/>
              <p:cNvSpPr>
                <a:spLocks noChangeArrowheads="1"/>
              </p:cNvSpPr>
              <p:nvPr/>
            </p:nvSpPr>
            <p:spPr bwMode="auto">
              <a:xfrm>
                <a:off x="-876" y="2088"/>
                <a:ext cx="382" cy="912"/>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p>
            </p:txBody>
          </p:sp>
          <p:sp>
            <p:nvSpPr>
              <p:cNvPr id="77" name="Text Box 93"/>
              <p:cNvSpPr txBox="1">
                <a:spLocks noChangeArrowheads="1"/>
              </p:cNvSpPr>
              <p:nvPr/>
            </p:nvSpPr>
            <p:spPr bwMode="auto">
              <a:xfrm>
                <a:off x="-817" y="2397"/>
                <a:ext cx="275"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78" name="Line 94"/>
              <p:cNvSpPr>
                <a:spLocks noChangeShapeType="1"/>
              </p:cNvSpPr>
              <p:nvPr/>
            </p:nvSpPr>
            <p:spPr bwMode="auto">
              <a:xfrm flipH="1" flipV="1">
                <a:off x="-876" y="2517"/>
                <a:ext cx="2" cy="49"/>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 name="Oval 115"/>
            <p:cNvSpPr>
              <a:spLocks noChangeArrowheads="1"/>
            </p:cNvSpPr>
            <p:nvPr/>
          </p:nvSpPr>
          <p:spPr bwMode="auto">
            <a:xfrm>
              <a:off x="475" y="10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52" name="Oval 116"/>
            <p:cNvSpPr>
              <a:spLocks noChangeArrowheads="1"/>
            </p:cNvSpPr>
            <p:nvPr/>
          </p:nvSpPr>
          <p:spPr bwMode="auto">
            <a:xfrm>
              <a:off x="1362" y="10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53" name="Text Box 118"/>
            <p:cNvSpPr txBox="1">
              <a:spLocks noChangeArrowheads="1"/>
            </p:cNvSpPr>
            <p:nvPr/>
          </p:nvSpPr>
          <p:spPr bwMode="auto">
            <a:xfrm>
              <a:off x="384" y="754"/>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54" name="Text Box 119"/>
            <p:cNvSpPr txBox="1">
              <a:spLocks noChangeArrowheads="1"/>
            </p:cNvSpPr>
            <p:nvPr/>
          </p:nvSpPr>
          <p:spPr bwMode="auto">
            <a:xfrm>
              <a:off x="339" y="1298"/>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55" name="Text Box 120"/>
            <p:cNvSpPr txBox="1">
              <a:spLocks noChangeArrowheads="1"/>
            </p:cNvSpPr>
            <p:nvPr/>
          </p:nvSpPr>
          <p:spPr bwMode="auto">
            <a:xfrm>
              <a:off x="1272" y="754"/>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56" name="Text Box 121"/>
            <p:cNvSpPr txBox="1">
              <a:spLocks noChangeArrowheads="1"/>
            </p:cNvSpPr>
            <p:nvPr/>
          </p:nvSpPr>
          <p:spPr bwMode="auto">
            <a:xfrm>
              <a:off x="1317" y="1343"/>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grpSp>
          <p:nvGrpSpPr>
            <p:cNvPr id="57" name="Group 122"/>
            <p:cNvGrpSpPr/>
            <p:nvPr/>
          </p:nvGrpSpPr>
          <p:grpSpPr bwMode="auto">
            <a:xfrm>
              <a:off x="339" y="436"/>
              <a:ext cx="280" cy="327"/>
              <a:chOff x="612" y="588"/>
              <a:chExt cx="280" cy="327"/>
            </a:xfrm>
          </p:grpSpPr>
          <p:sp>
            <p:nvSpPr>
              <p:cNvPr id="74" name="Line 123"/>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Text Box 124"/>
              <p:cNvSpPr txBox="1">
                <a:spLocks noChangeArrowheads="1"/>
              </p:cNvSpPr>
              <p:nvPr/>
            </p:nvSpPr>
            <p:spPr bwMode="auto">
              <a:xfrm>
                <a:off x="612" y="588"/>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1</a:t>
                </a:r>
                <a:endParaRPr kumimoji="1" lang="en-US" altLang="zh-CN" sz="2800" b="0" i="1" dirty="0">
                  <a:solidFill>
                    <a:schemeClr val="tx1"/>
                  </a:solidFill>
                  <a:ea typeface="宋体" panose="02010600030101010101" pitchFamily="2" charset="-122"/>
                </a:endParaRPr>
              </a:p>
            </p:txBody>
          </p:sp>
        </p:grpSp>
        <p:grpSp>
          <p:nvGrpSpPr>
            <p:cNvPr id="58" name="Group 125"/>
            <p:cNvGrpSpPr/>
            <p:nvPr/>
          </p:nvGrpSpPr>
          <p:grpSpPr bwMode="auto">
            <a:xfrm>
              <a:off x="2386" y="391"/>
              <a:ext cx="377" cy="327"/>
              <a:chOff x="2839" y="174"/>
              <a:chExt cx="377" cy="327"/>
            </a:xfrm>
          </p:grpSpPr>
          <p:sp>
            <p:nvSpPr>
              <p:cNvPr id="72" name="Line 126"/>
              <p:cNvSpPr>
                <a:spLocks noChangeShapeType="1"/>
              </p:cNvSpPr>
              <p:nvPr/>
            </p:nvSpPr>
            <p:spPr bwMode="auto">
              <a:xfrm>
                <a:off x="2839" y="234"/>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Text Box 127"/>
              <p:cNvSpPr txBox="1">
                <a:spLocks noChangeArrowheads="1"/>
              </p:cNvSpPr>
              <p:nvPr/>
            </p:nvSpPr>
            <p:spPr bwMode="auto">
              <a:xfrm>
                <a:off x="2843" y="174"/>
                <a:ext cx="3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3</a:t>
                </a:r>
                <a:endParaRPr kumimoji="1" lang="en-US" altLang="zh-CN" sz="2800" b="0" i="1" dirty="0">
                  <a:solidFill>
                    <a:schemeClr val="tx1"/>
                  </a:solidFill>
                  <a:ea typeface="宋体" panose="02010600030101010101" pitchFamily="2" charset="-122"/>
                </a:endParaRPr>
              </a:p>
            </p:txBody>
          </p:sp>
        </p:grpSp>
        <p:grpSp>
          <p:nvGrpSpPr>
            <p:cNvPr id="59" name="Group 128"/>
            <p:cNvGrpSpPr/>
            <p:nvPr/>
          </p:nvGrpSpPr>
          <p:grpSpPr bwMode="auto">
            <a:xfrm>
              <a:off x="1247" y="482"/>
              <a:ext cx="280" cy="327"/>
              <a:chOff x="612" y="588"/>
              <a:chExt cx="280" cy="327"/>
            </a:xfrm>
          </p:grpSpPr>
          <p:sp>
            <p:nvSpPr>
              <p:cNvPr id="70" name="Line 129"/>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Text Box 130"/>
              <p:cNvSpPr txBox="1">
                <a:spLocks noChangeArrowheads="1"/>
              </p:cNvSpPr>
              <p:nvPr/>
            </p:nvSpPr>
            <p:spPr bwMode="auto">
              <a:xfrm>
                <a:off x="612" y="588"/>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2</a:t>
                </a:r>
                <a:endParaRPr kumimoji="1" lang="en-US" altLang="zh-CN" sz="2800" b="0" i="1" dirty="0">
                  <a:solidFill>
                    <a:schemeClr val="tx1"/>
                  </a:solidFill>
                  <a:ea typeface="宋体" panose="02010600030101010101" pitchFamily="2" charset="-122"/>
                </a:endParaRPr>
              </a:p>
            </p:txBody>
          </p:sp>
        </p:grpSp>
        <p:sp>
          <p:nvSpPr>
            <p:cNvPr id="60" name="Rectangle 131"/>
            <p:cNvSpPr>
              <a:spLocks noChangeArrowheads="1"/>
            </p:cNvSpPr>
            <p:nvPr/>
          </p:nvSpPr>
          <p:spPr bwMode="auto">
            <a:xfrm>
              <a:off x="657" y="391"/>
              <a:ext cx="1678" cy="122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1" name="Line 132"/>
            <p:cNvSpPr>
              <a:spLocks noChangeShapeType="1"/>
            </p:cNvSpPr>
            <p:nvPr/>
          </p:nvSpPr>
          <p:spPr bwMode="auto">
            <a:xfrm>
              <a:off x="1544" y="391"/>
              <a:ext cx="0" cy="122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2" name="Rectangle 133"/>
            <p:cNvSpPr>
              <a:spLocks noChangeArrowheads="1"/>
            </p:cNvSpPr>
            <p:nvPr/>
          </p:nvSpPr>
          <p:spPr bwMode="auto">
            <a:xfrm>
              <a:off x="611" y="57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 name="Rectangle 134"/>
            <p:cNvSpPr>
              <a:spLocks noChangeArrowheads="1"/>
            </p:cNvSpPr>
            <p:nvPr/>
          </p:nvSpPr>
          <p:spPr bwMode="auto">
            <a:xfrm>
              <a:off x="1498" y="52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4" name="Rectangle 135"/>
            <p:cNvSpPr>
              <a:spLocks noChangeArrowheads="1"/>
            </p:cNvSpPr>
            <p:nvPr/>
          </p:nvSpPr>
          <p:spPr bwMode="auto">
            <a:xfrm>
              <a:off x="2290" y="7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5" name="Text Box 136"/>
            <p:cNvSpPr txBox="1">
              <a:spLocks noChangeArrowheads="1"/>
            </p:cNvSpPr>
            <p:nvPr/>
          </p:nvSpPr>
          <p:spPr bwMode="auto">
            <a:xfrm>
              <a:off x="113" y="980"/>
              <a:ext cx="4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S1</a:t>
              </a:r>
              <a:endParaRPr kumimoji="1" lang="en-US" altLang="zh-CN" sz="2800" b="0" dirty="0">
                <a:solidFill>
                  <a:schemeClr val="tx1"/>
                </a:solidFill>
                <a:ea typeface="宋体" panose="02010600030101010101" pitchFamily="2" charset="-122"/>
              </a:endParaRPr>
            </a:p>
          </p:txBody>
        </p:sp>
        <p:sp>
          <p:nvSpPr>
            <p:cNvPr id="66" name="Text Box 137"/>
            <p:cNvSpPr txBox="1">
              <a:spLocks noChangeArrowheads="1"/>
            </p:cNvSpPr>
            <p:nvPr/>
          </p:nvSpPr>
          <p:spPr bwMode="auto">
            <a:xfrm>
              <a:off x="1020" y="1117"/>
              <a:ext cx="5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S2</a:t>
              </a:r>
              <a:endParaRPr kumimoji="1" lang="en-US" altLang="zh-CN" sz="2800" b="0" dirty="0">
                <a:solidFill>
                  <a:schemeClr val="tx1"/>
                </a:solidFill>
                <a:ea typeface="宋体" panose="02010600030101010101" pitchFamily="2" charset="-122"/>
              </a:endParaRPr>
            </a:p>
          </p:txBody>
        </p:sp>
        <p:sp>
          <p:nvSpPr>
            <p:cNvPr id="67" name="Text Box 138"/>
            <p:cNvSpPr txBox="1">
              <a:spLocks noChangeArrowheads="1"/>
            </p:cNvSpPr>
            <p:nvPr/>
          </p:nvSpPr>
          <p:spPr bwMode="auto">
            <a:xfrm>
              <a:off x="703" y="527"/>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68" name="Text Box 139"/>
            <p:cNvSpPr txBox="1">
              <a:spLocks noChangeArrowheads="1"/>
            </p:cNvSpPr>
            <p:nvPr/>
          </p:nvSpPr>
          <p:spPr bwMode="auto">
            <a:xfrm>
              <a:off x="1635" y="527"/>
              <a:ext cx="4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69" name="Text Box 140"/>
            <p:cNvSpPr txBox="1">
              <a:spLocks noChangeArrowheads="1"/>
            </p:cNvSpPr>
            <p:nvPr/>
          </p:nvSpPr>
          <p:spPr bwMode="auto">
            <a:xfrm>
              <a:off x="2426" y="799"/>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3</a:t>
              </a:r>
              <a:endParaRPr kumimoji="1" lang="en-US" altLang="zh-CN" sz="2800" b="0" dirty="0">
                <a:solidFill>
                  <a:schemeClr val="tx1"/>
                </a:solidFill>
                <a:ea typeface="宋体" panose="02010600030101010101" pitchFamily="2" charset="-122"/>
              </a:endParaRPr>
            </a:p>
          </p:txBody>
        </p:sp>
      </p:grpSp>
      <p:sp>
        <p:nvSpPr>
          <p:cNvPr id="82" name="Text Box 117"/>
          <p:cNvSpPr txBox="1">
            <a:spLocks noChangeArrowheads="1"/>
          </p:cNvSpPr>
          <p:nvPr/>
        </p:nvSpPr>
        <p:spPr bwMode="auto">
          <a:xfrm>
            <a:off x="6837065" y="3736215"/>
            <a:ext cx="343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a:t>
            </a:r>
            <a:endParaRPr kumimoji="1" lang="en-US" altLang="zh-CN" sz="2800" b="0" dirty="0">
              <a:solidFill>
                <a:schemeClr val="tx1"/>
              </a:solidFill>
              <a:ea typeface="宋体" panose="02010600030101010101" pitchFamily="2" charset="-122"/>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82" name="Text Box 70" descr="绿色大理石"/>
          <p:cNvSpPr txBox="1">
            <a:spLocks noChangeArrowheads="1"/>
          </p:cNvSpPr>
          <p:nvPr/>
        </p:nvSpPr>
        <p:spPr bwMode="auto">
          <a:xfrm>
            <a:off x="420689" y="1258984"/>
            <a:ext cx="3097212" cy="519112"/>
          </a:xfrm>
          <a:prstGeom prst="rect">
            <a:avLst/>
          </a:prstGeom>
          <a:solidFill>
            <a:schemeClr val="tx1"/>
          </a:solidFill>
          <a:ln>
            <a:noFill/>
          </a:ln>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a:solidFill>
                  <a:schemeClr val="bg1"/>
                </a:solidFill>
              </a:rPr>
              <a:t>方程的标准形式：</a:t>
            </a:r>
            <a:endParaRPr kumimoji="1" lang="zh-CN" altLang="en-US" sz="2800">
              <a:solidFill>
                <a:schemeClr val="bg1"/>
              </a:solidFill>
            </a:endParaRPr>
          </a:p>
        </p:txBody>
      </p:sp>
      <p:sp>
        <p:nvSpPr>
          <p:cNvPr id="38984" name="Text Box 72"/>
          <p:cNvSpPr txBox="1">
            <a:spLocks noChangeArrowheads="1"/>
          </p:cNvSpPr>
          <p:nvPr/>
        </p:nvSpPr>
        <p:spPr bwMode="auto">
          <a:xfrm>
            <a:off x="495226" y="3435104"/>
            <a:ext cx="7632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latin typeface="楷体_GB2312" pitchFamily="49" charset="-122"/>
              </a:rPr>
              <a:t>对于具有 </a:t>
            </a:r>
            <a:r>
              <a:rPr kumimoji="1" lang="en-US" altLang="zh-CN" sz="2800" b="0" i="1" dirty="0">
                <a:solidFill>
                  <a:schemeClr val="tx1"/>
                </a:solidFill>
              </a:rPr>
              <a:t>l</a:t>
            </a:r>
            <a:r>
              <a:rPr kumimoji="1" lang="en-US" altLang="zh-CN" sz="2800" i="1" dirty="0">
                <a:solidFill>
                  <a:schemeClr val="tx1"/>
                </a:solidFill>
                <a:latin typeface="楷体_GB2312" pitchFamily="49" charset="-122"/>
              </a:rPr>
              <a:t> </a:t>
            </a:r>
            <a:r>
              <a:rPr kumimoji="1" lang="zh-CN" altLang="en-US" sz="2800" dirty="0">
                <a:latin typeface="楷体_GB2312" pitchFamily="49" charset="-122"/>
              </a:rPr>
              <a:t>个网孔的电路，有</a:t>
            </a:r>
            <a:r>
              <a:rPr kumimoji="1" lang="en-US" altLang="zh-CN" sz="2800" dirty="0">
                <a:latin typeface="楷体_GB2312" pitchFamily="49" charset="-122"/>
              </a:rPr>
              <a:t>:</a:t>
            </a:r>
            <a:endParaRPr kumimoji="1" lang="en-US" altLang="zh-CN" sz="2800" dirty="0">
              <a:latin typeface="楷体_GB2312" pitchFamily="49" charset="-122"/>
            </a:endParaRPr>
          </a:p>
        </p:txBody>
      </p:sp>
      <p:graphicFrame>
        <p:nvGraphicFramePr>
          <p:cNvPr id="38991" name="Object 79"/>
          <p:cNvGraphicFramePr>
            <a:graphicFrameLocks noChangeAspect="1"/>
          </p:cNvGraphicFramePr>
          <p:nvPr/>
        </p:nvGraphicFramePr>
        <p:xfrm>
          <a:off x="722503" y="4211979"/>
          <a:ext cx="6264275" cy="2179637"/>
        </p:xfrm>
        <a:graphic>
          <a:graphicData uri="http://schemas.openxmlformats.org/presentationml/2006/ole">
            <mc:AlternateContent xmlns:mc="http://schemas.openxmlformats.org/markup-compatibility/2006">
              <mc:Choice xmlns:v="urn:schemas-microsoft-com:vml" Requires="v">
                <p:oleObj spid="_x0000_s20568" name="公式" r:id="rId1" imgW="2036445" imgH="908685" progId="Equation.3">
                  <p:embed/>
                </p:oleObj>
              </mc:Choice>
              <mc:Fallback>
                <p:oleObj name="公式" r:id="rId1" imgW="2036445" imgH="908685" progId="Equation.3">
                  <p:embed/>
                  <p:pic>
                    <p:nvPicPr>
                      <p:cNvPr id="0" name="Object 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503" y="4211979"/>
                        <a:ext cx="6264275" cy="217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92" name="Object 80"/>
          <p:cNvGraphicFramePr>
            <a:graphicFrameLocks noChangeAspect="1"/>
          </p:cNvGraphicFramePr>
          <p:nvPr/>
        </p:nvGraphicFramePr>
        <p:xfrm>
          <a:off x="722503" y="2070350"/>
          <a:ext cx="3898900" cy="1101725"/>
        </p:xfrm>
        <a:graphic>
          <a:graphicData uri="http://schemas.openxmlformats.org/presentationml/2006/ole">
            <mc:AlternateContent xmlns:mc="http://schemas.openxmlformats.org/markup-compatibility/2006">
              <mc:Choice xmlns:v="urn:schemas-microsoft-com:vml" Requires="v">
                <p:oleObj spid="_x0000_s20569" name="公式" r:id="rId3" imgW="1264920" imgH="457200" progId="Equation.3">
                  <p:embed/>
                </p:oleObj>
              </mc:Choice>
              <mc:Fallback>
                <p:oleObj name="公式" r:id="rId3" imgW="1264920" imgH="457200" progId="Equation.3">
                  <p:embed/>
                  <p:pic>
                    <p:nvPicPr>
                      <p:cNvPr id="0" name="Object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503" y="2070350"/>
                        <a:ext cx="3898900"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80" name="Text Box 117"/>
          <p:cNvSpPr txBox="1">
            <a:spLocks noChangeArrowheads="1"/>
          </p:cNvSpPr>
          <p:nvPr/>
        </p:nvSpPr>
        <p:spPr bwMode="auto">
          <a:xfrm>
            <a:off x="6961188" y="283630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b</a:t>
            </a:r>
            <a:endParaRPr kumimoji="1" lang="en-US" altLang="zh-CN" sz="2800" b="0" dirty="0">
              <a:solidFill>
                <a:schemeClr val="tx1"/>
              </a:solidFill>
              <a:ea typeface="宋体" panose="02010600030101010101" pitchFamily="2" charset="-122"/>
            </a:endParaRPr>
          </a:p>
        </p:txBody>
      </p:sp>
      <p:grpSp>
        <p:nvGrpSpPr>
          <p:cNvPr id="81" name="Group 147"/>
          <p:cNvGrpSpPr/>
          <p:nvPr/>
        </p:nvGrpSpPr>
        <p:grpSpPr bwMode="auto">
          <a:xfrm>
            <a:off x="4833938" y="907496"/>
            <a:ext cx="4310062" cy="2030412"/>
            <a:chOff x="113" y="391"/>
            <a:chExt cx="2715" cy="1279"/>
          </a:xfrm>
        </p:grpSpPr>
        <p:grpSp>
          <p:nvGrpSpPr>
            <p:cNvPr id="82" name="Group 87"/>
            <p:cNvGrpSpPr/>
            <p:nvPr/>
          </p:nvGrpSpPr>
          <p:grpSpPr bwMode="auto">
            <a:xfrm>
              <a:off x="884" y="663"/>
              <a:ext cx="453" cy="533"/>
              <a:chOff x="-876" y="2088"/>
              <a:chExt cx="382" cy="912"/>
            </a:xfrm>
          </p:grpSpPr>
          <p:sp>
            <p:nvSpPr>
              <p:cNvPr id="112" name="Oval 88"/>
              <p:cNvSpPr>
                <a:spLocks noChangeArrowheads="1"/>
              </p:cNvSpPr>
              <p:nvPr/>
            </p:nvSpPr>
            <p:spPr bwMode="auto">
              <a:xfrm>
                <a:off x="-876" y="2088"/>
                <a:ext cx="382" cy="912"/>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113" name="Text Box 89"/>
              <p:cNvSpPr txBox="1">
                <a:spLocks noChangeArrowheads="1"/>
              </p:cNvSpPr>
              <p:nvPr/>
            </p:nvSpPr>
            <p:spPr bwMode="auto">
              <a:xfrm>
                <a:off x="-817" y="2398"/>
                <a:ext cx="275"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114" name="Line 90"/>
              <p:cNvSpPr>
                <a:spLocks noChangeShapeType="1"/>
              </p:cNvSpPr>
              <p:nvPr/>
            </p:nvSpPr>
            <p:spPr bwMode="auto">
              <a:xfrm flipH="1" flipV="1">
                <a:off x="-876" y="2517"/>
                <a:ext cx="2" cy="49"/>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 name="Group 91"/>
            <p:cNvGrpSpPr/>
            <p:nvPr/>
          </p:nvGrpSpPr>
          <p:grpSpPr bwMode="auto">
            <a:xfrm>
              <a:off x="1791" y="901"/>
              <a:ext cx="454" cy="612"/>
              <a:chOff x="-876" y="2088"/>
              <a:chExt cx="382" cy="912"/>
            </a:xfrm>
          </p:grpSpPr>
          <p:sp>
            <p:nvSpPr>
              <p:cNvPr id="109" name="Oval 92"/>
              <p:cNvSpPr>
                <a:spLocks noChangeArrowheads="1"/>
              </p:cNvSpPr>
              <p:nvPr/>
            </p:nvSpPr>
            <p:spPr bwMode="auto">
              <a:xfrm>
                <a:off x="-876" y="2088"/>
                <a:ext cx="382" cy="912"/>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p>
            </p:txBody>
          </p:sp>
          <p:sp>
            <p:nvSpPr>
              <p:cNvPr id="110" name="Text Box 93"/>
              <p:cNvSpPr txBox="1">
                <a:spLocks noChangeArrowheads="1"/>
              </p:cNvSpPr>
              <p:nvPr/>
            </p:nvSpPr>
            <p:spPr bwMode="auto">
              <a:xfrm>
                <a:off x="-817" y="2397"/>
                <a:ext cx="275"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i</a:t>
                </a:r>
                <a:r>
                  <a:rPr kumimoji="1" lang="en-US" altLang="zh-CN" sz="2800" b="0" i="1" baseline="-25000" dirty="0">
                    <a:solidFill>
                      <a:schemeClr val="tx1"/>
                    </a:solidFill>
                    <a:ea typeface="宋体" panose="02010600030101010101" pitchFamily="2" charset="-122"/>
                  </a:rPr>
                  <a:t>l</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111" name="Line 94"/>
              <p:cNvSpPr>
                <a:spLocks noChangeShapeType="1"/>
              </p:cNvSpPr>
              <p:nvPr/>
            </p:nvSpPr>
            <p:spPr bwMode="auto">
              <a:xfrm flipH="1" flipV="1">
                <a:off x="-876" y="2517"/>
                <a:ext cx="2" cy="49"/>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4" name="Oval 115"/>
            <p:cNvSpPr>
              <a:spLocks noChangeArrowheads="1"/>
            </p:cNvSpPr>
            <p:nvPr/>
          </p:nvSpPr>
          <p:spPr bwMode="auto">
            <a:xfrm>
              <a:off x="475" y="10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5" name="Oval 116"/>
            <p:cNvSpPr>
              <a:spLocks noChangeArrowheads="1"/>
            </p:cNvSpPr>
            <p:nvPr/>
          </p:nvSpPr>
          <p:spPr bwMode="auto">
            <a:xfrm>
              <a:off x="1362" y="10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6" name="Text Box 118"/>
            <p:cNvSpPr txBox="1">
              <a:spLocks noChangeArrowheads="1"/>
            </p:cNvSpPr>
            <p:nvPr/>
          </p:nvSpPr>
          <p:spPr bwMode="auto">
            <a:xfrm>
              <a:off x="384" y="754"/>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87" name="Text Box 119"/>
            <p:cNvSpPr txBox="1">
              <a:spLocks noChangeArrowheads="1"/>
            </p:cNvSpPr>
            <p:nvPr/>
          </p:nvSpPr>
          <p:spPr bwMode="auto">
            <a:xfrm>
              <a:off x="339" y="1298"/>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88" name="Text Box 120"/>
            <p:cNvSpPr txBox="1">
              <a:spLocks noChangeArrowheads="1"/>
            </p:cNvSpPr>
            <p:nvPr/>
          </p:nvSpPr>
          <p:spPr bwMode="auto">
            <a:xfrm>
              <a:off x="1272" y="754"/>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89" name="Text Box 121"/>
            <p:cNvSpPr txBox="1">
              <a:spLocks noChangeArrowheads="1"/>
            </p:cNvSpPr>
            <p:nvPr/>
          </p:nvSpPr>
          <p:spPr bwMode="auto">
            <a:xfrm>
              <a:off x="1317" y="1343"/>
              <a:ext cx="2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grpSp>
          <p:nvGrpSpPr>
            <p:cNvPr id="90" name="Group 122"/>
            <p:cNvGrpSpPr/>
            <p:nvPr/>
          </p:nvGrpSpPr>
          <p:grpSpPr bwMode="auto">
            <a:xfrm>
              <a:off x="339" y="436"/>
              <a:ext cx="280" cy="327"/>
              <a:chOff x="612" y="588"/>
              <a:chExt cx="280" cy="327"/>
            </a:xfrm>
          </p:grpSpPr>
          <p:sp>
            <p:nvSpPr>
              <p:cNvPr id="107" name="Line 123"/>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Text Box 124"/>
              <p:cNvSpPr txBox="1">
                <a:spLocks noChangeArrowheads="1"/>
              </p:cNvSpPr>
              <p:nvPr/>
            </p:nvSpPr>
            <p:spPr bwMode="auto">
              <a:xfrm>
                <a:off x="612" y="588"/>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1</a:t>
                </a:r>
                <a:endParaRPr kumimoji="1" lang="en-US" altLang="zh-CN" sz="2800" b="0" i="1" dirty="0">
                  <a:solidFill>
                    <a:schemeClr val="tx1"/>
                  </a:solidFill>
                  <a:ea typeface="宋体" panose="02010600030101010101" pitchFamily="2" charset="-122"/>
                </a:endParaRPr>
              </a:p>
            </p:txBody>
          </p:sp>
        </p:grpSp>
        <p:grpSp>
          <p:nvGrpSpPr>
            <p:cNvPr id="91" name="Group 125"/>
            <p:cNvGrpSpPr/>
            <p:nvPr/>
          </p:nvGrpSpPr>
          <p:grpSpPr bwMode="auto">
            <a:xfrm>
              <a:off x="2386" y="391"/>
              <a:ext cx="377" cy="327"/>
              <a:chOff x="2839" y="174"/>
              <a:chExt cx="377" cy="327"/>
            </a:xfrm>
          </p:grpSpPr>
          <p:sp>
            <p:nvSpPr>
              <p:cNvPr id="105" name="Line 126"/>
              <p:cNvSpPr>
                <a:spLocks noChangeShapeType="1"/>
              </p:cNvSpPr>
              <p:nvPr/>
            </p:nvSpPr>
            <p:spPr bwMode="auto">
              <a:xfrm>
                <a:off x="2839" y="234"/>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Text Box 127"/>
              <p:cNvSpPr txBox="1">
                <a:spLocks noChangeArrowheads="1"/>
              </p:cNvSpPr>
              <p:nvPr/>
            </p:nvSpPr>
            <p:spPr bwMode="auto">
              <a:xfrm>
                <a:off x="2843" y="174"/>
                <a:ext cx="3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3</a:t>
                </a:r>
                <a:endParaRPr kumimoji="1" lang="en-US" altLang="zh-CN" sz="2800" b="0" i="1" dirty="0">
                  <a:solidFill>
                    <a:schemeClr val="tx1"/>
                  </a:solidFill>
                  <a:ea typeface="宋体" panose="02010600030101010101" pitchFamily="2" charset="-122"/>
                </a:endParaRPr>
              </a:p>
            </p:txBody>
          </p:sp>
        </p:grpSp>
        <p:grpSp>
          <p:nvGrpSpPr>
            <p:cNvPr id="92" name="Group 128"/>
            <p:cNvGrpSpPr/>
            <p:nvPr/>
          </p:nvGrpSpPr>
          <p:grpSpPr bwMode="auto">
            <a:xfrm>
              <a:off x="1247" y="482"/>
              <a:ext cx="280" cy="327"/>
              <a:chOff x="612" y="588"/>
              <a:chExt cx="280" cy="327"/>
            </a:xfrm>
          </p:grpSpPr>
          <p:sp>
            <p:nvSpPr>
              <p:cNvPr id="103" name="Line 129"/>
              <p:cNvSpPr>
                <a:spLocks noChangeShapeType="1"/>
              </p:cNvSpPr>
              <p:nvPr/>
            </p:nvSpPr>
            <p:spPr bwMode="auto">
              <a:xfrm flipV="1">
                <a:off x="833" y="612"/>
                <a:ext cx="0" cy="24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Text Box 130"/>
              <p:cNvSpPr txBox="1">
                <a:spLocks noChangeArrowheads="1"/>
              </p:cNvSpPr>
              <p:nvPr/>
            </p:nvSpPr>
            <p:spPr bwMode="auto">
              <a:xfrm>
                <a:off x="612" y="588"/>
                <a:ext cx="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2</a:t>
                </a:r>
                <a:endParaRPr kumimoji="1" lang="en-US" altLang="zh-CN" sz="2800" b="0" i="1" dirty="0">
                  <a:solidFill>
                    <a:schemeClr val="tx1"/>
                  </a:solidFill>
                  <a:ea typeface="宋体" panose="02010600030101010101" pitchFamily="2" charset="-122"/>
                </a:endParaRPr>
              </a:p>
            </p:txBody>
          </p:sp>
        </p:grpSp>
        <p:sp>
          <p:nvSpPr>
            <p:cNvPr id="93" name="Rectangle 131"/>
            <p:cNvSpPr>
              <a:spLocks noChangeArrowheads="1"/>
            </p:cNvSpPr>
            <p:nvPr/>
          </p:nvSpPr>
          <p:spPr bwMode="auto">
            <a:xfrm>
              <a:off x="657" y="391"/>
              <a:ext cx="1678" cy="1224"/>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94" name="Line 132"/>
            <p:cNvSpPr>
              <a:spLocks noChangeShapeType="1"/>
            </p:cNvSpPr>
            <p:nvPr/>
          </p:nvSpPr>
          <p:spPr bwMode="auto">
            <a:xfrm>
              <a:off x="1544" y="391"/>
              <a:ext cx="0" cy="122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5" name="Rectangle 133"/>
            <p:cNvSpPr>
              <a:spLocks noChangeArrowheads="1"/>
            </p:cNvSpPr>
            <p:nvPr/>
          </p:nvSpPr>
          <p:spPr bwMode="auto">
            <a:xfrm>
              <a:off x="611" y="57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96" name="Rectangle 134"/>
            <p:cNvSpPr>
              <a:spLocks noChangeArrowheads="1"/>
            </p:cNvSpPr>
            <p:nvPr/>
          </p:nvSpPr>
          <p:spPr bwMode="auto">
            <a:xfrm>
              <a:off x="1498" y="52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97" name="Rectangle 135"/>
            <p:cNvSpPr>
              <a:spLocks noChangeArrowheads="1"/>
            </p:cNvSpPr>
            <p:nvPr/>
          </p:nvSpPr>
          <p:spPr bwMode="auto">
            <a:xfrm>
              <a:off x="2290" y="79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98" name="Text Box 136"/>
            <p:cNvSpPr txBox="1">
              <a:spLocks noChangeArrowheads="1"/>
            </p:cNvSpPr>
            <p:nvPr/>
          </p:nvSpPr>
          <p:spPr bwMode="auto">
            <a:xfrm>
              <a:off x="113" y="980"/>
              <a:ext cx="4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S1</a:t>
              </a:r>
              <a:endParaRPr kumimoji="1" lang="en-US" altLang="zh-CN" sz="2800" b="0" dirty="0">
                <a:solidFill>
                  <a:schemeClr val="tx1"/>
                </a:solidFill>
                <a:ea typeface="宋体" panose="02010600030101010101" pitchFamily="2" charset="-122"/>
              </a:endParaRPr>
            </a:p>
          </p:txBody>
        </p:sp>
        <p:sp>
          <p:nvSpPr>
            <p:cNvPr id="99" name="Text Box 137"/>
            <p:cNvSpPr txBox="1">
              <a:spLocks noChangeArrowheads="1"/>
            </p:cNvSpPr>
            <p:nvPr/>
          </p:nvSpPr>
          <p:spPr bwMode="auto">
            <a:xfrm>
              <a:off x="1020" y="1117"/>
              <a:ext cx="5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u</a:t>
              </a:r>
              <a:r>
                <a:rPr kumimoji="1" lang="en-US" altLang="zh-CN" sz="2800" b="0" baseline="-25000" dirty="0">
                  <a:solidFill>
                    <a:schemeClr val="tx1"/>
                  </a:solidFill>
                  <a:ea typeface="宋体" panose="02010600030101010101" pitchFamily="2" charset="-122"/>
                </a:rPr>
                <a:t>S2</a:t>
              </a:r>
              <a:endParaRPr kumimoji="1" lang="en-US" altLang="zh-CN" sz="2800" b="0" dirty="0">
                <a:solidFill>
                  <a:schemeClr val="tx1"/>
                </a:solidFill>
                <a:ea typeface="宋体" panose="02010600030101010101" pitchFamily="2" charset="-122"/>
              </a:endParaRPr>
            </a:p>
          </p:txBody>
        </p:sp>
        <p:sp>
          <p:nvSpPr>
            <p:cNvPr id="100" name="Text Box 138"/>
            <p:cNvSpPr txBox="1">
              <a:spLocks noChangeArrowheads="1"/>
            </p:cNvSpPr>
            <p:nvPr/>
          </p:nvSpPr>
          <p:spPr bwMode="auto">
            <a:xfrm>
              <a:off x="703" y="527"/>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101" name="Text Box 139"/>
            <p:cNvSpPr txBox="1">
              <a:spLocks noChangeArrowheads="1"/>
            </p:cNvSpPr>
            <p:nvPr/>
          </p:nvSpPr>
          <p:spPr bwMode="auto">
            <a:xfrm>
              <a:off x="1635" y="527"/>
              <a:ext cx="4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102" name="Text Box 140"/>
            <p:cNvSpPr txBox="1">
              <a:spLocks noChangeArrowheads="1"/>
            </p:cNvSpPr>
            <p:nvPr/>
          </p:nvSpPr>
          <p:spPr bwMode="auto">
            <a:xfrm>
              <a:off x="2426" y="799"/>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3</a:t>
              </a:r>
              <a:endParaRPr kumimoji="1" lang="en-US" altLang="zh-CN" sz="2800" b="0" dirty="0">
                <a:solidFill>
                  <a:schemeClr val="tx1"/>
                </a:solidFill>
                <a:ea typeface="宋体" panose="02010600030101010101" pitchFamily="2" charset="-122"/>
              </a:endParaRPr>
            </a:p>
          </p:txBody>
        </p:sp>
      </p:grpSp>
      <p:sp>
        <p:nvSpPr>
          <p:cNvPr id="115" name="Text Box 117"/>
          <p:cNvSpPr txBox="1">
            <a:spLocks noChangeArrowheads="1"/>
          </p:cNvSpPr>
          <p:nvPr/>
        </p:nvSpPr>
        <p:spPr bwMode="auto">
          <a:xfrm>
            <a:off x="6900037" y="383817"/>
            <a:ext cx="343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a:t>
            </a:r>
            <a:endParaRPr kumimoji="1" lang="en-US" altLang="zh-CN" sz="2800" b="0" dirty="0">
              <a:solidFill>
                <a:schemeClr val="tx1"/>
              </a:solidFill>
              <a:ea typeface="宋体" panose="02010600030101010101" pitchFamily="2" charset="-122"/>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9" name="Text Box 11"/>
          <p:cNvSpPr txBox="1">
            <a:spLocks noChangeArrowheads="1"/>
          </p:cNvSpPr>
          <p:nvPr/>
        </p:nvSpPr>
        <p:spPr bwMode="auto">
          <a:xfrm>
            <a:off x="182034" y="4364369"/>
            <a:ext cx="2447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b="0" i="1" dirty="0">
                <a:solidFill>
                  <a:schemeClr val="tx1"/>
                </a:solidFill>
                <a:ea typeface="宋体" panose="02010600030101010101" pitchFamily="2" charset="-122"/>
              </a:rPr>
              <a:t>R </a:t>
            </a:r>
            <a:r>
              <a:rPr kumimoji="1" lang="en-US" altLang="zh-CN" sz="3200" b="0" i="1" baseline="-25000" dirty="0" err="1">
                <a:solidFill>
                  <a:schemeClr val="tx1"/>
                </a:solidFill>
                <a:ea typeface="宋体" panose="02010600030101010101" pitchFamily="2" charset="-122"/>
              </a:rPr>
              <a:t>jk</a:t>
            </a:r>
            <a:r>
              <a:rPr kumimoji="1" lang="en-US" altLang="zh-CN" sz="3200" b="0" dirty="0">
                <a:solidFill>
                  <a:schemeClr val="tx1"/>
                </a:solidFill>
                <a:ea typeface="宋体" panose="02010600030101010101" pitchFamily="2" charset="-122"/>
              </a:rPr>
              <a:t>:</a:t>
            </a:r>
            <a:r>
              <a:rPr kumimoji="1" lang="en-US" altLang="zh-CN" sz="3200" dirty="0">
                <a:solidFill>
                  <a:schemeClr val="tx1"/>
                </a:solidFill>
                <a:ea typeface="宋体" panose="02010600030101010101" pitchFamily="2" charset="-122"/>
              </a:rPr>
              <a:t> </a:t>
            </a:r>
            <a:r>
              <a:rPr kumimoji="1" lang="zh-CN" altLang="en-US" sz="2800" dirty="0"/>
              <a:t>互电阻</a:t>
            </a:r>
            <a:endParaRPr kumimoji="1" lang="zh-CN" altLang="en-US" sz="2800" dirty="0"/>
          </a:p>
        </p:txBody>
      </p:sp>
      <p:sp>
        <p:nvSpPr>
          <p:cNvPr id="37900" name="Rectangle 12"/>
          <p:cNvSpPr>
            <a:spLocks noChangeArrowheads="1"/>
          </p:cNvSpPr>
          <p:nvPr/>
        </p:nvSpPr>
        <p:spPr bwMode="auto">
          <a:xfrm>
            <a:off x="2706688" y="3894975"/>
            <a:ext cx="628914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dirty="0">
                <a:solidFill>
                  <a:schemeClr val="tx1"/>
                </a:solidFill>
                <a:latin typeface="宋体" panose="02010600030101010101" pitchFamily="2" charset="-122"/>
                <a:ea typeface="宋体" panose="02010600030101010101" pitchFamily="2" charset="-122"/>
              </a:rPr>
              <a:t>+</a:t>
            </a:r>
            <a:r>
              <a:rPr kumimoji="1" lang="en-US" altLang="zh-CN" sz="2800" dirty="0">
                <a:solidFill>
                  <a:schemeClr val="bg1"/>
                </a:solidFill>
                <a:latin typeface="楷体_GB2312" pitchFamily="49" charset="-122"/>
              </a:rPr>
              <a:t> </a:t>
            </a:r>
            <a:r>
              <a:rPr kumimoji="1" lang="en-US" altLang="zh-CN" sz="2800" dirty="0">
                <a:latin typeface="楷体_GB2312" pitchFamily="49" charset="-122"/>
              </a:rPr>
              <a:t>: </a:t>
            </a:r>
            <a:r>
              <a:rPr kumimoji="1" lang="zh-CN" altLang="en-US" sz="2800" dirty="0">
                <a:latin typeface="楷体_GB2312" pitchFamily="49" charset="-122"/>
              </a:rPr>
              <a:t>流过互阻的两个网孔电流方向相同；</a:t>
            </a:r>
            <a:endParaRPr kumimoji="1" lang="zh-CN" altLang="en-US" sz="2800" dirty="0">
              <a:latin typeface="楷体_GB2312" pitchFamily="49" charset="-122"/>
            </a:endParaRPr>
          </a:p>
        </p:txBody>
      </p:sp>
      <p:sp>
        <p:nvSpPr>
          <p:cNvPr id="37901" name="Rectangle 13"/>
          <p:cNvSpPr>
            <a:spLocks noChangeArrowheads="1"/>
          </p:cNvSpPr>
          <p:nvPr/>
        </p:nvSpPr>
        <p:spPr bwMode="auto">
          <a:xfrm>
            <a:off x="2629959" y="4429139"/>
            <a:ext cx="628914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dirty="0">
                <a:solidFill>
                  <a:schemeClr val="tx1"/>
                </a:solidFill>
                <a:latin typeface="宋体" panose="02010600030101010101" pitchFamily="2" charset="-122"/>
                <a:ea typeface="宋体" panose="02010600030101010101" pitchFamily="2" charset="-122"/>
              </a:rPr>
              <a:t>-</a:t>
            </a:r>
            <a:r>
              <a:rPr kumimoji="1" lang="en-US" altLang="zh-CN" sz="2800" dirty="0">
                <a:latin typeface="宋体" panose="02010600030101010101" pitchFamily="2" charset="-122"/>
                <a:ea typeface="宋体" panose="02010600030101010101" pitchFamily="2" charset="-122"/>
              </a:rPr>
              <a:t> </a:t>
            </a:r>
            <a:r>
              <a:rPr kumimoji="1" lang="en-US" altLang="zh-CN" sz="2800" dirty="0">
                <a:latin typeface="楷体_GB2312" pitchFamily="49" charset="-122"/>
              </a:rPr>
              <a:t>: </a:t>
            </a:r>
            <a:r>
              <a:rPr kumimoji="1" lang="zh-CN" altLang="en-US" sz="2800" dirty="0">
                <a:latin typeface="楷体_GB2312" pitchFamily="49" charset="-122"/>
              </a:rPr>
              <a:t>流过互阻的两个网孔电流方向相反；</a:t>
            </a:r>
            <a:endParaRPr kumimoji="1" lang="zh-CN" altLang="en-US" sz="2800" dirty="0">
              <a:latin typeface="楷体_GB2312" pitchFamily="49" charset="-122"/>
            </a:endParaRPr>
          </a:p>
        </p:txBody>
      </p:sp>
      <p:sp>
        <p:nvSpPr>
          <p:cNvPr id="37902" name="Text Box 14"/>
          <p:cNvSpPr txBox="1">
            <a:spLocks noChangeArrowheads="1"/>
          </p:cNvSpPr>
          <p:nvPr/>
        </p:nvSpPr>
        <p:spPr bwMode="auto">
          <a:xfrm>
            <a:off x="2661709" y="4971342"/>
            <a:ext cx="61790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latin typeface="楷体_GB2312" pitchFamily="49" charset="-122"/>
              </a:rPr>
              <a:t>0</a:t>
            </a:r>
            <a:r>
              <a:rPr kumimoji="1" lang="en-US" altLang="zh-CN" sz="2800" b="0" dirty="0">
                <a:latin typeface="楷体_GB2312" pitchFamily="49" charset="-122"/>
              </a:rPr>
              <a:t> </a:t>
            </a:r>
            <a:r>
              <a:rPr kumimoji="1" lang="en-US" altLang="zh-CN" sz="2800" dirty="0">
                <a:latin typeface="楷体_GB2312" pitchFamily="49" charset="-122"/>
              </a:rPr>
              <a:t>: </a:t>
            </a:r>
            <a:r>
              <a:rPr kumimoji="1" lang="zh-CN" altLang="en-US" sz="2800" dirty="0">
                <a:latin typeface="楷体_GB2312" pitchFamily="49" charset="-122"/>
              </a:rPr>
              <a:t>无关</a:t>
            </a:r>
            <a:r>
              <a:rPr kumimoji="1" lang="en-US" altLang="zh-CN" sz="2800" dirty="0">
                <a:latin typeface="楷体_GB2312" pitchFamily="49" charset="-122"/>
              </a:rPr>
              <a:t>(</a:t>
            </a:r>
            <a:r>
              <a:rPr kumimoji="1" lang="zh-CN" altLang="en-US" sz="2800" dirty="0">
                <a:latin typeface="楷体_GB2312" pitchFamily="49" charset="-122"/>
              </a:rPr>
              <a:t>两个网孔没有公共支路，或者有公共支路，但公共支路上没有电阻</a:t>
            </a:r>
            <a:r>
              <a:rPr kumimoji="1" lang="en-US" altLang="zh-CN" sz="2800" dirty="0">
                <a:latin typeface="楷体_GB2312" pitchFamily="49" charset="-122"/>
              </a:rPr>
              <a:t>)</a:t>
            </a:r>
            <a:r>
              <a:rPr kumimoji="1" lang="zh-CN" altLang="en-US" sz="2800" dirty="0">
                <a:latin typeface="楷体_GB2312" pitchFamily="49" charset="-122"/>
              </a:rPr>
              <a:t>。</a:t>
            </a:r>
            <a:endParaRPr kumimoji="1" lang="zh-CN" altLang="en-US" sz="2800" dirty="0">
              <a:latin typeface="楷体_GB2312" pitchFamily="49" charset="-122"/>
            </a:endParaRPr>
          </a:p>
        </p:txBody>
      </p:sp>
      <p:sp>
        <p:nvSpPr>
          <p:cNvPr id="37903" name="AutoShape 15"/>
          <p:cNvSpPr/>
          <p:nvPr/>
        </p:nvSpPr>
        <p:spPr bwMode="auto">
          <a:xfrm>
            <a:off x="2414059" y="4017453"/>
            <a:ext cx="215900" cy="1439862"/>
          </a:xfrm>
          <a:prstGeom prst="leftBrace">
            <a:avLst>
              <a:gd name="adj1" fmla="val 55576"/>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37911" name="Text Box 23"/>
          <p:cNvSpPr txBox="1">
            <a:spLocks noChangeArrowheads="1"/>
          </p:cNvSpPr>
          <p:nvPr/>
        </p:nvSpPr>
        <p:spPr bwMode="auto">
          <a:xfrm>
            <a:off x="211667" y="2908340"/>
            <a:ext cx="3816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b="0" i="1" dirty="0">
                <a:solidFill>
                  <a:schemeClr val="tx1"/>
                </a:solidFill>
                <a:ea typeface="宋体" panose="02010600030101010101" pitchFamily="2" charset="-122"/>
              </a:rPr>
              <a:t>R </a:t>
            </a:r>
            <a:r>
              <a:rPr kumimoji="1" lang="en-US" altLang="zh-CN" sz="3200" b="0" i="1" baseline="-25000" dirty="0">
                <a:solidFill>
                  <a:schemeClr val="tx1"/>
                </a:solidFill>
                <a:ea typeface="宋体" panose="02010600030101010101" pitchFamily="2" charset="-122"/>
              </a:rPr>
              <a:t>kk</a:t>
            </a:r>
            <a:r>
              <a:rPr kumimoji="1" lang="en-US" altLang="zh-CN" sz="2800" b="0" dirty="0">
                <a:solidFill>
                  <a:schemeClr val="tx1"/>
                </a:solidFill>
                <a:ea typeface="宋体" panose="02010600030101010101" pitchFamily="2" charset="-122"/>
              </a:rPr>
              <a:t>:</a:t>
            </a:r>
            <a:r>
              <a:rPr kumimoji="1" lang="en-US" altLang="zh-CN" sz="2800" dirty="0">
                <a:solidFill>
                  <a:schemeClr val="tx1"/>
                </a:solidFill>
                <a:ea typeface="宋体" panose="02010600030101010101" pitchFamily="2" charset="-122"/>
              </a:rPr>
              <a:t>   </a:t>
            </a:r>
            <a:r>
              <a:rPr kumimoji="1" lang="zh-CN" altLang="en-US" sz="2800" dirty="0">
                <a:latin typeface="楷体_GB2312" pitchFamily="49" charset="-122"/>
              </a:rPr>
              <a:t>自电阻</a:t>
            </a:r>
            <a:r>
              <a:rPr kumimoji="1" lang="en-US" altLang="zh-CN" sz="2800" dirty="0">
                <a:latin typeface="楷体_GB2312" pitchFamily="49" charset="-122"/>
              </a:rPr>
              <a:t>(</a:t>
            </a:r>
            <a:r>
              <a:rPr kumimoji="1" lang="zh-CN" altLang="en-US" sz="2800" dirty="0">
                <a:latin typeface="楷体_GB2312" pitchFamily="49" charset="-122"/>
              </a:rPr>
              <a:t>总为正</a:t>
            </a:r>
            <a:r>
              <a:rPr kumimoji="1" lang="en-US" altLang="zh-CN" sz="2800" dirty="0">
                <a:latin typeface="楷体_GB2312" pitchFamily="49" charset="-122"/>
              </a:rPr>
              <a:t>)</a:t>
            </a:r>
            <a:endParaRPr kumimoji="1" lang="en-US" altLang="zh-CN" sz="2800" dirty="0">
              <a:latin typeface="楷体_GB2312" pitchFamily="49" charset="-122"/>
            </a:endParaRPr>
          </a:p>
        </p:txBody>
      </p:sp>
      <p:graphicFrame>
        <p:nvGraphicFramePr>
          <p:cNvPr id="46090" name="Object 38"/>
          <p:cNvGraphicFramePr>
            <a:graphicFrameLocks noChangeAspect="1"/>
          </p:cNvGraphicFramePr>
          <p:nvPr/>
        </p:nvGraphicFramePr>
        <p:xfrm>
          <a:off x="1571625" y="843469"/>
          <a:ext cx="5593292" cy="1865864"/>
        </p:xfrm>
        <a:graphic>
          <a:graphicData uri="http://schemas.openxmlformats.org/presentationml/2006/ole">
            <mc:AlternateContent xmlns:mc="http://schemas.openxmlformats.org/markup-compatibility/2006">
              <mc:Choice xmlns:v="urn:schemas-microsoft-com:vml" Requires="v">
                <p:oleObj spid="_x0000_s21549" name="公式" r:id="rId1" imgW="2012950" imgH="861060" progId="Equation.3">
                  <p:embed/>
                </p:oleObj>
              </mc:Choice>
              <mc:Fallback>
                <p:oleObj name="公式" r:id="rId1" imgW="2012950" imgH="861060" progId="Equation.3">
                  <p:embed/>
                  <p:pic>
                    <p:nvPicPr>
                      <p:cNvPr id="0" name="Object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843469"/>
                        <a:ext cx="5593292" cy="1865864"/>
                      </a:xfrm>
                      <a:prstGeom prst="rect">
                        <a:avLst/>
                      </a:prstGeom>
                      <a:noFill/>
                      <a:ln>
                        <a:noFill/>
                      </a:ln>
                      <a:effectLst/>
                    </p:spPr>
                  </p:pic>
                </p:oleObj>
              </mc:Fallback>
            </mc:AlternateContent>
          </a:graphicData>
        </a:graphic>
      </p:graphicFrame>
      <p:sp>
        <p:nvSpPr>
          <p:cNvPr id="12"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Text Box 4"/>
          <p:cNvSpPr txBox="1">
            <a:spLocks noChangeArrowheads="1"/>
          </p:cNvSpPr>
          <p:nvPr/>
        </p:nvSpPr>
        <p:spPr bwMode="auto">
          <a:xfrm>
            <a:off x="468313" y="924577"/>
            <a:ext cx="10795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3200" dirty="0">
                <a:solidFill>
                  <a:schemeClr val="tx1"/>
                </a:solidFill>
                <a:ea typeface="宋体" panose="02010600030101010101" pitchFamily="2" charset="-122"/>
              </a:rPr>
              <a:t>例</a:t>
            </a:r>
            <a:r>
              <a:rPr kumimoji="1" lang="en-US" altLang="zh-CN" sz="3200" b="0" dirty="0">
                <a:solidFill>
                  <a:schemeClr val="tx1"/>
                </a:solidFill>
                <a:ea typeface="宋体" panose="02010600030101010101" pitchFamily="2" charset="-122"/>
              </a:rPr>
              <a:t>1</a:t>
            </a:r>
            <a:endParaRPr kumimoji="1" lang="en-US" altLang="zh-CN" sz="3200" b="0" dirty="0">
              <a:solidFill>
                <a:schemeClr val="tx1"/>
              </a:solidFill>
              <a:ea typeface="宋体" panose="02010600030101010101" pitchFamily="2" charset="-122"/>
            </a:endParaRPr>
          </a:p>
        </p:txBody>
      </p:sp>
      <p:sp>
        <p:nvSpPr>
          <p:cNvPr id="57375" name="Text Box 31"/>
          <p:cNvSpPr txBox="1">
            <a:spLocks noChangeArrowheads="1"/>
          </p:cNvSpPr>
          <p:nvPr/>
        </p:nvSpPr>
        <p:spPr bwMode="auto">
          <a:xfrm>
            <a:off x="1476375" y="996014"/>
            <a:ext cx="5111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latin typeface="Arial" panose="020B0604020202020204" pitchFamily="34" charset="0"/>
              </a:rPr>
              <a:t>用网孔电流法求解电流 </a:t>
            </a:r>
            <a:r>
              <a:rPr lang="en-US" altLang="zh-CN" sz="2800" i="1" dirty="0" err="1">
                <a:solidFill>
                  <a:schemeClr val="tx1"/>
                </a:solidFill>
              </a:rPr>
              <a:t>i</a:t>
            </a:r>
            <a:endParaRPr lang="en-US" altLang="zh-CN" sz="2800" dirty="0">
              <a:solidFill>
                <a:schemeClr val="tx1"/>
              </a:solidFill>
              <a:latin typeface="Arial" panose="020B0604020202020204" pitchFamily="34" charset="0"/>
            </a:endParaRPr>
          </a:p>
        </p:txBody>
      </p:sp>
      <p:sp>
        <p:nvSpPr>
          <p:cNvPr id="57376" name="Text Box 32"/>
          <p:cNvSpPr txBox="1">
            <a:spLocks noChangeArrowheads="1"/>
          </p:cNvSpPr>
          <p:nvPr/>
        </p:nvSpPr>
        <p:spPr bwMode="auto">
          <a:xfrm>
            <a:off x="322262" y="1669692"/>
            <a:ext cx="576263" cy="519112"/>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chemeClr val="tx1"/>
                </a:solidFill>
                <a:ea typeface="宋体" panose="02010600030101010101" pitchFamily="2" charset="-122"/>
              </a:rPr>
              <a:t>解</a:t>
            </a:r>
            <a:endParaRPr kumimoji="1" lang="zh-CN" altLang="en-US" sz="2800" b="0" dirty="0">
              <a:solidFill>
                <a:schemeClr val="tx1"/>
              </a:solidFill>
              <a:ea typeface="宋体" panose="02010600030101010101" pitchFamily="2" charset="-122"/>
            </a:endParaRPr>
          </a:p>
        </p:txBody>
      </p:sp>
      <p:grpSp>
        <p:nvGrpSpPr>
          <p:cNvPr id="2" name="Group 106"/>
          <p:cNvGrpSpPr/>
          <p:nvPr/>
        </p:nvGrpSpPr>
        <p:grpSpPr bwMode="auto">
          <a:xfrm>
            <a:off x="1187450" y="4380564"/>
            <a:ext cx="2160588" cy="1944688"/>
            <a:chOff x="748" y="2432"/>
            <a:chExt cx="1361" cy="1225"/>
          </a:xfrm>
        </p:grpSpPr>
        <p:grpSp>
          <p:nvGrpSpPr>
            <p:cNvPr id="47152" name="Group 49"/>
            <p:cNvGrpSpPr/>
            <p:nvPr/>
          </p:nvGrpSpPr>
          <p:grpSpPr bwMode="auto">
            <a:xfrm>
              <a:off x="748" y="2432"/>
              <a:ext cx="409" cy="681"/>
              <a:chOff x="3560" y="2069"/>
              <a:chExt cx="409" cy="681"/>
            </a:xfrm>
          </p:grpSpPr>
          <p:grpSp>
            <p:nvGrpSpPr>
              <p:cNvPr id="47163" name="Group 38"/>
              <p:cNvGrpSpPr/>
              <p:nvPr/>
            </p:nvGrpSpPr>
            <p:grpSpPr bwMode="auto">
              <a:xfrm>
                <a:off x="3560" y="2069"/>
                <a:ext cx="409" cy="681"/>
                <a:chOff x="3560" y="2069"/>
                <a:chExt cx="409" cy="681"/>
              </a:xfrm>
            </p:grpSpPr>
            <p:sp>
              <p:nvSpPr>
                <p:cNvPr id="47165" name="Oval 36"/>
                <p:cNvSpPr>
                  <a:spLocks noChangeArrowheads="1"/>
                </p:cNvSpPr>
                <p:nvPr/>
              </p:nvSpPr>
              <p:spPr bwMode="auto">
                <a:xfrm>
                  <a:off x="3560" y="2069"/>
                  <a:ext cx="409" cy="681"/>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7166" name="Line 37"/>
                <p:cNvSpPr>
                  <a:spLocks noChangeShapeType="1"/>
                </p:cNvSpPr>
                <p:nvPr/>
              </p:nvSpPr>
              <p:spPr bwMode="auto">
                <a:xfrm flipV="1">
                  <a:off x="3560" y="2296"/>
                  <a:ext cx="0" cy="136"/>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7164" name="Text Box 40"/>
              <p:cNvSpPr txBox="1">
                <a:spLocks noChangeArrowheads="1"/>
              </p:cNvSpPr>
              <p:nvPr/>
            </p:nvSpPr>
            <p:spPr bwMode="auto">
              <a:xfrm>
                <a:off x="3606" y="2251"/>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i</a:t>
                </a:r>
                <a:r>
                  <a:rPr lang="en-US" altLang="zh-CN" sz="2800" b="0" baseline="-25000" dirty="0">
                    <a:solidFill>
                      <a:schemeClr val="tx1"/>
                    </a:solidFill>
                    <a:latin typeface="Arial" panose="020B0604020202020204" pitchFamily="34" charset="0"/>
                  </a:rPr>
                  <a:t>1</a:t>
                </a:r>
                <a:endParaRPr lang="en-US" altLang="zh-CN" sz="2800" b="0" baseline="-25000" dirty="0">
                  <a:solidFill>
                    <a:schemeClr val="tx1"/>
                  </a:solidFill>
                  <a:latin typeface="Arial" panose="020B0604020202020204" pitchFamily="34" charset="0"/>
                </a:endParaRPr>
              </a:p>
            </p:txBody>
          </p:sp>
        </p:grpSp>
        <p:grpSp>
          <p:nvGrpSpPr>
            <p:cNvPr id="47153" name="Group 52"/>
            <p:cNvGrpSpPr/>
            <p:nvPr/>
          </p:nvGrpSpPr>
          <p:grpSpPr bwMode="auto">
            <a:xfrm>
              <a:off x="1655" y="3203"/>
              <a:ext cx="379" cy="454"/>
              <a:chOff x="1655" y="1616"/>
              <a:chExt cx="379" cy="454"/>
            </a:xfrm>
          </p:grpSpPr>
          <p:sp>
            <p:nvSpPr>
              <p:cNvPr id="47159" name="Text Box 42"/>
              <p:cNvSpPr txBox="1">
                <a:spLocks noChangeArrowheads="1"/>
              </p:cNvSpPr>
              <p:nvPr/>
            </p:nvSpPr>
            <p:spPr bwMode="auto">
              <a:xfrm>
                <a:off x="1701" y="1661"/>
                <a:ext cx="3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i</a:t>
                </a:r>
                <a:r>
                  <a:rPr lang="en-US" altLang="zh-CN" sz="2800" b="0" baseline="-25000" dirty="0">
                    <a:solidFill>
                      <a:schemeClr val="tx1"/>
                    </a:solidFill>
                    <a:latin typeface="Arial" panose="020B0604020202020204" pitchFamily="34" charset="0"/>
                  </a:rPr>
                  <a:t>3</a:t>
                </a:r>
                <a:endParaRPr lang="en-US" altLang="zh-CN" sz="2800" b="0" baseline="-25000" dirty="0">
                  <a:solidFill>
                    <a:schemeClr val="tx1"/>
                  </a:solidFill>
                  <a:latin typeface="Arial" panose="020B0604020202020204" pitchFamily="34" charset="0"/>
                </a:endParaRPr>
              </a:p>
            </p:txBody>
          </p:sp>
          <p:grpSp>
            <p:nvGrpSpPr>
              <p:cNvPr id="47160" name="Group 43"/>
              <p:cNvGrpSpPr/>
              <p:nvPr/>
            </p:nvGrpSpPr>
            <p:grpSpPr bwMode="auto">
              <a:xfrm>
                <a:off x="1655" y="1616"/>
                <a:ext cx="363" cy="454"/>
                <a:chOff x="3560" y="2069"/>
                <a:chExt cx="409" cy="681"/>
              </a:xfrm>
            </p:grpSpPr>
            <p:sp>
              <p:nvSpPr>
                <p:cNvPr id="47161" name="Oval 44"/>
                <p:cNvSpPr>
                  <a:spLocks noChangeArrowheads="1"/>
                </p:cNvSpPr>
                <p:nvPr/>
              </p:nvSpPr>
              <p:spPr bwMode="auto">
                <a:xfrm>
                  <a:off x="3560" y="2069"/>
                  <a:ext cx="409" cy="681"/>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7162" name="Line 45"/>
                <p:cNvSpPr>
                  <a:spLocks noChangeShapeType="1"/>
                </p:cNvSpPr>
                <p:nvPr/>
              </p:nvSpPr>
              <p:spPr bwMode="auto">
                <a:xfrm flipV="1">
                  <a:off x="3560" y="2296"/>
                  <a:ext cx="0" cy="136"/>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7154" name="Group 54"/>
            <p:cNvGrpSpPr/>
            <p:nvPr/>
          </p:nvGrpSpPr>
          <p:grpSpPr bwMode="auto">
            <a:xfrm>
              <a:off x="1610" y="2464"/>
              <a:ext cx="499" cy="499"/>
              <a:chOff x="1610" y="922"/>
              <a:chExt cx="499" cy="499"/>
            </a:xfrm>
          </p:grpSpPr>
          <p:sp>
            <p:nvSpPr>
              <p:cNvPr id="47155" name="Text Box 41"/>
              <p:cNvSpPr txBox="1">
                <a:spLocks noChangeArrowheads="1"/>
              </p:cNvSpPr>
              <p:nvPr/>
            </p:nvSpPr>
            <p:spPr bwMode="auto">
              <a:xfrm>
                <a:off x="1695" y="922"/>
                <a:ext cx="3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i</a:t>
                </a:r>
                <a:r>
                  <a:rPr lang="en-US" altLang="zh-CN" sz="2800" b="0" baseline="-25000" dirty="0">
                    <a:solidFill>
                      <a:schemeClr val="tx1"/>
                    </a:solidFill>
                    <a:latin typeface="Arial" panose="020B0604020202020204" pitchFamily="34" charset="0"/>
                  </a:rPr>
                  <a:t>2</a:t>
                </a:r>
                <a:endParaRPr lang="en-US" altLang="zh-CN" sz="2800" b="0" baseline="-25000" dirty="0">
                  <a:solidFill>
                    <a:schemeClr val="tx1"/>
                  </a:solidFill>
                  <a:latin typeface="Arial" panose="020B0604020202020204" pitchFamily="34" charset="0"/>
                </a:endParaRPr>
              </a:p>
            </p:txBody>
          </p:sp>
          <p:grpSp>
            <p:nvGrpSpPr>
              <p:cNvPr id="47156" name="Group 53"/>
              <p:cNvGrpSpPr/>
              <p:nvPr/>
            </p:nvGrpSpPr>
            <p:grpSpPr bwMode="auto">
              <a:xfrm>
                <a:off x="1610" y="981"/>
                <a:ext cx="499" cy="440"/>
                <a:chOff x="3859" y="2435"/>
                <a:chExt cx="499" cy="440"/>
              </a:xfrm>
            </p:grpSpPr>
            <p:sp>
              <p:nvSpPr>
                <p:cNvPr id="47157" name="Oval 47"/>
                <p:cNvSpPr>
                  <a:spLocks noChangeArrowheads="1"/>
                </p:cNvSpPr>
                <p:nvPr/>
              </p:nvSpPr>
              <p:spPr bwMode="auto">
                <a:xfrm>
                  <a:off x="3859" y="2435"/>
                  <a:ext cx="499" cy="440"/>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7158" name="Line 48"/>
                <p:cNvSpPr>
                  <a:spLocks noChangeShapeType="1"/>
                </p:cNvSpPr>
                <p:nvPr/>
              </p:nvSpPr>
              <p:spPr bwMode="auto">
                <a:xfrm flipV="1">
                  <a:off x="3859" y="2582"/>
                  <a:ext cx="0" cy="88"/>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graphicFrame>
        <p:nvGraphicFramePr>
          <p:cNvPr id="57399" name="Object 55"/>
          <p:cNvGraphicFramePr>
            <a:graphicFrameLocks noChangeAspect="1"/>
          </p:cNvGraphicFramePr>
          <p:nvPr/>
        </p:nvGraphicFramePr>
        <p:xfrm>
          <a:off x="1646238" y="1679575"/>
          <a:ext cx="5778500" cy="539750"/>
        </p:xfrm>
        <a:graphic>
          <a:graphicData uri="http://schemas.openxmlformats.org/presentationml/2006/ole">
            <mc:AlternateContent xmlns:mc="http://schemas.openxmlformats.org/markup-compatibility/2006">
              <mc:Choice xmlns:v="urn:schemas-microsoft-com:vml" Requires="v">
                <p:oleObj spid="_x0000_s22702" name="公式" r:id="rId1" imgW="2131695" imgH="219710" progId="Equation.3">
                  <p:embed/>
                </p:oleObj>
              </mc:Choice>
              <mc:Fallback>
                <p:oleObj name="公式" r:id="rId1" imgW="2131695" imgH="219710" progId="Equation.3">
                  <p:embed/>
                  <p:pic>
                    <p:nvPicPr>
                      <p:cNvPr id="0" name="Object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238" y="1679575"/>
                        <a:ext cx="5778500" cy="539750"/>
                      </a:xfrm>
                      <a:prstGeom prst="rect">
                        <a:avLst/>
                      </a:prstGeom>
                      <a:noFill/>
                      <a:ln>
                        <a:noFill/>
                      </a:ln>
                      <a:effectLst/>
                    </p:spPr>
                  </p:pic>
                </p:oleObj>
              </mc:Fallback>
            </mc:AlternateContent>
          </a:graphicData>
        </a:graphic>
      </p:graphicFrame>
      <p:graphicFrame>
        <p:nvGraphicFramePr>
          <p:cNvPr id="57400" name="Object 56"/>
          <p:cNvGraphicFramePr>
            <a:graphicFrameLocks noChangeAspect="1"/>
          </p:cNvGraphicFramePr>
          <p:nvPr/>
        </p:nvGraphicFramePr>
        <p:xfrm>
          <a:off x="1403351" y="2249823"/>
          <a:ext cx="6265355" cy="508044"/>
        </p:xfrm>
        <a:graphic>
          <a:graphicData uri="http://schemas.openxmlformats.org/presentationml/2006/ole">
            <mc:AlternateContent xmlns:mc="http://schemas.openxmlformats.org/markup-compatibility/2006">
              <mc:Choice xmlns:v="urn:schemas-microsoft-com:vml" Requires="v">
                <p:oleObj spid="_x0000_s22703" name="公式" r:id="rId3" imgW="2155190" imgH="219710" progId="Equation.3">
                  <p:embed/>
                </p:oleObj>
              </mc:Choice>
              <mc:Fallback>
                <p:oleObj name="公式" r:id="rId3" imgW="2155190" imgH="219710" progId="Equation.3">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1" y="2249823"/>
                        <a:ext cx="6265355" cy="508044"/>
                      </a:xfrm>
                      <a:prstGeom prst="rect">
                        <a:avLst/>
                      </a:prstGeom>
                      <a:noFill/>
                      <a:ln>
                        <a:noFill/>
                      </a:ln>
                      <a:effectLst/>
                    </p:spPr>
                  </p:pic>
                </p:oleObj>
              </mc:Fallback>
            </mc:AlternateContent>
          </a:graphicData>
        </a:graphic>
      </p:graphicFrame>
      <p:graphicFrame>
        <p:nvGraphicFramePr>
          <p:cNvPr id="57401" name="Object 57"/>
          <p:cNvGraphicFramePr>
            <a:graphicFrameLocks noChangeAspect="1"/>
          </p:cNvGraphicFramePr>
          <p:nvPr/>
        </p:nvGraphicFramePr>
        <p:xfrm>
          <a:off x="1460477" y="2825291"/>
          <a:ext cx="6265356" cy="502382"/>
        </p:xfrm>
        <a:graphic>
          <a:graphicData uri="http://schemas.openxmlformats.org/presentationml/2006/ole">
            <mc:AlternateContent xmlns:mc="http://schemas.openxmlformats.org/markup-compatibility/2006">
              <mc:Choice xmlns:v="urn:schemas-microsoft-com:vml" Requires="v">
                <p:oleObj spid="_x0000_s22704" name="公式" r:id="rId5" imgW="2179320" imgH="219710" progId="Equation.3">
                  <p:embed/>
                </p:oleObj>
              </mc:Choice>
              <mc:Fallback>
                <p:oleObj name="公式" r:id="rId5" imgW="2179320" imgH="219710" progId="Equation.3">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0477" y="2825291"/>
                        <a:ext cx="6265356" cy="502382"/>
                      </a:xfrm>
                      <a:prstGeom prst="rect">
                        <a:avLst/>
                      </a:prstGeom>
                      <a:noFill/>
                      <a:ln>
                        <a:noFill/>
                      </a:ln>
                      <a:effectLst/>
                    </p:spPr>
                  </p:pic>
                </p:oleObj>
              </mc:Fallback>
            </mc:AlternateContent>
          </a:graphicData>
        </a:graphic>
      </p:graphicFrame>
      <p:sp>
        <p:nvSpPr>
          <p:cNvPr id="57402" name="Text Box 58"/>
          <p:cNvSpPr txBox="1">
            <a:spLocks noChangeArrowheads="1"/>
          </p:cNvSpPr>
          <p:nvPr/>
        </p:nvSpPr>
        <p:spPr bwMode="auto">
          <a:xfrm>
            <a:off x="4433227" y="4705135"/>
            <a:ext cx="4619198" cy="182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buFontTx/>
              <a:buAutoNum type="circleNumDbPlain"/>
            </a:pPr>
            <a:r>
              <a:rPr kumimoji="1" lang="zh-CN" altLang="en-US" dirty="0">
                <a:latin typeface="楷体_GB2312" pitchFamily="49" charset="-122"/>
              </a:rPr>
              <a:t>无受控源的线性网络</a:t>
            </a:r>
            <a:r>
              <a:rPr kumimoji="1" lang="en-US" altLang="zh-CN" b="0" i="1" dirty="0"/>
              <a:t>R </a:t>
            </a:r>
            <a:r>
              <a:rPr kumimoji="1" lang="en-US" altLang="zh-CN" b="0" i="1" baseline="-25000" dirty="0" err="1"/>
              <a:t>jk</a:t>
            </a:r>
            <a:r>
              <a:rPr kumimoji="1" lang="en-US" altLang="zh-CN" b="0" dirty="0"/>
              <a:t>=</a:t>
            </a:r>
            <a:r>
              <a:rPr kumimoji="1" lang="en-US" altLang="zh-CN" b="0" i="1" dirty="0" err="1"/>
              <a:t>R</a:t>
            </a:r>
            <a:r>
              <a:rPr kumimoji="1" lang="en-US" altLang="zh-CN" b="0" i="1" baseline="-25000" dirty="0" err="1"/>
              <a:t>kj</a:t>
            </a:r>
            <a:r>
              <a:rPr kumimoji="1" lang="en-US" altLang="zh-CN" b="0" dirty="0"/>
              <a:t> </a:t>
            </a:r>
            <a:r>
              <a:rPr kumimoji="1" lang="en-US" altLang="zh-CN" dirty="0">
                <a:latin typeface="楷体_GB2312" pitchFamily="49" charset="-122"/>
              </a:rPr>
              <a:t>, </a:t>
            </a:r>
            <a:r>
              <a:rPr kumimoji="1" lang="zh-CN" altLang="en-US" dirty="0">
                <a:latin typeface="楷体_GB2312" pitchFamily="49" charset="-122"/>
              </a:rPr>
              <a:t>系数矩阵为对称阵。</a:t>
            </a:r>
            <a:endParaRPr kumimoji="1" lang="zh-CN" altLang="en-US" dirty="0">
              <a:latin typeface="楷体_GB2312" pitchFamily="49" charset="-122"/>
            </a:endParaRPr>
          </a:p>
          <a:p>
            <a:pPr eaLnBrk="1" hangingPunct="1">
              <a:lnSpc>
                <a:spcPct val="120000"/>
              </a:lnSpc>
              <a:buFontTx/>
              <a:buAutoNum type="circleNumDbPlain"/>
            </a:pPr>
            <a:r>
              <a:rPr kumimoji="1" lang="zh-CN" altLang="en-US" dirty="0">
                <a:latin typeface="楷体_GB2312" pitchFamily="49" charset="-122"/>
              </a:rPr>
              <a:t>当网孔电流均取顺（或逆）时针方向时，</a:t>
            </a:r>
            <a:r>
              <a:rPr kumimoji="1" lang="en-US" altLang="zh-CN" b="0" i="1" dirty="0"/>
              <a:t>R </a:t>
            </a:r>
            <a:r>
              <a:rPr kumimoji="1" lang="en-US" altLang="zh-CN" b="0" i="1" baseline="-25000" dirty="0" err="1"/>
              <a:t>jk</a:t>
            </a:r>
            <a:r>
              <a:rPr kumimoji="1" lang="zh-CN" altLang="en-US" dirty="0">
                <a:latin typeface="楷体_GB2312" pitchFamily="49" charset="-122"/>
              </a:rPr>
              <a:t>均为负。</a:t>
            </a:r>
            <a:endParaRPr kumimoji="1" lang="zh-CN" altLang="en-US" dirty="0">
              <a:latin typeface="楷体_GB2312" pitchFamily="49" charset="-122"/>
            </a:endParaRPr>
          </a:p>
        </p:txBody>
      </p:sp>
      <p:graphicFrame>
        <p:nvGraphicFramePr>
          <p:cNvPr id="57405" name="Object 61"/>
          <p:cNvGraphicFramePr>
            <a:graphicFrameLocks noChangeAspect="1"/>
          </p:cNvGraphicFramePr>
          <p:nvPr/>
        </p:nvGraphicFramePr>
        <p:xfrm>
          <a:off x="1473861" y="3507449"/>
          <a:ext cx="1871662" cy="565150"/>
        </p:xfrm>
        <a:graphic>
          <a:graphicData uri="http://schemas.openxmlformats.org/presentationml/2006/ole">
            <mc:AlternateContent xmlns:mc="http://schemas.openxmlformats.org/markup-compatibility/2006">
              <mc:Choice xmlns:v="urn:schemas-microsoft-com:vml" Requires="v">
                <p:oleObj spid="_x0000_s22705" name="公式" r:id="rId7" imgW="575945" imgH="219710" progId="Equation.3">
                  <p:embed/>
                </p:oleObj>
              </mc:Choice>
              <mc:Fallback>
                <p:oleObj name="公式" r:id="rId7" imgW="575945" imgH="219710" progId="Equation.3">
                  <p:embed/>
                  <p:pic>
                    <p:nvPicPr>
                      <p:cNvPr id="0" name="Object 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3861" y="3507449"/>
                        <a:ext cx="1871662"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105"/>
          <p:cNvGrpSpPr/>
          <p:nvPr/>
        </p:nvGrpSpPr>
        <p:grpSpPr bwMode="auto">
          <a:xfrm>
            <a:off x="141288" y="4164664"/>
            <a:ext cx="4071937" cy="2447925"/>
            <a:chOff x="89" y="2296"/>
            <a:chExt cx="2565" cy="1542"/>
          </a:xfrm>
        </p:grpSpPr>
        <p:sp>
          <p:nvSpPr>
            <p:cNvPr id="47125" name="Oval 82"/>
            <p:cNvSpPr>
              <a:spLocks noChangeArrowheads="1"/>
            </p:cNvSpPr>
            <p:nvPr/>
          </p:nvSpPr>
          <p:spPr bwMode="auto">
            <a:xfrm>
              <a:off x="430" y="320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47126" name="Line 83"/>
            <p:cNvSpPr>
              <a:spLocks noChangeShapeType="1"/>
            </p:cNvSpPr>
            <p:nvPr/>
          </p:nvSpPr>
          <p:spPr bwMode="auto">
            <a:xfrm>
              <a:off x="612" y="2296"/>
              <a:ext cx="0" cy="1542"/>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127" name="Line 84"/>
            <p:cNvSpPr>
              <a:spLocks noChangeShapeType="1"/>
            </p:cNvSpPr>
            <p:nvPr/>
          </p:nvSpPr>
          <p:spPr bwMode="auto">
            <a:xfrm>
              <a:off x="1112" y="3067"/>
              <a:ext cx="1497"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28" name="Line 85"/>
            <p:cNvSpPr>
              <a:spLocks noChangeShapeType="1"/>
            </p:cNvSpPr>
            <p:nvPr/>
          </p:nvSpPr>
          <p:spPr bwMode="auto">
            <a:xfrm>
              <a:off x="612" y="3838"/>
              <a:ext cx="123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29" name="Text Box 86"/>
            <p:cNvSpPr txBox="1">
              <a:spLocks noChangeArrowheads="1"/>
            </p:cNvSpPr>
            <p:nvPr/>
          </p:nvSpPr>
          <p:spPr bwMode="auto">
            <a:xfrm>
              <a:off x="249" y="2568"/>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R</a:t>
              </a:r>
              <a:r>
                <a:rPr lang="en-US" altLang="zh-CN" sz="2800" b="0" baseline="-25000" dirty="0">
                  <a:solidFill>
                    <a:schemeClr val="tx1"/>
                  </a:solidFill>
                </a:rPr>
                <a:t>S</a:t>
              </a:r>
              <a:endParaRPr lang="en-US" altLang="zh-CN" sz="2800" b="0" baseline="-25000" dirty="0">
                <a:solidFill>
                  <a:schemeClr val="tx1"/>
                </a:solidFill>
              </a:endParaRPr>
            </a:p>
          </p:txBody>
        </p:sp>
        <p:sp>
          <p:nvSpPr>
            <p:cNvPr id="47130" name="Text Box 87"/>
            <p:cNvSpPr txBox="1">
              <a:spLocks noChangeArrowheads="1"/>
            </p:cNvSpPr>
            <p:nvPr/>
          </p:nvSpPr>
          <p:spPr bwMode="auto">
            <a:xfrm>
              <a:off x="1565" y="2704"/>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R</a:t>
              </a:r>
              <a:r>
                <a:rPr lang="en-US" altLang="zh-CN" sz="2800" b="0" baseline="-25000" dirty="0">
                  <a:solidFill>
                    <a:schemeClr val="tx1"/>
                  </a:solidFill>
                </a:rPr>
                <a:t>5</a:t>
              </a:r>
              <a:endParaRPr lang="en-US" altLang="zh-CN" sz="2800" b="0" baseline="-25000" dirty="0">
                <a:solidFill>
                  <a:schemeClr val="tx1"/>
                </a:solidFill>
              </a:endParaRPr>
            </a:p>
          </p:txBody>
        </p:sp>
        <p:sp>
          <p:nvSpPr>
            <p:cNvPr id="47131" name="Text Box 88"/>
            <p:cNvSpPr txBox="1">
              <a:spLocks noChangeArrowheads="1"/>
            </p:cNvSpPr>
            <p:nvPr/>
          </p:nvSpPr>
          <p:spPr bwMode="auto">
            <a:xfrm>
              <a:off x="1134" y="3354"/>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R</a:t>
              </a:r>
              <a:r>
                <a:rPr lang="en-US" altLang="zh-CN" sz="2800" b="0" baseline="-25000" dirty="0">
                  <a:solidFill>
                    <a:schemeClr val="tx1"/>
                  </a:solidFill>
                </a:rPr>
                <a:t>4</a:t>
              </a:r>
              <a:endParaRPr lang="en-US" altLang="zh-CN" sz="2800" b="0" baseline="-25000" dirty="0">
                <a:solidFill>
                  <a:schemeClr val="tx1"/>
                </a:solidFill>
              </a:endParaRPr>
            </a:p>
          </p:txBody>
        </p:sp>
        <p:sp>
          <p:nvSpPr>
            <p:cNvPr id="47132" name="Text Box 89"/>
            <p:cNvSpPr txBox="1">
              <a:spLocks noChangeArrowheads="1"/>
            </p:cNvSpPr>
            <p:nvPr/>
          </p:nvSpPr>
          <p:spPr bwMode="auto">
            <a:xfrm>
              <a:off x="2291" y="3339"/>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R</a:t>
              </a:r>
              <a:r>
                <a:rPr lang="en-US" altLang="zh-CN" sz="2800" b="0" baseline="-25000" dirty="0">
                  <a:solidFill>
                    <a:schemeClr val="tx1"/>
                  </a:solidFill>
                </a:rPr>
                <a:t>3</a:t>
              </a:r>
              <a:endParaRPr lang="en-US" altLang="zh-CN" sz="2800" b="0" baseline="-25000" dirty="0">
                <a:solidFill>
                  <a:schemeClr val="tx1"/>
                </a:solidFill>
              </a:endParaRPr>
            </a:p>
          </p:txBody>
        </p:sp>
        <p:sp>
          <p:nvSpPr>
            <p:cNvPr id="47133" name="Text Box 90"/>
            <p:cNvSpPr txBox="1">
              <a:spLocks noChangeArrowheads="1"/>
            </p:cNvSpPr>
            <p:nvPr/>
          </p:nvSpPr>
          <p:spPr bwMode="auto">
            <a:xfrm>
              <a:off x="1157" y="2386"/>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R</a:t>
              </a:r>
              <a:r>
                <a:rPr lang="en-US" altLang="zh-CN" sz="2800" b="0" baseline="-25000" dirty="0">
                  <a:solidFill>
                    <a:schemeClr val="tx1"/>
                  </a:solidFill>
                </a:rPr>
                <a:t>1</a:t>
              </a:r>
              <a:endParaRPr lang="en-US" altLang="zh-CN" sz="2800" b="0" baseline="-25000" dirty="0">
                <a:solidFill>
                  <a:schemeClr val="tx1"/>
                </a:solidFill>
              </a:endParaRPr>
            </a:p>
          </p:txBody>
        </p:sp>
        <p:sp>
          <p:nvSpPr>
            <p:cNvPr id="47134" name="Text Box 91"/>
            <p:cNvSpPr txBox="1">
              <a:spLocks noChangeArrowheads="1"/>
            </p:cNvSpPr>
            <p:nvPr/>
          </p:nvSpPr>
          <p:spPr bwMode="auto">
            <a:xfrm>
              <a:off x="2246" y="2386"/>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R</a:t>
              </a:r>
              <a:r>
                <a:rPr lang="en-US" altLang="zh-CN" sz="2800" b="0" baseline="-25000" dirty="0">
                  <a:solidFill>
                    <a:schemeClr val="tx1"/>
                  </a:solidFill>
                </a:rPr>
                <a:t>2</a:t>
              </a:r>
              <a:endParaRPr lang="en-US" altLang="zh-CN" sz="2800" b="0" baseline="-25000" dirty="0">
                <a:solidFill>
                  <a:schemeClr val="tx1"/>
                </a:solidFill>
              </a:endParaRPr>
            </a:p>
          </p:txBody>
        </p:sp>
        <p:sp>
          <p:nvSpPr>
            <p:cNvPr id="47135" name="Text Box 92"/>
            <p:cNvSpPr txBox="1">
              <a:spLocks noChangeArrowheads="1"/>
            </p:cNvSpPr>
            <p:nvPr/>
          </p:nvSpPr>
          <p:spPr bwMode="auto">
            <a:xfrm>
              <a:off x="89" y="3203"/>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U</a:t>
              </a:r>
              <a:r>
                <a:rPr lang="en-US" altLang="zh-CN" sz="2800" b="0" baseline="-25000" dirty="0">
                  <a:solidFill>
                    <a:schemeClr val="tx1"/>
                  </a:solidFill>
                </a:rPr>
                <a:t>S</a:t>
              </a:r>
              <a:endParaRPr lang="en-US" altLang="zh-CN" sz="2800" b="0" baseline="-25000" dirty="0">
                <a:solidFill>
                  <a:schemeClr val="tx1"/>
                </a:solidFill>
              </a:endParaRPr>
            </a:p>
          </p:txBody>
        </p:sp>
        <p:sp>
          <p:nvSpPr>
            <p:cNvPr id="47136" name="Text Box 93"/>
            <p:cNvSpPr txBox="1">
              <a:spLocks noChangeArrowheads="1"/>
            </p:cNvSpPr>
            <p:nvPr/>
          </p:nvSpPr>
          <p:spPr bwMode="auto">
            <a:xfrm>
              <a:off x="294" y="288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a:t>
              </a:r>
              <a:endParaRPr lang="en-US" altLang="zh-CN" sz="2800" b="0" baseline="-25000" dirty="0">
                <a:solidFill>
                  <a:schemeClr val="tx1"/>
                </a:solidFill>
              </a:endParaRPr>
            </a:p>
          </p:txBody>
        </p:sp>
        <p:sp>
          <p:nvSpPr>
            <p:cNvPr id="47137" name="Text Box 94"/>
            <p:cNvSpPr txBox="1">
              <a:spLocks noChangeArrowheads="1"/>
            </p:cNvSpPr>
            <p:nvPr/>
          </p:nvSpPr>
          <p:spPr bwMode="auto">
            <a:xfrm>
              <a:off x="340" y="3430"/>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_</a:t>
              </a:r>
              <a:endParaRPr lang="en-US" altLang="zh-CN" sz="2800" b="0" baseline="-25000" dirty="0">
                <a:solidFill>
                  <a:schemeClr val="tx1"/>
                </a:solidFill>
              </a:endParaRPr>
            </a:p>
          </p:txBody>
        </p:sp>
        <p:sp>
          <p:nvSpPr>
            <p:cNvPr id="47138" name="Line 95"/>
            <p:cNvSpPr>
              <a:spLocks noChangeShapeType="1"/>
            </p:cNvSpPr>
            <p:nvPr/>
          </p:nvSpPr>
          <p:spPr bwMode="auto">
            <a:xfrm flipH="1">
              <a:off x="2019" y="3112"/>
              <a:ext cx="27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39" name="Text Box 96"/>
            <p:cNvSpPr txBox="1">
              <a:spLocks noChangeArrowheads="1"/>
            </p:cNvSpPr>
            <p:nvPr/>
          </p:nvSpPr>
          <p:spPr bwMode="auto">
            <a:xfrm>
              <a:off x="2051" y="2762"/>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err="1">
                  <a:solidFill>
                    <a:schemeClr val="tx1"/>
                  </a:solidFill>
                </a:rPr>
                <a:t>i</a:t>
              </a:r>
              <a:endParaRPr lang="en-US" altLang="zh-CN" sz="2800" b="0" i="1" dirty="0">
                <a:solidFill>
                  <a:schemeClr val="tx1"/>
                </a:solidFill>
              </a:endParaRPr>
            </a:p>
          </p:txBody>
        </p:sp>
        <p:sp>
          <p:nvSpPr>
            <p:cNvPr id="47140" name="AutoShape 97"/>
            <p:cNvSpPr>
              <a:spLocks noChangeArrowheads="1"/>
            </p:cNvSpPr>
            <p:nvPr/>
          </p:nvSpPr>
          <p:spPr bwMode="auto">
            <a:xfrm>
              <a:off x="1112" y="2296"/>
              <a:ext cx="1497" cy="1542"/>
            </a:xfrm>
            <a:prstGeom prst="diamond">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7141" name="Line 98"/>
            <p:cNvSpPr>
              <a:spLocks noChangeShapeType="1"/>
            </p:cNvSpPr>
            <p:nvPr/>
          </p:nvSpPr>
          <p:spPr bwMode="auto">
            <a:xfrm>
              <a:off x="612" y="2296"/>
              <a:ext cx="123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42" name="Rectangle 99"/>
            <p:cNvSpPr>
              <a:spLocks noChangeArrowheads="1"/>
            </p:cNvSpPr>
            <p:nvPr/>
          </p:nvSpPr>
          <p:spPr bwMode="auto">
            <a:xfrm>
              <a:off x="566" y="261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7143" name="Rectangle 100"/>
            <p:cNvSpPr>
              <a:spLocks noChangeArrowheads="1"/>
            </p:cNvSpPr>
            <p:nvPr/>
          </p:nvSpPr>
          <p:spPr bwMode="auto">
            <a:xfrm rot="-2649448">
              <a:off x="2110" y="333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7144" name="Rectangle 101"/>
            <p:cNvSpPr>
              <a:spLocks noChangeArrowheads="1"/>
            </p:cNvSpPr>
            <p:nvPr/>
          </p:nvSpPr>
          <p:spPr bwMode="auto">
            <a:xfrm rot="2822162">
              <a:off x="1293" y="333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7145" name="Rectangle 102"/>
            <p:cNvSpPr>
              <a:spLocks noChangeArrowheads="1"/>
            </p:cNvSpPr>
            <p:nvPr/>
          </p:nvSpPr>
          <p:spPr bwMode="auto">
            <a:xfrm rot="2893708">
              <a:off x="2110" y="265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7146" name="Rectangle 103"/>
            <p:cNvSpPr>
              <a:spLocks noChangeArrowheads="1"/>
            </p:cNvSpPr>
            <p:nvPr/>
          </p:nvSpPr>
          <p:spPr bwMode="auto">
            <a:xfrm rot="-2755736">
              <a:off x="1338" y="2613"/>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47147" name="Rectangle 104"/>
            <p:cNvSpPr>
              <a:spLocks noChangeArrowheads="1"/>
            </p:cNvSpPr>
            <p:nvPr/>
          </p:nvSpPr>
          <p:spPr bwMode="auto">
            <a:xfrm>
              <a:off x="1611" y="302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12" name="Group 107"/>
          <p:cNvGrpSpPr/>
          <p:nvPr/>
        </p:nvGrpSpPr>
        <p:grpSpPr bwMode="auto">
          <a:xfrm>
            <a:off x="3889375" y="3721874"/>
            <a:ext cx="1644650" cy="850900"/>
            <a:chOff x="385" y="3022"/>
            <a:chExt cx="1036" cy="536"/>
          </a:xfrm>
        </p:grpSpPr>
        <p:pic>
          <p:nvPicPr>
            <p:cNvPr id="47123" name="Picture 108" descr="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4" name="Text Box 109"/>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b="0" dirty="0">
                  <a:solidFill>
                    <a:srgbClr val="CC6600"/>
                  </a:solidFill>
                  <a:latin typeface="Arial" panose="020B0604020202020204" pitchFamily="34" charset="0"/>
                  <a:ea typeface="华文行楷" panose="02010800040101010101" pitchFamily="2" charset="-122"/>
                </a:rPr>
                <a:t>表明</a:t>
              </a:r>
              <a:endParaRPr lang="zh-CN" altLang="en-US" sz="3200" b="0" dirty="0">
                <a:solidFill>
                  <a:srgbClr val="CC6600"/>
                </a:solidFill>
                <a:latin typeface="Arial" panose="020B0604020202020204" pitchFamily="34" charset="0"/>
                <a:ea typeface="华文行楷" panose="02010800040101010101" pitchFamily="2" charset="-122"/>
              </a:endParaRPr>
            </a:p>
          </p:txBody>
        </p:sp>
      </p:grpSp>
      <p:sp>
        <p:nvSpPr>
          <p:cNvPr id="55" name="AutoShape 15"/>
          <p:cNvSpPr/>
          <p:nvPr/>
        </p:nvSpPr>
        <p:spPr bwMode="auto">
          <a:xfrm>
            <a:off x="1100137" y="1717218"/>
            <a:ext cx="303214" cy="1512410"/>
          </a:xfrm>
          <a:prstGeom prst="leftBrace">
            <a:avLst>
              <a:gd name="adj1" fmla="val 55576"/>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56"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3" name="图片 2"/>
          <p:cNvPicPr>
            <a:picLocks noChangeAspect="1"/>
          </p:cNvPicPr>
          <p:nvPr/>
        </p:nvPicPr>
        <p:blipFill>
          <a:blip r:embed="rId10"/>
          <a:stretch>
            <a:fillRect/>
          </a:stretch>
        </p:blipFill>
        <p:spPr>
          <a:xfrm>
            <a:off x="5662612" y="251657"/>
            <a:ext cx="3159655" cy="105501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5" descr="绿色大理石"/>
          <p:cNvSpPr txBox="1">
            <a:spLocks noChangeArrowheads="1"/>
          </p:cNvSpPr>
          <p:nvPr/>
        </p:nvSpPr>
        <p:spPr bwMode="auto">
          <a:xfrm>
            <a:off x="250825" y="1141017"/>
            <a:ext cx="5400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800" b="0" dirty="0">
                <a:solidFill>
                  <a:schemeClr val="tx1"/>
                </a:solidFill>
              </a:rPr>
              <a:t>（</a:t>
            </a:r>
            <a:r>
              <a:rPr kumimoji="1" lang="en-US" altLang="zh-CN" sz="2800" b="0" dirty="0">
                <a:solidFill>
                  <a:schemeClr val="tx1"/>
                </a:solidFill>
              </a:rPr>
              <a:t>1</a:t>
            </a:r>
            <a:r>
              <a:rPr kumimoji="1" lang="zh-CN" altLang="en-US" sz="2800" b="0" dirty="0">
                <a:solidFill>
                  <a:schemeClr val="tx1"/>
                </a:solidFill>
              </a:rPr>
              <a:t>）</a:t>
            </a:r>
            <a:r>
              <a:rPr kumimoji="1" lang="zh-CN" altLang="en-US" sz="2800" dirty="0">
                <a:solidFill>
                  <a:schemeClr val="tx1"/>
                </a:solidFill>
              </a:rPr>
              <a:t>网孔电流法的一般步骤：</a:t>
            </a:r>
            <a:endParaRPr kumimoji="1" lang="zh-CN" altLang="en-US" sz="2800" b="0" dirty="0">
              <a:solidFill>
                <a:schemeClr val="tx1"/>
              </a:solidFill>
            </a:endParaRPr>
          </a:p>
        </p:txBody>
      </p:sp>
      <p:sp>
        <p:nvSpPr>
          <p:cNvPr id="36870" name="Text Box 6"/>
          <p:cNvSpPr txBox="1">
            <a:spLocks noChangeArrowheads="1"/>
          </p:cNvSpPr>
          <p:nvPr/>
        </p:nvSpPr>
        <p:spPr bwMode="auto">
          <a:xfrm>
            <a:off x="611188" y="1844675"/>
            <a:ext cx="8208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a:pPr>
            <a:r>
              <a:rPr kumimoji="1" lang="zh-CN" altLang="en-US" sz="2800">
                <a:latin typeface="楷体_GB2312" pitchFamily="49" charset="-122"/>
              </a:rPr>
              <a:t>选网孔为独立回路，并确定其绕行方向；</a:t>
            </a:r>
            <a:endParaRPr kumimoji="1" lang="zh-CN" altLang="en-US" sz="2800" b="0">
              <a:latin typeface="楷体_GB2312" pitchFamily="49" charset="-122"/>
            </a:endParaRPr>
          </a:p>
        </p:txBody>
      </p:sp>
      <p:sp>
        <p:nvSpPr>
          <p:cNvPr id="36871" name="Text Box 7"/>
          <p:cNvSpPr txBox="1">
            <a:spLocks noChangeArrowheads="1"/>
          </p:cNvSpPr>
          <p:nvPr/>
        </p:nvSpPr>
        <p:spPr bwMode="auto">
          <a:xfrm>
            <a:off x="611188" y="2349500"/>
            <a:ext cx="76327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buFontTx/>
              <a:buAutoNum type="circleNumDbPlain" startAt="2"/>
            </a:pPr>
            <a:r>
              <a:rPr kumimoji="1" lang="zh-CN" altLang="en-US" sz="2800" dirty="0">
                <a:latin typeface="楷体_GB2312" pitchFamily="49" charset="-122"/>
              </a:rPr>
              <a:t>以网孔电流为未知量，列写其</a:t>
            </a:r>
            <a:r>
              <a:rPr kumimoji="1" lang="en-US" altLang="zh-CN" sz="2800" b="0" dirty="0"/>
              <a:t>KVL</a:t>
            </a:r>
            <a:r>
              <a:rPr kumimoji="1" lang="zh-CN" altLang="en-US" sz="2800" dirty="0">
                <a:latin typeface="楷体_GB2312" pitchFamily="49" charset="-122"/>
              </a:rPr>
              <a:t>方程；</a:t>
            </a:r>
            <a:endParaRPr kumimoji="1" lang="zh-CN" altLang="en-US" sz="2800" b="0" dirty="0">
              <a:latin typeface="楷体_GB2312" pitchFamily="49" charset="-122"/>
            </a:endParaRPr>
          </a:p>
        </p:txBody>
      </p:sp>
      <p:sp>
        <p:nvSpPr>
          <p:cNvPr id="36872" name="Text Box 8"/>
          <p:cNvSpPr txBox="1">
            <a:spLocks noChangeArrowheads="1"/>
          </p:cNvSpPr>
          <p:nvPr/>
        </p:nvSpPr>
        <p:spPr bwMode="auto">
          <a:xfrm>
            <a:off x="611188" y="2997200"/>
            <a:ext cx="6983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3"/>
            </a:pPr>
            <a:r>
              <a:rPr kumimoji="1" lang="zh-CN" altLang="en-US" sz="2800" dirty="0">
                <a:latin typeface="楷体_GB2312" pitchFamily="49" charset="-122"/>
              </a:rPr>
              <a:t>求解上述方程，得到 </a:t>
            </a:r>
            <a:r>
              <a:rPr kumimoji="1" lang="en-US" altLang="zh-CN" sz="2800" b="0" i="1" dirty="0"/>
              <a:t>l</a:t>
            </a:r>
            <a:r>
              <a:rPr kumimoji="1" lang="en-US" altLang="zh-CN" sz="2800" i="1" dirty="0">
                <a:latin typeface="楷体_GB2312" pitchFamily="49" charset="-122"/>
              </a:rPr>
              <a:t> </a:t>
            </a:r>
            <a:r>
              <a:rPr kumimoji="1" lang="zh-CN" altLang="en-US" sz="2800" dirty="0">
                <a:latin typeface="楷体_GB2312" pitchFamily="49" charset="-122"/>
              </a:rPr>
              <a:t>个网孔电流；</a:t>
            </a:r>
            <a:endParaRPr kumimoji="1" lang="zh-CN" altLang="en-US" sz="2800" b="0" dirty="0">
              <a:latin typeface="楷体_GB2312" pitchFamily="49" charset="-122"/>
            </a:endParaRPr>
          </a:p>
        </p:txBody>
      </p:sp>
      <p:sp>
        <p:nvSpPr>
          <p:cNvPr id="36873" name="Text Box 9"/>
          <p:cNvSpPr txBox="1">
            <a:spLocks noChangeArrowheads="1"/>
          </p:cNvSpPr>
          <p:nvPr/>
        </p:nvSpPr>
        <p:spPr bwMode="auto">
          <a:xfrm>
            <a:off x="611188" y="4133850"/>
            <a:ext cx="34559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5"/>
            </a:pPr>
            <a:r>
              <a:rPr kumimoji="1" lang="zh-CN" altLang="en-US" sz="2800">
                <a:latin typeface="楷体_GB2312" pitchFamily="49" charset="-122"/>
              </a:rPr>
              <a:t>其它分析。</a:t>
            </a:r>
            <a:endParaRPr kumimoji="1" lang="zh-CN" altLang="en-US" sz="2800" b="0">
              <a:latin typeface="楷体_GB2312" pitchFamily="49" charset="-122"/>
            </a:endParaRPr>
          </a:p>
        </p:txBody>
      </p:sp>
      <p:sp>
        <p:nvSpPr>
          <p:cNvPr id="36874" name="Text Box 10"/>
          <p:cNvSpPr txBox="1">
            <a:spLocks noChangeArrowheads="1"/>
          </p:cNvSpPr>
          <p:nvPr/>
        </p:nvSpPr>
        <p:spPr bwMode="auto">
          <a:xfrm>
            <a:off x="611188" y="3573463"/>
            <a:ext cx="68405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4"/>
            </a:pPr>
            <a:r>
              <a:rPr kumimoji="1" lang="zh-CN" altLang="en-US" sz="2800" dirty="0">
                <a:latin typeface="楷体_GB2312" pitchFamily="49" charset="-122"/>
              </a:rPr>
              <a:t>求各支路电流；</a:t>
            </a:r>
            <a:endParaRPr kumimoji="1" lang="zh-CN" altLang="en-US" sz="2800" b="0" dirty="0">
              <a:latin typeface="楷体_GB2312" pitchFamily="49" charset="-122"/>
            </a:endParaRPr>
          </a:p>
        </p:txBody>
      </p:sp>
      <p:sp>
        <p:nvSpPr>
          <p:cNvPr id="36891" name="Text Box 27" descr="绿色大理石"/>
          <p:cNvSpPr txBox="1">
            <a:spLocks noChangeArrowheads="1"/>
          </p:cNvSpPr>
          <p:nvPr/>
        </p:nvSpPr>
        <p:spPr bwMode="auto">
          <a:xfrm>
            <a:off x="250825" y="4895056"/>
            <a:ext cx="4824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b="0" dirty="0">
                <a:solidFill>
                  <a:schemeClr val="tx1"/>
                </a:solidFill>
              </a:rPr>
              <a:t>（</a:t>
            </a:r>
            <a:r>
              <a:rPr kumimoji="1" lang="en-US" altLang="zh-CN" sz="2800" b="0" dirty="0">
                <a:solidFill>
                  <a:schemeClr val="tx1"/>
                </a:solidFill>
              </a:rPr>
              <a:t>2</a:t>
            </a:r>
            <a:r>
              <a:rPr kumimoji="1" lang="zh-CN" altLang="en-US" sz="2800" b="0" dirty="0">
                <a:solidFill>
                  <a:schemeClr val="tx1"/>
                </a:solidFill>
              </a:rPr>
              <a:t>）</a:t>
            </a:r>
            <a:r>
              <a:rPr kumimoji="1" lang="zh-CN" altLang="en-US" sz="2800" dirty="0">
                <a:solidFill>
                  <a:schemeClr val="tx1"/>
                </a:solidFill>
              </a:rPr>
              <a:t>网孔电流法的特点：</a:t>
            </a:r>
            <a:endParaRPr kumimoji="1" lang="zh-CN" altLang="en-US" sz="2800" dirty="0">
              <a:solidFill>
                <a:schemeClr val="tx1"/>
              </a:solidFill>
            </a:endParaRPr>
          </a:p>
        </p:txBody>
      </p:sp>
      <p:sp>
        <p:nvSpPr>
          <p:cNvPr id="36892" name="Rectangle 28"/>
          <p:cNvSpPr>
            <a:spLocks noChangeArrowheads="1"/>
          </p:cNvSpPr>
          <p:nvPr/>
        </p:nvSpPr>
        <p:spPr bwMode="auto">
          <a:xfrm>
            <a:off x="887413" y="5589587"/>
            <a:ext cx="8443337" cy="5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zh-CN" altLang="en-US" sz="2800" dirty="0"/>
              <a:t>仅适用于平面电路（只有平面电路才有网孔定义）。</a:t>
            </a:r>
            <a:endParaRPr kumimoji="1" lang="zh-CN" altLang="en-US" sz="2800" dirty="0"/>
          </a:p>
        </p:txBody>
      </p:sp>
      <p:sp>
        <p:nvSpPr>
          <p:cNvPr id="13" name="Text Box 6"/>
          <p:cNvSpPr txBox="1">
            <a:spLocks noChangeArrowheads="1"/>
          </p:cNvSpPr>
          <p:nvPr/>
        </p:nvSpPr>
        <p:spPr bwMode="auto">
          <a:xfrm>
            <a:off x="3140476" y="6369842"/>
            <a:ext cx="55886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50000"/>
              </a:spcBef>
              <a:buClrTx/>
              <a:buSzTx/>
              <a:buFontTx/>
              <a:buNone/>
            </a:pP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网孔：对</a:t>
            </a:r>
            <a:r>
              <a:rPr kumimoji="1" lang="zh-CN" altLang="en-US" sz="2000" b="1" dirty="0">
                <a:latin typeface="Times New Roman" panose="02020603050405020304" pitchFamily="18" charset="0"/>
                <a:ea typeface="楷体_GB2312" pitchFamily="49" charset="-122"/>
                <a:sym typeface="Symbol" panose="05050102010706020507" pitchFamily="18" charset="2"/>
              </a:rPr>
              <a:t>平面电路</a:t>
            </a: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，其</a:t>
            </a:r>
            <a:r>
              <a:rPr kumimoji="1" lang="zh-CN" altLang="en-US" sz="2000" b="1" dirty="0">
                <a:latin typeface="Times New Roman" panose="02020603050405020304" pitchFamily="18" charset="0"/>
                <a:ea typeface="楷体_GB2312" pitchFamily="49" charset="-122"/>
                <a:sym typeface="Symbol" panose="05050102010706020507" pitchFamily="18" charset="2"/>
              </a:rPr>
              <a:t>内部不含任何支路</a:t>
            </a: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的回路</a:t>
            </a:r>
            <a:endPar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endParaRPr>
          </a:p>
        </p:txBody>
      </p:sp>
      <p:sp>
        <p:nvSpPr>
          <p:cNvPr id="12"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252682" y="861347"/>
            <a:ext cx="3643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latin typeface="楷体_GB2312" pitchFamily="49" charset="-122"/>
              </a:rPr>
              <a:t>无伴电流源支路的处理：</a:t>
            </a:r>
            <a:endParaRPr kumimoji="1" lang="zh-CN" altLang="en-US" dirty="0">
              <a:latin typeface="楷体_GB2312" pitchFamily="49" charset="-122"/>
            </a:endParaRPr>
          </a:p>
        </p:txBody>
      </p:sp>
      <p:grpSp>
        <p:nvGrpSpPr>
          <p:cNvPr id="4" name="Group 66"/>
          <p:cNvGrpSpPr/>
          <p:nvPr/>
        </p:nvGrpSpPr>
        <p:grpSpPr bwMode="auto">
          <a:xfrm>
            <a:off x="252682" y="2659122"/>
            <a:ext cx="3384550" cy="2609850"/>
            <a:chOff x="385" y="2149"/>
            <a:chExt cx="2132" cy="1644"/>
          </a:xfrm>
        </p:grpSpPr>
        <p:sp>
          <p:nvSpPr>
            <p:cNvPr id="5" name="Line 51"/>
            <p:cNvSpPr>
              <a:spLocks noChangeShapeType="1"/>
            </p:cNvSpPr>
            <p:nvPr/>
          </p:nvSpPr>
          <p:spPr bwMode="auto">
            <a:xfrm>
              <a:off x="385" y="2886"/>
              <a:ext cx="1134" cy="0"/>
            </a:xfrm>
            <a:prstGeom prst="line">
              <a:avLst/>
            </a:prstGeom>
            <a:noFill/>
            <a:ln w="57150">
              <a:solidFill>
                <a:srgbClr val="FFCC00"/>
              </a:solidFill>
              <a:round/>
              <a:tailEnd type="oval"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6" name="Line 52"/>
            <p:cNvSpPr>
              <a:spLocks noChangeShapeType="1"/>
            </p:cNvSpPr>
            <p:nvPr/>
          </p:nvSpPr>
          <p:spPr bwMode="auto">
            <a:xfrm>
              <a:off x="793" y="2160"/>
              <a:ext cx="726" cy="726"/>
            </a:xfrm>
            <a:prstGeom prst="line">
              <a:avLst/>
            </a:prstGeom>
            <a:noFill/>
            <a:ln w="57150">
              <a:solidFill>
                <a:srgbClr val="FFCC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7" name="Line 53"/>
            <p:cNvSpPr>
              <a:spLocks noChangeShapeType="1"/>
            </p:cNvSpPr>
            <p:nvPr/>
          </p:nvSpPr>
          <p:spPr bwMode="auto">
            <a:xfrm flipH="1">
              <a:off x="975" y="2886"/>
              <a:ext cx="544" cy="907"/>
            </a:xfrm>
            <a:prstGeom prst="line">
              <a:avLst/>
            </a:prstGeom>
            <a:noFill/>
            <a:ln w="57150">
              <a:solidFill>
                <a:srgbClr val="FFCC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8" name="Line 54"/>
            <p:cNvSpPr>
              <a:spLocks noChangeShapeType="1"/>
            </p:cNvSpPr>
            <p:nvPr/>
          </p:nvSpPr>
          <p:spPr bwMode="auto">
            <a:xfrm flipV="1">
              <a:off x="1519" y="2205"/>
              <a:ext cx="408" cy="681"/>
            </a:xfrm>
            <a:prstGeom prst="line">
              <a:avLst/>
            </a:prstGeom>
            <a:noFill/>
            <a:ln w="57150">
              <a:solidFill>
                <a:srgbClr val="FFCC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9" name="Line 55"/>
            <p:cNvSpPr>
              <a:spLocks noChangeShapeType="1"/>
            </p:cNvSpPr>
            <p:nvPr/>
          </p:nvSpPr>
          <p:spPr bwMode="auto">
            <a:xfrm>
              <a:off x="1519" y="2886"/>
              <a:ext cx="998" cy="726"/>
            </a:xfrm>
            <a:prstGeom prst="line">
              <a:avLst/>
            </a:prstGeom>
            <a:noFill/>
            <a:ln w="57150">
              <a:solidFill>
                <a:srgbClr val="FFCC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10" name="Line 56"/>
            <p:cNvSpPr>
              <a:spLocks noChangeShapeType="1"/>
            </p:cNvSpPr>
            <p:nvPr/>
          </p:nvSpPr>
          <p:spPr bwMode="auto">
            <a:xfrm flipH="1">
              <a:off x="1701" y="2387"/>
              <a:ext cx="227" cy="363"/>
            </a:xfrm>
            <a:prstGeom prst="line">
              <a:avLst/>
            </a:prstGeom>
            <a:noFill/>
            <a:ln w="28575">
              <a:solidFill>
                <a:srgbClr val="00CCFF"/>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1" name="Line 57"/>
            <p:cNvSpPr>
              <a:spLocks noChangeShapeType="1"/>
            </p:cNvSpPr>
            <p:nvPr/>
          </p:nvSpPr>
          <p:spPr bwMode="auto">
            <a:xfrm flipH="1" flipV="1">
              <a:off x="1610" y="3067"/>
              <a:ext cx="499" cy="363"/>
            </a:xfrm>
            <a:prstGeom prst="line">
              <a:avLst/>
            </a:prstGeom>
            <a:noFill/>
            <a:ln w="28575">
              <a:solidFill>
                <a:srgbClr val="00CCFF"/>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 name="Line 58"/>
            <p:cNvSpPr>
              <a:spLocks noChangeShapeType="1"/>
            </p:cNvSpPr>
            <p:nvPr/>
          </p:nvSpPr>
          <p:spPr bwMode="auto">
            <a:xfrm flipH="1">
              <a:off x="1202" y="3203"/>
              <a:ext cx="272" cy="409"/>
            </a:xfrm>
            <a:prstGeom prst="line">
              <a:avLst/>
            </a:prstGeom>
            <a:noFill/>
            <a:ln w="28575">
              <a:solidFill>
                <a:srgbClr val="00CCFF"/>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 name="Line 59"/>
            <p:cNvSpPr>
              <a:spLocks noChangeShapeType="1"/>
            </p:cNvSpPr>
            <p:nvPr/>
          </p:nvSpPr>
          <p:spPr bwMode="auto">
            <a:xfrm flipH="1">
              <a:off x="567" y="2976"/>
              <a:ext cx="589" cy="0"/>
            </a:xfrm>
            <a:prstGeom prst="line">
              <a:avLst/>
            </a:prstGeom>
            <a:noFill/>
            <a:ln w="28575">
              <a:solidFill>
                <a:srgbClr val="00CCFF"/>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 name="Line 60"/>
            <p:cNvSpPr>
              <a:spLocks noChangeShapeType="1"/>
            </p:cNvSpPr>
            <p:nvPr/>
          </p:nvSpPr>
          <p:spPr bwMode="auto">
            <a:xfrm flipH="1" flipV="1">
              <a:off x="1020" y="2251"/>
              <a:ext cx="363" cy="408"/>
            </a:xfrm>
            <a:prstGeom prst="line">
              <a:avLst/>
            </a:prstGeom>
            <a:noFill/>
            <a:ln w="28575">
              <a:solidFill>
                <a:srgbClr val="00CCFF"/>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 name="Object 61"/>
            <p:cNvGraphicFramePr>
              <a:graphicFrameLocks noChangeAspect="1"/>
            </p:cNvGraphicFramePr>
            <p:nvPr/>
          </p:nvGraphicFramePr>
          <p:xfrm>
            <a:off x="1799" y="2434"/>
            <a:ext cx="247" cy="423"/>
          </p:xfrm>
          <a:graphic>
            <a:graphicData uri="http://schemas.openxmlformats.org/presentationml/2006/ole">
              <mc:AlternateContent xmlns:mc="http://schemas.openxmlformats.org/markup-compatibility/2006">
                <mc:Choice xmlns:v="urn:schemas-microsoft-com:vml" Requires="v">
                  <p:oleObj spid="_x0000_s23769" name="公式" r:id="rId1" imgW="59690" imgH="184150" progId="Equation.3">
                    <p:embed/>
                  </p:oleObj>
                </mc:Choice>
                <mc:Fallback>
                  <p:oleObj name="公式" r:id="rId1" imgW="59690" imgH="184150" progId="Equation.3">
                    <p:embed/>
                    <p:pic>
                      <p:nvPicPr>
                        <p:cNvPr id="0" name="Object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 y="2434"/>
                          <a:ext cx="247" cy="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62"/>
            <p:cNvGraphicFramePr>
              <a:graphicFrameLocks noChangeAspect="1"/>
            </p:cNvGraphicFramePr>
            <p:nvPr/>
          </p:nvGraphicFramePr>
          <p:xfrm>
            <a:off x="1215" y="2149"/>
            <a:ext cx="275" cy="422"/>
          </p:xfrm>
          <a:graphic>
            <a:graphicData uri="http://schemas.openxmlformats.org/presentationml/2006/ole">
              <mc:AlternateContent xmlns:mc="http://schemas.openxmlformats.org/markup-compatibility/2006">
                <mc:Choice xmlns:v="urn:schemas-microsoft-com:vml" Requires="v">
                  <p:oleObj spid="_x0000_s23770" name="公式" r:id="rId3" imgW="77470" imgH="184150" progId="Equation.3">
                    <p:embed/>
                  </p:oleObj>
                </mc:Choice>
                <mc:Fallback>
                  <p:oleObj name="公式" r:id="rId3" imgW="77470" imgH="184150" progId="Equation.3">
                    <p:embed/>
                    <p:pic>
                      <p:nvPicPr>
                        <p:cNvPr id="0" name="Object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 y="2149"/>
                          <a:ext cx="275" cy="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63"/>
            <p:cNvGraphicFramePr>
              <a:graphicFrameLocks noChangeAspect="1"/>
            </p:cNvGraphicFramePr>
            <p:nvPr/>
          </p:nvGraphicFramePr>
          <p:xfrm>
            <a:off x="657" y="2909"/>
            <a:ext cx="302" cy="422"/>
          </p:xfrm>
          <a:graphic>
            <a:graphicData uri="http://schemas.openxmlformats.org/presentationml/2006/ole">
              <mc:AlternateContent xmlns:mc="http://schemas.openxmlformats.org/markup-compatibility/2006">
                <mc:Choice xmlns:v="urn:schemas-microsoft-com:vml" Requires="v">
                  <p:oleObj spid="_x0000_s23771" name="公式" r:id="rId5" imgW="83185" imgH="184150" progId="Equation.3">
                    <p:embed/>
                  </p:oleObj>
                </mc:Choice>
                <mc:Fallback>
                  <p:oleObj name="公式" r:id="rId5" imgW="83185" imgH="184150" progId="Equation.3">
                    <p:embed/>
                    <p:pic>
                      <p:nvPicPr>
                        <p:cNvPr id="0" name="Object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 y="2909"/>
                          <a:ext cx="302" cy="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64"/>
            <p:cNvGraphicFramePr>
              <a:graphicFrameLocks noChangeAspect="1"/>
            </p:cNvGraphicFramePr>
            <p:nvPr/>
          </p:nvGraphicFramePr>
          <p:xfrm>
            <a:off x="1351" y="3283"/>
            <a:ext cx="274" cy="422"/>
          </p:xfrm>
          <a:graphic>
            <a:graphicData uri="http://schemas.openxmlformats.org/presentationml/2006/ole">
              <mc:AlternateContent xmlns:mc="http://schemas.openxmlformats.org/markup-compatibility/2006">
                <mc:Choice xmlns:v="urn:schemas-microsoft-com:vml" Requires="v">
                  <p:oleObj spid="_x0000_s23772" name="公式" r:id="rId7" imgW="77470" imgH="184150" progId="Equation.3">
                    <p:embed/>
                  </p:oleObj>
                </mc:Choice>
                <mc:Fallback>
                  <p:oleObj name="公式" r:id="rId7" imgW="77470" imgH="184150" progId="Equation.3">
                    <p:embed/>
                    <p:pic>
                      <p:nvPicPr>
                        <p:cNvPr id="0" name="Object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1" y="3283"/>
                          <a:ext cx="274" cy="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65"/>
            <p:cNvGraphicFramePr>
              <a:graphicFrameLocks noChangeAspect="1"/>
            </p:cNvGraphicFramePr>
            <p:nvPr/>
          </p:nvGraphicFramePr>
          <p:xfrm>
            <a:off x="1701" y="3181"/>
            <a:ext cx="302" cy="422"/>
          </p:xfrm>
          <a:graphic>
            <a:graphicData uri="http://schemas.openxmlformats.org/presentationml/2006/ole">
              <mc:AlternateContent xmlns:mc="http://schemas.openxmlformats.org/markup-compatibility/2006">
                <mc:Choice xmlns:v="urn:schemas-microsoft-com:vml" Requires="v">
                  <p:oleObj spid="_x0000_s23773" name="公式" r:id="rId9" imgW="83185" imgH="184150" progId="Equation.3">
                    <p:embed/>
                  </p:oleObj>
                </mc:Choice>
                <mc:Fallback>
                  <p:oleObj name="公式" r:id="rId9" imgW="83185" imgH="184150" progId="Equation.3">
                    <p:embed/>
                    <p:pic>
                      <p:nvPicPr>
                        <p:cNvPr id="0" name="Object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1" y="3181"/>
                          <a:ext cx="302" cy="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 name="Oval 81"/>
          <p:cNvSpPr>
            <a:spLocks noChangeArrowheads="1"/>
          </p:cNvSpPr>
          <p:nvPr/>
        </p:nvSpPr>
        <p:spPr bwMode="auto">
          <a:xfrm>
            <a:off x="2870043" y="3552090"/>
            <a:ext cx="576262" cy="5762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33" name="Line 89"/>
          <p:cNvSpPr>
            <a:spLocks noChangeShapeType="1"/>
          </p:cNvSpPr>
          <p:nvPr/>
        </p:nvSpPr>
        <p:spPr bwMode="auto">
          <a:xfrm flipV="1">
            <a:off x="1163907" y="3827523"/>
            <a:ext cx="2909887" cy="0"/>
          </a:xfrm>
          <a:prstGeom prst="line">
            <a:avLst/>
          </a:prstGeom>
          <a:noFill/>
          <a:ln w="57150">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02"/>
          <p:cNvSpPr txBox="1">
            <a:spLocks noChangeArrowheads="1"/>
          </p:cNvSpPr>
          <p:nvPr/>
        </p:nvSpPr>
        <p:spPr bwMode="auto">
          <a:xfrm>
            <a:off x="2560977" y="3775929"/>
            <a:ext cx="5175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47" name="Text Box 103"/>
          <p:cNvSpPr txBox="1">
            <a:spLocks noChangeArrowheads="1"/>
          </p:cNvSpPr>
          <p:nvPr/>
        </p:nvSpPr>
        <p:spPr bwMode="auto">
          <a:xfrm>
            <a:off x="3419949" y="3766267"/>
            <a:ext cx="517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54" name="Text Box 110"/>
          <p:cNvSpPr txBox="1">
            <a:spLocks noChangeArrowheads="1"/>
          </p:cNvSpPr>
          <p:nvPr/>
        </p:nvSpPr>
        <p:spPr bwMode="auto">
          <a:xfrm>
            <a:off x="2926827" y="3968810"/>
            <a:ext cx="5619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err="1">
                <a:solidFill>
                  <a:schemeClr val="tx1"/>
                </a:solidFill>
                <a:ea typeface="宋体" panose="02010600030101010101" pitchFamily="2" charset="-122"/>
              </a:rPr>
              <a:t>u</a:t>
            </a:r>
            <a:r>
              <a:rPr kumimoji="1" lang="en-US" altLang="zh-CN" sz="2800" b="0" baseline="-25000" dirty="0" err="1">
                <a:solidFill>
                  <a:schemeClr val="tx1"/>
                </a:solidFill>
                <a:ea typeface="宋体" panose="02010600030101010101" pitchFamily="2" charset="-122"/>
              </a:rPr>
              <a:t>S</a:t>
            </a:r>
            <a:endParaRPr kumimoji="1" lang="en-US" altLang="zh-CN" sz="2800" b="0" dirty="0">
              <a:solidFill>
                <a:schemeClr val="tx1"/>
              </a:solidFill>
              <a:ea typeface="宋体" panose="02010600030101010101" pitchFamily="2" charset="-122"/>
            </a:endParaRPr>
          </a:p>
        </p:txBody>
      </p:sp>
      <p:sp>
        <p:nvSpPr>
          <p:cNvPr id="73" name="Line 56"/>
          <p:cNvSpPr>
            <a:spLocks noChangeShapeType="1"/>
          </p:cNvSpPr>
          <p:nvPr/>
        </p:nvSpPr>
        <p:spPr bwMode="auto">
          <a:xfrm flipH="1">
            <a:off x="3488802" y="3682602"/>
            <a:ext cx="706866" cy="0"/>
          </a:xfrm>
          <a:prstGeom prst="line">
            <a:avLst/>
          </a:prstGeom>
          <a:noFill/>
          <a:ln w="28575">
            <a:solidFill>
              <a:srgbClr val="00CCFF"/>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mc:AlternateContent xmlns:mc="http://schemas.openxmlformats.org/markup-compatibility/2006">
        <mc:Choice xmlns:a14="http://schemas.microsoft.com/office/drawing/2010/main" Requires="a14">
          <p:sp>
            <p:nvSpPr>
              <p:cNvPr id="74" name="Object 65"/>
              <p:cNvSpPr txBox="1"/>
              <p:nvPr/>
            </p:nvSpPr>
            <p:spPr bwMode="auto">
              <a:xfrm>
                <a:off x="3631391" y="3096342"/>
                <a:ext cx="479425" cy="669925"/>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sSub>
                        <m:sSubPr>
                          <m:ctrlPr>
                            <a:rPr lang="zh-CN" altLang="en-US" sz="3200" i="1" smtClean="0">
                              <a:solidFill>
                                <a:srgbClr val="FF0000"/>
                              </a:solidFill>
                              <a:latin typeface="Cambria Math" panose="02040503050406030204" pitchFamily="18" charset="0"/>
                            </a:rPr>
                          </m:ctrlPr>
                        </m:sSubPr>
                        <m:e>
                          <m:r>
                            <a:rPr lang="zh-CN" altLang="en-US" sz="3200" i="1">
                              <a:solidFill>
                                <a:srgbClr val="FF0000"/>
                              </a:solidFill>
                              <a:latin typeface="Cambria Math" panose="02040503050406030204" pitchFamily="18" charset="0"/>
                            </a:rPr>
                            <m:t>𝑖</m:t>
                          </m:r>
                        </m:e>
                        <m:sub>
                          <m:r>
                            <m:rPr>
                              <m:sty m:val="p"/>
                            </m:rPr>
                            <a:rPr lang="en-US" altLang="zh-CN" sz="3200" i="1">
                              <a:solidFill>
                                <a:srgbClr val="FF0000"/>
                              </a:solidFill>
                              <a:latin typeface="Cambria Math" panose="02040503050406030204" pitchFamily="18" charset="0"/>
                            </a:rPr>
                            <m:t>s</m:t>
                          </m:r>
                        </m:sub>
                      </m:sSub>
                    </m:oMath>
                  </m:oMathPara>
                </a14:m>
                <a:endParaRPr lang="zh-CN" altLang="en-US" sz="3200" dirty="0">
                  <a:solidFill>
                    <a:srgbClr val="FF0000"/>
                  </a:solidFill>
                </a:endParaRPr>
              </a:p>
            </p:txBody>
          </p:sp>
        </mc:Choice>
        <mc:Fallback>
          <p:sp>
            <p:nvSpPr>
              <p:cNvPr id="74" name="Object 65"/>
              <p:cNvSpPr txBox="1">
                <a:spLocks noRot="1" noChangeAspect="1" noMove="1" noResize="1" noEditPoints="1" noAdjustHandles="1" noChangeArrowheads="1" noChangeShapeType="1" noTextEdit="1"/>
              </p:cNvSpPr>
              <p:nvPr/>
            </p:nvSpPr>
            <p:spPr bwMode="auto">
              <a:xfrm>
                <a:off x="3631391" y="3096342"/>
                <a:ext cx="479425" cy="669925"/>
              </a:xfrm>
              <a:prstGeom prst="rect">
                <a:avLst/>
              </a:prstGeom>
              <a:blipFill rotWithShape="1">
                <a:blip r:embed="rId11"/>
                <a:stretch>
                  <a:fillRect l="-96" t="-12" r="96" b="12"/>
                </a:stretch>
              </a:blipFill>
              <a:ln>
                <a:noFill/>
              </a:ln>
              <a:effectLst/>
            </p:spPr>
            <p:txBody>
              <a:bodyPr/>
              <a:lstStyle/>
              <a:p>
                <a:r>
                  <a:rPr lang="zh-CN" altLang="en-US">
                    <a:noFill/>
                  </a:rPr>
                  <a:t> </a:t>
                </a:r>
              </a:p>
            </p:txBody>
          </p:sp>
        </mc:Fallback>
      </mc:AlternateContent>
      <p:sp>
        <p:nvSpPr>
          <p:cNvPr id="77" name="Text Box 6"/>
          <p:cNvSpPr txBox="1">
            <a:spLocks noChangeArrowheads="1"/>
          </p:cNvSpPr>
          <p:nvPr/>
        </p:nvSpPr>
        <p:spPr bwMode="auto">
          <a:xfrm>
            <a:off x="202993" y="1485731"/>
            <a:ext cx="44562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latin typeface="楷体_GB2312" pitchFamily="49" charset="-122"/>
              </a:rPr>
              <a:t>列</a:t>
            </a:r>
            <a:r>
              <a:rPr kumimoji="1" lang="en-US" altLang="zh-CN" dirty="0">
                <a:latin typeface="楷体_GB2312" pitchFamily="49" charset="-122"/>
              </a:rPr>
              <a:t>KCL</a:t>
            </a:r>
            <a:r>
              <a:rPr kumimoji="1" lang="zh-CN" altLang="en-US" dirty="0">
                <a:latin typeface="楷体_GB2312" pitchFamily="49" charset="-122"/>
              </a:rPr>
              <a:t>方程时遇到无伴电压源？</a:t>
            </a:r>
            <a:endParaRPr kumimoji="1" lang="zh-CN" altLang="en-US" dirty="0">
              <a:latin typeface="楷体_GB2312" pitchFamily="49" charset="-122"/>
            </a:endParaRPr>
          </a:p>
        </p:txBody>
      </p:sp>
      <p:sp>
        <p:nvSpPr>
          <p:cNvPr id="78" name="Text Box 6"/>
          <p:cNvSpPr txBox="1">
            <a:spLocks noChangeArrowheads="1"/>
          </p:cNvSpPr>
          <p:nvPr/>
        </p:nvSpPr>
        <p:spPr bwMode="auto">
          <a:xfrm>
            <a:off x="4795313" y="1485731"/>
            <a:ext cx="4552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latin typeface="楷体_GB2312" pitchFamily="49" charset="-122"/>
              </a:rPr>
              <a:t>列</a:t>
            </a:r>
            <a:r>
              <a:rPr kumimoji="1" lang="en-US" altLang="zh-CN" dirty="0">
                <a:latin typeface="楷体_GB2312" pitchFamily="49" charset="-122"/>
              </a:rPr>
              <a:t>KVL</a:t>
            </a:r>
            <a:r>
              <a:rPr kumimoji="1" lang="zh-CN" altLang="en-US" dirty="0">
                <a:latin typeface="楷体_GB2312" pitchFamily="49" charset="-122"/>
              </a:rPr>
              <a:t>方程时遇到无伴电流源？</a:t>
            </a:r>
            <a:endParaRPr kumimoji="1" lang="zh-CN" altLang="en-US" dirty="0">
              <a:latin typeface="楷体_GB2312" pitchFamily="49" charset="-122"/>
            </a:endParaRPr>
          </a:p>
        </p:txBody>
      </p:sp>
      <p:sp>
        <p:nvSpPr>
          <p:cNvPr id="82" name="Line 67"/>
          <p:cNvSpPr>
            <a:spLocks noChangeShapeType="1"/>
          </p:cNvSpPr>
          <p:nvPr/>
        </p:nvSpPr>
        <p:spPr bwMode="auto">
          <a:xfrm>
            <a:off x="8090109" y="3145363"/>
            <a:ext cx="0" cy="158432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Text Box 73"/>
          <p:cNvSpPr txBox="1">
            <a:spLocks noChangeArrowheads="1"/>
          </p:cNvSpPr>
          <p:nvPr/>
        </p:nvSpPr>
        <p:spPr bwMode="auto">
          <a:xfrm>
            <a:off x="7057992" y="2522078"/>
            <a:ext cx="522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1</a:t>
            </a:r>
            <a:endParaRPr kumimoji="1" lang="en-US" altLang="zh-CN" sz="2800" b="0" dirty="0">
              <a:solidFill>
                <a:schemeClr val="tx1"/>
              </a:solidFill>
              <a:ea typeface="宋体" panose="02010600030101010101" pitchFamily="2" charset="-122"/>
            </a:endParaRPr>
          </a:p>
        </p:txBody>
      </p:sp>
      <p:sp>
        <p:nvSpPr>
          <p:cNvPr id="87" name="Text Box 74"/>
          <p:cNvSpPr txBox="1">
            <a:spLocks noChangeArrowheads="1"/>
          </p:cNvSpPr>
          <p:nvPr/>
        </p:nvSpPr>
        <p:spPr bwMode="auto">
          <a:xfrm>
            <a:off x="6756684" y="4091154"/>
            <a:ext cx="522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3</a:t>
            </a:r>
            <a:endParaRPr kumimoji="1" lang="en-US" altLang="zh-CN" sz="2800" b="0" dirty="0">
              <a:solidFill>
                <a:schemeClr val="tx1"/>
              </a:solidFill>
              <a:ea typeface="宋体" panose="02010600030101010101" pitchFamily="2" charset="-122"/>
            </a:endParaRPr>
          </a:p>
        </p:txBody>
      </p:sp>
      <p:sp>
        <p:nvSpPr>
          <p:cNvPr id="88" name="Text Box 75"/>
          <p:cNvSpPr txBox="1">
            <a:spLocks noChangeArrowheads="1"/>
          </p:cNvSpPr>
          <p:nvPr/>
        </p:nvSpPr>
        <p:spPr bwMode="auto">
          <a:xfrm>
            <a:off x="8157453" y="3582155"/>
            <a:ext cx="522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R</a:t>
            </a:r>
            <a:r>
              <a:rPr kumimoji="1" lang="en-US" altLang="zh-CN" sz="2800" b="0" baseline="-25000" dirty="0">
                <a:solidFill>
                  <a:schemeClr val="tx1"/>
                </a:solidFill>
                <a:ea typeface="宋体" panose="02010600030101010101" pitchFamily="2" charset="-122"/>
              </a:rPr>
              <a:t>2</a:t>
            </a:r>
            <a:endParaRPr kumimoji="1" lang="en-US" altLang="zh-CN" sz="2800" b="0" dirty="0">
              <a:solidFill>
                <a:schemeClr val="tx1"/>
              </a:solidFill>
              <a:ea typeface="宋体" panose="02010600030101010101" pitchFamily="2" charset="-122"/>
            </a:endParaRPr>
          </a:p>
        </p:txBody>
      </p:sp>
      <p:sp>
        <p:nvSpPr>
          <p:cNvPr id="91" name="Text Box 78"/>
          <p:cNvSpPr txBox="1">
            <a:spLocks noChangeArrowheads="1"/>
          </p:cNvSpPr>
          <p:nvPr/>
        </p:nvSpPr>
        <p:spPr bwMode="auto">
          <a:xfrm>
            <a:off x="5586879" y="4048880"/>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a:t>
            </a:r>
            <a:endParaRPr kumimoji="1" lang="en-US" altLang="zh-CN" sz="2800" b="0" dirty="0">
              <a:solidFill>
                <a:schemeClr val="tx1"/>
              </a:solidFill>
              <a:ea typeface="宋体" panose="02010600030101010101" pitchFamily="2" charset="-122"/>
            </a:endParaRPr>
          </a:p>
        </p:txBody>
      </p:sp>
      <p:sp>
        <p:nvSpPr>
          <p:cNvPr id="93" name="Text Box 80"/>
          <p:cNvSpPr txBox="1">
            <a:spLocks noChangeArrowheads="1"/>
          </p:cNvSpPr>
          <p:nvPr/>
        </p:nvSpPr>
        <p:spPr bwMode="auto">
          <a:xfrm>
            <a:off x="5595920" y="3163849"/>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ea typeface="宋体" panose="02010600030101010101" pitchFamily="2" charset="-122"/>
              </a:rPr>
              <a:t>_</a:t>
            </a:r>
            <a:endParaRPr kumimoji="1" lang="en-US" altLang="zh-CN" sz="2800" b="0" dirty="0">
              <a:solidFill>
                <a:schemeClr val="tx1"/>
              </a:solidFill>
              <a:ea typeface="宋体" panose="02010600030101010101" pitchFamily="2" charset="-122"/>
            </a:endParaRPr>
          </a:p>
        </p:txBody>
      </p:sp>
      <p:sp>
        <p:nvSpPr>
          <p:cNvPr id="97" name="Rectangle 87"/>
          <p:cNvSpPr>
            <a:spLocks noChangeArrowheads="1"/>
          </p:cNvSpPr>
          <p:nvPr/>
        </p:nvSpPr>
        <p:spPr bwMode="auto">
          <a:xfrm>
            <a:off x="7989302" y="3596498"/>
            <a:ext cx="201613" cy="504825"/>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nvGrpSpPr>
          <p:cNvPr id="112" name="组合 111"/>
          <p:cNvGrpSpPr/>
          <p:nvPr/>
        </p:nvGrpSpPr>
        <p:grpSpPr>
          <a:xfrm>
            <a:off x="5840859" y="3133467"/>
            <a:ext cx="876427" cy="1598613"/>
            <a:chOff x="4298596" y="2419817"/>
            <a:chExt cx="876427" cy="1598613"/>
          </a:xfrm>
        </p:grpSpPr>
        <p:sp>
          <p:nvSpPr>
            <p:cNvPr id="84" name="Line 71"/>
            <p:cNvSpPr>
              <a:spLocks noChangeShapeType="1"/>
            </p:cNvSpPr>
            <p:nvPr/>
          </p:nvSpPr>
          <p:spPr bwMode="auto">
            <a:xfrm flipV="1">
              <a:off x="4670198" y="2491255"/>
              <a:ext cx="0" cy="36036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1" name="组合 110"/>
            <p:cNvGrpSpPr/>
            <p:nvPr/>
          </p:nvGrpSpPr>
          <p:grpSpPr>
            <a:xfrm>
              <a:off x="4298596" y="2419817"/>
              <a:ext cx="876427" cy="1598613"/>
              <a:chOff x="4298596" y="2419817"/>
              <a:chExt cx="876427" cy="1598613"/>
            </a:xfrm>
          </p:grpSpPr>
          <p:sp>
            <p:nvSpPr>
              <p:cNvPr id="85" name="Text Box 72"/>
              <p:cNvSpPr txBox="1">
                <a:spLocks noChangeArrowheads="1"/>
              </p:cNvSpPr>
              <p:nvPr/>
            </p:nvSpPr>
            <p:spPr bwMode="auto">
              <a:xfrm>
                <a:off x="4636860" y="2419817"/>
                <a:ext cx="538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chemeClr val="tx1"/>
                    </a:solidFill>
                    <a:ea typeface="宋体" panose="02010600030101010101" pitchFamily="2" charset="-122"/>
                  </a:rPr>
                  <a:t>i</a:t>
                </a:r>
                <a:r>
                  <a:rPr kumimoji="1" lang="en-US" altLang="zh-CN" sz="2800" b="0" baseline="-25000" dirty="0">
                    <a:solidFill>
                      <a:schemeClr val="tx1"/>
                    </a:solidFill>
                    <a:ea typeface="宋体" panose="02010600030101010101" pitchFamily="2" charset="-122"/>
                  </a:rPr>
                  <a:t>S1</a:t>
                </a:r>
                <a:endParaRPr kumimoji="1" lang="en-US" altLang="zh-CN" sz="2800" b="0" dirty="0">
                  <a:solidFill>
                    <a:schemeClr val="tx1"/>
                  </a:solidFill>
                  <a:ea typeface="宋体" panose="02010600030101010101" pitchFamily="2" charset="-122"/>
                </a:endParaRPr>
              </a:p>
            </p:txBody>
          </p:sp>
          <p:grpSp>
            <p:nvGrpSpPr>
              <p:cNvPr id="110" name="组合 109"/>
              <p:cNvGrpSpPr/>
              <p:nvPr/>
            </p:nvGrpSpPr>
            <p:grpSpPr>
              <a:xfrm>
                <a:off x="4298596" y="2434105"/>
                <a:ext cx="599035" cy="1584325"/>
                <a:chOff x="4662507" y="2786530"/>
                <a:chExt cx="599035" cy="1584325"/>
              </a:xfrm>
            </p:grpSpPr>
            <p:grpSp>
              <p:nvGrpSpPr>
                <p:cNvPr id="109" name="组合 108"/>
                <p:cNvGrpSpPr/>
                <p:nvPr/>
              </p:nvGrpSpPr>
              <p:grpSpPr>
                <a:xfrm>
                  <a:off x="4685279" y="2786530"/>
                  <a:ext cx="576263" cy="1584325"/>
                  <a:chOff x="4674662" y="2731904"/>
                  <a:chExt cx="576263" cy="1584325"/>
                </a:xfrm>
              </p:grpSpPr>
              <p:sp>
                <p:nvSpPr>
                  <p:cNvPr id="107" name="Line 66"/>
                  <p:cNvSpPr>
                    <a:spLocks noChangeShapeType="1"/>
                  </p:cNvSpPr>
                  <p:nvPr/>
                </p:nvSpPr>
                <p:spPr bwMode="auto">
                  <a:xfrm flipV="1">
                    <a:off x="4958190" y="2731904"/>
                    <a:ext cx="0" cy="158432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Oval 85"/>
                  <p:cNvSpPr>
                    <a:spLocks noChangeArrowheads="1"/>
                  </p:cNvSpPr>
                  <p:nvPr/>
                </p:nvSpPr>
                <p:spPr bwMode="auto">
                  <a:xfrm>
                    <a:off x="4674662" y="3235934"/>
                    <a:ext cx="576263" cy="5762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grpSp>
            <p:sp>
              <p:nvSpPr>
                <p:cNvPr id="102" name="Line 86"/>
                <p:cNvSpPr>
                  <a:spLocks noChangeShapeType="1"/>
                </p:cNvSpPr>
                <p:nvPr/>
              </p:nvSpPr>
              <p:spPr bwMode="auto">
                <a:xfrm>
                  <a:off x="4662507" y="3595502"/>
                  <a:ext cx="5762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113" name="Line 66"/>
          <p:cNvSpPr>
            <a:spLocks noChangeShapeType="1"/>
          </p:cNvSpPr>
          <p:nvPr/>
        </p:nvSpPr>
        <p:spPr bwMode="auto">
          <a:xfrm>
            <a:off x="6150270" y="4729688"/>
            <a:ext cx="1935437" cy="239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99" name="Rectangle 89"/>
          <p:cNvSpPr>
            <a:spLocks noChangeArrowheads="1"/>
          </p:cNvSpPr>
          <p:nvPr/>
        </p:nvSpPr>
        <p:spPr bwMode="auto">
          <a:xfrm>
            <a:off x="6713476" y="4624069"/>
            <a:ext cx="503238" cy="215900"/>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114" name="Line 66"/>
          <p:cNvSpPr>
            <a:spLocks noChangeShapeType="1"/>
          </p:cNvSpPr>
          <p:nvPr/>
        </p:nvSpPr>
        <p:spPr bwMode="auto">
          <a:xfrm>
            <a:off x="6148549" y="3146485"/>
            <a:ext cx="1935437" cy="239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98" name="Rectangle 88"/>
          <p:cNvSpPr>
            <a:spLocks noChangeArrowheads="1"/>
          </p:cNvSpPr>
          <p:nvPr/>
        </p:nvSpPr>
        <p:spPr bwMode="auto">
          <a:xfrm rot="5400000">
            <a:off x="7235377" y="2908200"/>
            <a:ext cx="201613" cy="504825"/>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115" name="Text Box 72"/>
          <p:cNvSpPr txBox="1">
            <a:spLocks noChangeArrowheads="1"/>
          </p:cNvSpPr>
          <p:nvPr/>
        </p:nvSpPr>
        <p:spPr bwMode="auto">
          <a:xfrm>
            <a:off x="5124864" y="3651785"/>
            <a:ext cx="6976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i="1" dirty="0">
                <a:solidFill>
                  <a:srgbClr val="FF0000"/>
                </a:solidFill>
                <a:ea typeface="宋体" panose="02010600030101010101" pitchFamily="2" charset="-122"/>
              </a:rPr>
              <a:t>U</a:t>
            </a:r>
            <a:r>
              <a:rPr kumimoji="1" lang="en-US" altLang="zh-CN" sz="2800" b="0" baseline="-25000" dirty="0">
                <a:solidFill>
                  <a:srgbClr val="FF0000"/>
                </a:solidFill>
                <a:ea typeface="宋体" panose="02010600030101010101" pitchFamily="2" charset="-122"/>
              </a:rPr>
              <a:t>S1</a:t>
            </a:r>
            <a:endParaRPr kumimoji="1" lang="en-US" altLang="zh-CN" sz="2800" b="0" dirty="0">
              <a:solidFill>
                <a:srgbClr val="FF0000"/>
              </a:solidFill>
              <a:ea typeface="宋体" panose="02010600030101010101" pitchFamily="2" charset="-122"/>
            </a:endParaRPr>
          </a:p>
        </p:txBody>
      </p:sp>
      <p:sp>
        <p:nvSpPr>
          <p:cNvPr id="116" name="Text Box 6"/>
          <p:cNvSpPr txBox="1">
            <a:spLocks noChangeArrowheads="1"/>
          </p:cNvSpPr>
          <p:nvPr/>
        </p:nvSpPr>
        <p:spPr bwMode="auto">
          <a:xfrm>
            <a:off x="837338" y="5599959"/>
            <a:ext cx="7915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dirty="0">
                <a:latin typeface="楷体_GB2312" pitchFamily="49" charset="-122"/>
              </a:rPr>
              <a:t>KCL</a:t>
            </a:r>
            <a:r>
              <a:rPr kumimoji="1" lang="zh-CN" altLang="en-US" dirty="0">
                <a:latin typeface="楷体_GB2312" pitchFamily="49" charset="-122"/>
              </a:rPr>
              <a:t>遇到理想电压源，</a:t>
            </a:r>
            <a:r>
              <a:rPr kumimoji="1" lang="en-US" altLang="zh-CN" dirty="0">
                <a:latin typeface="楷体_GB2312" pitchFamily="49" charset="-122"/>
              </a:rPr>
              <a:t>KVL</a:t>
            </a:r>
            <a:r>
              <a:rPr kumimoji="1" lang="zh-CN" altLang="en-US" dirty="0">
                <a:latin typeface="楷体_GB2312" pitchFamily="49" charset="-122"/>
              </a:rPr>
              <a:t>遇到理想电压源时</a:t>
            </a:r>
            <a:endParaRPr kumimoji="1" lang="en-US" altLang="zh-CN" dirty="0">
              <a:latin typeface="楷体_GB2312" pitchFamily="49" charset="-122"/>
            </a:endParaRPr>
          </a:p>
          <a:p>
            <a:pPr algn="ctr" eaLnBrk="1" hangingPunct="1"/>
            <a:r>
              <a:rPr kumimoji="1" lang="zh-CN" altLang="en-US" dirty="0">
                <a:latin typeface="楷体_GB2312" pitchFamily="49" charset="-122"/>
              </a:rPr>
              <a:t>只能设出来相应的电流或电压，增加未知量，增补方程</a:t>
            </a:r>
            <a:endParaRPr kumimoji="1" lang="zh-CN" altLang="en-US" dirty="0">
              <a:latin typeface="楷体_GB2312" pitchFamily="49" charset="-122"/>
            </a:endParaRPr>
          </a:p>
        </p:txBody>
      </p:sp>
      <p:sp>
        <p:nvSpPr>
          <p:cNvPr id="51"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52" name="Text Box 3"/>
          <p:cNvSpPr txBox="1">
            <a:spLocks noChangeArrowheads="1"/>
          </p:cNvSpPr>
          <p:nvPr/>
        </p:nvSpPr>
        <p:spPr bwMode="auto">
          <a:xfrm>
            <a:off x="5776895" y="1946093"/>
            <a:ext cx="252544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en-US" altLang="zh-CN" dirty="0">
                <a:latin typeface="楷体_GB2312" pitchFamily="49" charset="-122"/>
              </a:rPr>
              <a:t>KVL unfriendly</a:t>
            </a:r>
            <a:endParaRPr kumimoji="1" lang="zh-CN" altLang="en-US" dirty="0">
              <a:latin typeface="楷体_GB2312" pitchFamily="49" charset="-122"/>
            </a:endParaRPr>
          </a:p>
        </p:txBody>
      </p:sp>
      <p:sp>
        <p:nvSpPr>
          <p:cNvPr id="53" name="Text Box 3"/>
          <p:cNvSpPr txBox="1">
            <a:spLocks noChangeArrowheads="1"/>
          </p:cNvSpPr>
          <p:nvPr/>
        </p:nvSpPr>
        <p:spPr bwMode="auto">
          <a:xfrm>
            <a:off x="942736" y="1953600"/>
            <a:ext cx="252544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en-US" altLang="zh-CN" dirty="0">
                <a:latin typeface="楷体_GB2312" pitchFamily="49" charset="-122"/>
              </a:rPr>
              <a:t>KCL unfriendly</a:t>
            </a:r>
            <a:endParaRPr kumimoji="1" lang="zh-CN" altLang="en-US" dirty="0">
              <a:latin typeface="楷体_GB2312"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252681" y="812567"/>
            <a:ext cx="3643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latin typeface="楷体_GB2312" pitchFamily="49" charset="-122"/>
              </a:rPr>
              <a:t>无伴电流源支路的处理：</a:t>
            </a:r>
            <a:endParaRPr kumimoji="1" lang="zh-CN" altLang="en-US" dirty="0">
              <a:latin typeface="楷体_GB2312" pitchFamily="49" charset="-122"/>
            </a:endParaRPr>
          </a:p>
        </p:txBody>
      </p:sp>
      <p:pic>
        <p:nvPicPr>
          <p:cNvPr id="4" name="图片 3"/>
          <p:cNvPicPr>
            <a:picLocks noChangeAspect="1"/>
          </p:cNvPicPr>
          <p:nvPr/>
        </p:nvPicPr>
        <p:blipFill>
          <a:blip r:embed="rId1"/>
          <a:stretch>
            <a:fillRect/>
          </a:stretch>
        </p:blipFill>
        <p:spPr>
          <a:xfrm>
            <a:off x="5247374" y="580627"/>
            <a:ext cx="3640051" cy="2137173"/>
          </a:xfrm>
          <a:prstGeom prst="rect">
            <a:avLst/>
          </a:prstGeom>
        </p:spPr>
      </p:pic>
      <p:sp>
        <p:nvSpPr>
          <p:cNvPr id="5" name="矩形 4"/>
          <p:cNvSpPr/>
          <p:nvPr/>
        </p:nvSpPr>
        <p:spPr>
          <a:xfrm>
            <a:off x="549449" y="3274513"/>
            <a:ext cx="4206355" cy="1836337"/>
          </a:xfrm>
          <a:prstGeom prst="rect">
            <a:avLst/>
          </a:prstGeom>
        </p:spPr>
        <p:txBody>
          <a:bodyPr wrap="square">
            <a:spAutoFit/>
          </a:bodyPr>
          <a:lstStyle/>
          <a:p>
            <a:pPr>
              <a:lnSpc>
                <a:spcPct val="120000"/>
              </a:lnSpc>
            </a:pPr>
            <a:r>
              <a:rPr kumimoji="1" lang="zh-CN" altLang="en-US" sz="2400" b="1" dirty="0"/>
              <a:t>对网孔</a:t>
            </a:r>
            <a:r>
              <a:rPr kumimoji="1" lang="en-US" altLang="zh-CN" sz="2400" b="1" dirty="0"/>
              <a:t>M1</a:t>
            </a:r>
            <a:r>
              <a:rPr kumimoji="1" lang="zh-CN" altLang="en-US" sz="2400" b="1" dirty="0"/>
              <a:t>：</a:t>
            </a:r>
            <a:r>
              <a:rPr kumimoji="1" lang="en-US" altLang="zh-CN" sz="2400" b="1" dirty="0"/>
              <a:t>(1+5)I</a:t>
            </a:r>
            <a:r>
              <a:rPr kumimoji="1" lang="en-US" altLang="zh-CN" sz="2400" b="1" baseline="-25000" dirty="0"/>
              <a:t>1 </a:t>
            </a:r>
            <a:r>
              <a:rPr kumimoji="1" lang="en-US" altLang="zh-CN" sz="2400" b="1" dirty="0"/>
              <a:t>- 5I</a:t>
            </a:r>
            <a:r>
              <a:rPr kumimoji="1" lang="en-US" altLang="zh-CN" sz="2400" b="1" baseline="-25000" dirty="0"/>
              <a:t>2 </a:t>
            </a:r>
            <a:r>
              <a:rPr kumimoji="1" lang="en-US" altLang="zh-CN" sz="2400" b="1" dirty="0"/>
              <a:t>= 5 - V</a:t>
            </a:r>
            <a:endParaRPr kumimoji="1" lang="en-US" altLang="zh-CN" sz="2400" b="1" dirty="0"/>
          </a:p>
          <a:p>
            <a:pPr>
              <a:lnSpc>
                <a:spcPct val="120000"/>
              </a:lnSpc>
            </a:pPr>
            <a:r>
              <a:rPr kumimoji="1" lang="zh-CN" altLang="en-US" sz="2400" b="1" dirty="0"/>
              <a:t>对网孔</a:t>
            </a:r>
            <a:r>
              <a:rPr kumimoji="1" lang="en-US" altLang="zh-CN" sz="2400" b="1" dirty="0"/>
              <a:t>M2: I</a:t>
            </a:r>
            <a:r>
              <a:rPr kumimoji="1" lang="en-US" altLang="zh-CN" sz="2400" b="1" baseline="-25000" dirty="0"/>
              <a:t>2 </a:t>
            </a:r>
            <a:r>
              <a:rPr kumimoji="1" lang="en-US" altLang="zh-CN" sz="2400" b="1" dirty="0"/>
              <a:t>= 2</a:t>
            </a:r>
            <a:endParaRPr kumimoji="1" lang="en-US" altLang="zh-CN" sz="2400" b="1" dirty="0"/>
          </a:p>
          <a:p>
            <a:pPr>
              <a:lnSpc>
                <a:spcPct val="120000"/>
              </a:lnSpc>
            </a:pPr>
            <a:r>
              <a:rPr kumimoji="1" lang="zh-CN" altLang="en-US" sz="2400" b="1" dirty="0"/>
              <a:t>对网孔</a:t>
            </a:r>
            <a:r>
              <a:rPr kumimoji="1" lang="en-US" altLang="zh-CN" sz="2400" b="1" dirty="0"/>
              <a:t>M3: -2I</a:t>
            </a:r>
            <a:r>
              <a:rPr kumimoji="1" lang="en-US" altLang="zh-CN" sz="2400" b="1" baseline="-25000" dirty="0"/>
              <a:t>2 </a:t>
            </a:r>
            <a:r>
              <a:rPr kumimoji="1" lang="en-US" altLang="zh-CN" sz="2400" b="1" dirty="0"/>
              <a:t>+ 5I</a:t>
            </a:r>
            <a:r>
              <a:rPr kumimoji="1" lang="en-US" altLang="zh-CN" sz="2400" b="1" baseline="-25000" dirty="0"/>
              <a:t>3 </a:t>
            </a:r>
            <a:r>
              <a:rPr kumimoji="1" lang="en-US" altLang="zh-CN" sz="2400" b="1" dirty="0"/>
              <a:t>= V</a:t>
            </a:r>
            <a:endParaRPr kumimoji="1" lang="en-US" altLang="zh-CN" sz="2400" b="1" dirty="0"/>
          </a:p>
          <a:p>
            <a:pPr>
              <a:lnSpc>
                <a:spcPct val="120000"/>
              </a:lnSpc>
            </a:pPr>
            <a:r>
              <a:rPr kumimoji="1" lang="zh-CN" altLang="en-US" sz="2400" b="1" dirty="0"/>
              <a:t>增列方程：</a:t>
            </a:r>
            <a:r>
              <a:rPr kumimoji="1" lang="en-US" altLang="zh-CN" sz="2400" b="1" dirty="0"/>
              <a:t>I</a:t>
            </a:r>
            <a:r>
              <a:rPr kumimoji="1" lang="en-US" altLang="zh-CN" sz="2400" b="1" baseline="-25000" dirty="0"/>
              <a:t>3 </a:t>
            </a:r>
            <a:r>
              <a:rPr kumimoji="1" lang="en-US" altLang="zh-CN" sz="2400" b="1" dirty="0"/>
              <a:t>- I</a:t>
            </a:r>
            <a:r>
              <a:rPr kumimoji="1" lang="en-US" altLang="zh-CN" sz="2400" b="1" baseline="-25000" dirty="0"/>
              <a:t>1 </a:t>
            </a:r>
            <a:r>
              <a:rPr kumimoji="1" lang="en-US" altLang="zh-CN" sz="2400" b="1" dirty="0"/>
              <a:t>= 3</a:t>
            </a:r>
            <a:endParaRPr kumimoji="1" lang="en-US" altLang="zh-CN" sz="2400" b="1" dirty="0"/>
          </a:p>
        </p:txBody>
      </p:sp>
      <p:sp>
        <p:nvSpPr>
          <p:cNvPr id="6" name="Text Box 6"/>
          <p:cNvSpPr txBox="1">
            <a:spLocks noChangeArrowheads="1"/>
          </p:cNvSpPr>
          <p:nvPr/>
        </p:nvSpPr>
        <p:spPr bwMode="auto">
          <a:xfrm>
            <a:off x="176070" y="1410455"/>
            <a:ext cx="3262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000" dirty="0">
                <a:solidFill>
                  <a:schemeClr val="tx1"/>
                </a:solidFill>
                <a:latin typeface="楷体_GB2312" pitchFamily="49" charset="-122"/>
              </a:rPr>
              <a:t>用网孔分析法分析右图电路</a:t>
            </a:r>
            <a:endParaRPr kumimoji="1" lang="zh-CN" altLang="en-US" sz="2000" dirty="0">
              <a:solidFill>
                <a:schemeClr val="tx1"/>
              </a:solidFill>
              <a:latin typeface="楷体_GB2312" pitchFamily="49" charset="-122"/>
            </a:endParaRPr>
          </a:p>
        </p:txBody>
      </p:sp>
      <p:sp>
        <p:nvSpPr>
          <p:cNvPr id="7" name="Text Box 6"/>
          <p:cNvSpPr txBox="1">
            <a:spLocks noChangeArrowheads="1"/>
          </p:cNvSpPr>
          <p:nvPr/>
        </p:nvSpPr>
        <p:spPr bwMode="auto">
          <a:xfrm>
            <a:off x="203200" y="2013686"/>
            <a:ext cx="20569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000" dirty="0">
                <a:solidFill>
                  <a:schemeClr val="tx1"/>
                </a:solidFill>
                <a:latin typeface="楷体_GB2312" pitchFamily="49" charset="-122"/>
              </a:rPr>
              <a:t>解： 列网孔方程</a:t>
            </a:r>
            <a:endParaRPr kumimoji="1" lang="zh-CN" altLang="en-US" sz="2000" dirty="0">
              <a:solidFill>
                <a:schemeClr val="tx1"/>
              </a:solidFill>
              <a:latin typeface="楷体_GB2312" pitchFamily="49" charset="-122"/>
            </a:endParaRPr>
          </a:p>
        </p:txBody>
      </p:sp>
      <p:sp>
        <p:nvSpPr>
          <p:cNvPr id="8" name="Text Box 6"/>
          <p:cNvSpPr txBox="1">
            <a:spLocks noChangeArrowheads="1"/>
          </p:cNvSpPr>
          <p:nvPr/>
        </p:nvSpPr>
        <p:spPr bwMode="auto">
          <a:xfrm>
            <a:off x="378607" y="2586905"/>
            <a:ext cx="45480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000" dirty="0">
                <a:solidFill>
                  <a:schemeClr val="tx1"/>
                </a:solidFill>
                <a:latin typeface="楷体_GB2312" pitchFamily="49" charset="-122"/>
              </a:rPr>
              <a:t>设电流源上的 电压为</a:t>
            </a:r>
            <a:r>
              <a:rPr kumimoji="1" lang="en-US" altLang="zh-CN" sz="2000" dirty="0">
                <a:solidFill>
                  <a:schemeClr val="tx1"/>
                </a:solidFill>
                <a:latin typeface="楷体_GB2312" pitchFamily="49" charset="-122"/>
              </a:rPr>
              <a:t>V</a:t>
            </a:r>
            <a:r>
              <a:rPr kumimoji="1" lang="zh-CN" altLang="en-US" sz="2000" dirty="0">
                <a:solidFill>
                  <a:schemeClr val="tx1"/>
                </a:solidFill>
                <a:latin typeface="楷体_GB2312" pitchFamily="49" charset="-122"/>
              </a:rPr>
              <a:t>，标出参考方向</a:t>
            </a:r>
            <a:endParaRPr kumimoji="1" lang="zh-CN" altLang="en-US" sz="2000" dirty="0">
              <a:solidFill>
                <a:schemeClr val="tx1"/>
              </a:solidFill>
              <a:latin typeface="楷体_GB2312" pitchFamily="49" charset="-122"/>
            </a:endParaRPr>
          </a:p>
        </p:txBody>
      </p:sp>
      <p:sp>
        <p:nvSpPr>
          <p:cNvPr id="9" name="矩形 8"/>
          <p:cNvSpPr/>
          <p:nvPr/>
        </p:nvSpPr>
        <p:spPr>
          <a:xfrm>
            <a:off x="5083624" y="3160124"/>
            <a:ext cx="3967550" cy="2065117"/>
          </a:xfrm>
          <a:prstGeom prst="rect">
            <a:avLst/>
          </a:prstGeom>
          <a:ln w="28575">
            <a:solidFill>
              <a:srgbClr val="FF0000"/>
            </a:solidFill>
            <a:prstDash val="dashDot"/>
          </a:ln>
        </p:spPr>
        <p:txBody>
          <a:bodyPr wrap="square">
            <a:spAutoFit/>
          </a:bodyPr>
          <a:lstStyle/>
          <a:p>
            <a:pPr>
              <a:lnSpc>
                <a:spcPct val="120000"/>
              </a:lnSpc>
            </a:pPr>
            <a:r>
              <a:rPr kumimoji="1" lang="zh-CN" altLang="en-US" b="1" dirty="0">
                <a:solidFill>
                  <a:srgbClr val="FFFF00"/>
                </a:solidFill>
              </a:rPr>
              <a:t>对网孔</a:t>
            </a:r>
            <a:r>
              <a:rPr kumimoji="1" lang="en-US" altLang="zh-CN" b="1" dirty="0">
                <a:solidFill>
                  <a:srgbClr val="FFFF00"/>
                </a:solidFill>
              </a:rPr>
              <a:t>M2</a:t>
            </a:r>
            <a:r>
              <a:rPr kumimoji="1" lang="zh-CN" altLang="en-US" b="1" dirty="0">
                <a:solidFill>
                  <a:srgbClr val="FFFF00"/>
                </a:solidFill>
              </a:rPr>
              <a:t>也可以</a:t>
            </a:r>
            <a:r>
              <a:rPr kumimoji="1" lang="en-US" altLang="zh-CN" b="1" dirty="0">
                <a:solidFill>
                  <a:srgbClr val="FFFF00"/>
                </a:solidFill>
              </a:rPr>
              <a:t>:</a:t>
            </a:r>
            <a:endParaRPr kumimoji="1" lang="en-US" altLang="zh-CN" b="1" dirty="0">
              <a:solidFill>
                <a:srgbClr val="FFFF00"/>
              </a:solidFill>
            </a:endParaRPr>
          </a:p>
          <a:p>
            <a:pPr>
              <a:lnSpc>
                <a:spcPct val="120000"/>
              </a:lnSpc>
            </a:pPr>
            <a:r>
              <a:rPr kumimoji="1" lang="en-US" altLang="zh-CN" b="1" dirty="0">
                <a:solidFill>
                  <a:srgbClr val="FFFF00"/>
                </a:solidFill>
              </a:rPr>
              <a:t>            -5I</a:t>
            </a:r>
            <a:r>
              <a:rPr kumimoji="1" lang="en-US" altLang="zh-CN" b="1" baseline="-25000" dirty="0">
                <a:solidFill>
                  <a:srgbClr val="FFFF00"/>
                </a:solidFill>
              </a:rPr>
              <a:t>1 </a:t>
            </a:r>
            <a:r>
              <a:rPr kumimoji="1" lang="en-US" altLang="zh-CN" b="1" dirty="0">
                <a:solidFill>
                  <a:srgbClr val="FFFF00"/>
                </a:solidFill>
              </a:rPr>
              <a:t>+ (5+2)I</a:t>
            </a:r>
            <a:r>
              <a:rPr kumimoji="1" lang="en-US" altLang="zh-CN" b="1" baseline="-25000" dirty="0">
                <a:solidFill>
                  <a:srgbClr val="FFFF00"/>
                </a:solidFill>
              </a:rPr>
              <a:t>2 </a:t>
            </a:r>
            <a:r>
              <a:rPr kumimoji="1" lang="en-US" altLang="zh-CN" b="1" dirty="0">
                <a:solidFill>
                  <a:srgbClr val="FFFF00"/>
                </a:solidFill>
              </a:rPr>
              <a:t>- 2I</a:t>
            </a:r>
            <a:r>
              <a:rPr kumimoji="1" lang="en-US" altLang="zh-CN" b="1" baseline="-25000" dirty="0">
                <a:solidFill>
                  <a:srgbClr val="FFFF00"/>
                </a:solidFill>
              </a:rPr>
              <a:t>3 </a:t>
            </a:r>
            <a:r>
              <a:rPr kumimoji="1" lang="en-US" altLang="zh-CN" b="1" dirty="0">
                <a:solidFill>
                  <a:srgbClr val="FFFF00"/>
                </a:solidFill>
              </a:rPr>
              <a:t>= </a:t>
            </a:r>
            <a:r>
              <a:rPr kumimoji="1" lang="zh-CN" altLang="en-US" b="1" dirty="0">
                <a:solidFill>
                  <a:srgbClr val="FFFF00"/>
                </a:solidFill>
              </a:rPr>
              <a:t>？</a:t>
            </a:r>
            <a:r>
              <a:rPr kumimoji="1" lang="zh-CN" altLang="en-US" b="1" dirty="0"/>
              <a:t>需要增设</a:t>
            </a:r>
            <a:r>
              <a:rPr kumimoji="1" lang="en-US" altLang="zh-CN" b="1" dirty="0"/>
              <a:t>U</a:t>
            </a:r>
            <a:endParaRPr kumimoji="1" lang="en-US" altLang="zh-CN" b="1" dirty="0"/>
          </a:p>
          <a:p>
            <a:pPr>
              <a:lnSpc>
                <a:spcPct val="120000"/>
              </a:lnSpc>
            </a:pPr>
            <a:r>
              <a:rPr kumimoji="1" lang="zh-CN" altLang="en-US" b="1" dirty="0">
                <a:solidFill>
                  <a:srgbClr val="FFFF00"/>
                </a:solidFill>
              </a:rPr>
              <a:t>右上角的</a:t>
            </a:r>
            <a:r>
              <a:rPr kumimoji="1" lang="en-US" altLang="zh-CN" b="1" dirty="0">
                <a:solidFill>
                  <a:srgbClr val="FFFF00"/>
                </a:solidFill>
              </a:rPr>
              <a:t>2A</a:t>
            </a:r>
            <a:r>
              <a:rPr kumimoji="1" lang="zh-CN" altLang="en-US" b="1" dirty="0">
                <a:solidFill>
                  <a:srgbClr val="FFFF00"/>
                </a:solidFill>
              </a:rPr>
              <a:t>的电流源，处于整个电路的外边界，只属于网孔</a:t>
            </a:r>
            <a:r>
              <a:rPr kumimoji="1" lang="en-US" altLang="zh-CN" b="1" dirty="0">
                <a:solidFill>
                  <a:srgbClr val="FFFF00"/>
                </a:solidFill>
              </a:rPr>
              <a:t>M2</a:t>
            </a:r>
            <a:r>
              <a:rPr kumimoji="1" lang="zh-CN" altLang="en-US" b="1" dirty="0">
                <a:solidFill>
                  <a:srgbClr val="FFFF00"/>
                </a:solidFill>
              </a:rPr>
              <a:t>，不是两个网孔的公共部分，这样，可以只让一个网孔电流经过它，得出</a:t>
            </a:r>
            <a:r>
              <a:rPr kumimoji="1" lang="en-US" altLang="zh-CN" b="1" dirty="0"/>
              <a:t>I</a:t>
            </a:r>
            <a:r>
              <a:rPr kumimoji="1" lang="en-US" altLang="zh-CN" b="1" baseline="-25000" dirty="0"/>
              <a:t>2 </a:t>
            </a:r>
            <a:r>
              <a:rPr kumimoji="1" lang="en-US" altLang="zh-CN" b="1" dirty="0"/>
              <a:t>= 2</a:t>
            </a:r>
            <a:endParaRPr kumimoji="1" lang="en-US" altLang="zh-CN" b="1" dirty="0">
              <a:solidFill>
                <a:srgbClr val="FFFF00"/>
              </a:solidFill>
            </a:endParaRPr>
          </a:p>
        </p:txBody>
      </p:sp>
      <p:sp>
        <p:nvSpPr>
          <p:cNvPr id="10" name="矩形 9"/>
          <p:cNvSpPr/>
          <p:nvPr/>
        </p:nvSpPr>
        <p:spPr>
          <a:xfrm>
            <a:off x="1033254" y="5832204"/>
            <a:ext cx="4935745" cy="735522"/>
          </a:xfrm>
          <a:prstGeom prst="rect">
            <a:avLst/>
          </a:prstGeom>
          <a:ln>
            <a:solidFill>
              <a:srgbClr val="FF0000"/>
            </a:solidFill>
          </a:ln>
        </p:spPr>
        <p:txBody>
          <a:bodyPr wrap="square">
            <a:spAutoFit/>
          </a:bodyPr>
          <a:lstStyle/>
          <a:p>
            <a:pPr>
              <a:lnSpc>
                <a:spcPct val="120000"/>
              </a:lnSpc>
            </a:pPr>
            <a:r>
              <a:rPr kumimoji="1" lang="zh-CN" altLang="en-US" b="1" dirty="0">
                <a:solidFill>
                  <a:srgbClr val="FFFF00"/>
                </a:solidFill>
              </a:rPr>
              <a:t>对于公共支路上的无伴电流源，可以</a:t>
            </a:r>
            <a:r>
              <a:rPr kumimoji="1" lang="zh-CN" altLang="en-US" b="1" dirty="0"/>
              <a:t>利用电流源的电流和临近网孔电流的关系</a:t>
            </a:r>
            <a:r>
              <a:rPr kumimoji="1" lang="zh-CN" altLang="en-US" b="1" dirty="0">
                <a:solidFill>
                  <a:srgbClr val="FFFF00"/>
                </a:solidFill>
              </a:rPr>
              <a:t>增补方程</a:t>
            </a:r>
            <a:endParaRPr kumimoji="1" lang="en-US" altLang="zh-CN" b="1" dirty="0">
              <a:solidFill>
                <a:srgbClr val="FFFF00"/>
              </a:solidFill>
            </a:endParaRPr>
          </a:p>
        </p:txBody>
      </p:sp>
      <p:sp>
        <p:nvSpPr>
          <p:cNvPr id="11" name="AutoShape 102"/>
          <p:cNvSpPr>
            <a:spLocks noChangeArrowheads="1"/>
          </p:cNvSpPr>
          <p:nvPr/>
        </p:nvSpPr>
        <p:spPr bwMode="auto">
          <a:xfrm>
            <a:off x="4199731" y="4073793"/>
            <a:ext cx="630502" cy="237775"/>
          </a:xfrm>
          <a:prstGeom prst="rightArrow">
            <a:avLst>
              <a:gd name="adj1" fmla="val 50000"/>
              <a:gd name="adj2" fmla="val 12472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13" name="AutoShape 102"/>
          <p:cNvSpPr>
            <a:spLocks noChangeArrowheads="1"/>
          </p:cNvSpPr>
          <p:nvPr/>
        </p:nvSpPr>
        <p:spPr bwMode="auto">
          <a:xfrm rot="2850084">
            <a:off x="2524751" y="5328657"/>
            <a:ext cx="630502" cy="237775"/>
          </a:xfrm>
          <a:prstGeom prst="rightArrow">
            <a:avLst>
              <a:gd name="adj1" fmla="val 50000"/>
              <a:gd name="adj2" fmla="val 12472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14"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 name="矩形 1"/>
          <p:cNvSpPr/>
          <p:nvPr/>
        </p:nvSpPr>
        <p:spPr>
          <a:xfrm>
            <a:off x="6379632" y="1632759"/>
            <a:ext cx="867835" cy="822574"/>
          </a:xfrm>
          <a:prstGeom prst="rect">
            <a:avLst/>
          </a:prstGeom>
          <a:noFill/>
          <a:ln>
            <a:solidFill>
              <a:srgbClr val="FF3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a:stretch>
            <a:fillRect/>
          </a:stretch>
        </p:blipFill>
        <p:spPr>
          <a:xfrm>
            <a:off x="6109723" y="5619694"/>
            <a:ext cx="2871788" cy="958894"/>
          </a:xfrm>
          <a:prstGeom prst="rect">
            <a:avLst/>
          </a:prstGeom>
        </p:spPr>
      </p:pic>
      <p:sp>
        <p:nvSpPr>
          <p:cNvPr id="17" name="矩形 16"/>
          <p:cNvSpPr/>
          <p:nvPr/>
        </p:nvSpPr>
        <p:spPr>
          <a:xfrm>
            <a:off x="7890932" y="722592"/>
            <a:ext cx="960968" cy="822574"/>
          </a:xfrm>
          <a:prstGeom prst="rect">
            <a:avLst/>
          </a:prstGeom>
          <a:noFill/>
          <a:ln>
            <a:solidFill>
              <a:srgbClr val="FF3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Box 6"/>
          <p:cNvSpPr txBox="1">
            <a:spLocks noChangeArrowheads="1"/>
          </p:cNvSpPr>
          <p:nvPr/>
        </p:nvSpPr>
        <p:spPr bwMode="auto">
          <a:xfrm>
            <a:off x="278261" y="543502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1800" dirty="0">
                <a:latin typeface="楷体_GB2312" pitchFamily="49" charset="-122"/>
              </a:rPr>
              <a:t>技巧：</a:t>
            </a:r>
            <a:endParaRPr kumimoji="1" lang="zh-CN" altLang="en-US" sz="1800" dirty="0">
              <a:latin typeface="楷体_GB2312"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534142" y="1918606"/>
            <a:ext cx="8208962"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ts val="1200"/>
              </a:spcBef>
              <a:buFontTx/>
              <a:buAutoNum type="circleNumDbPlain"/>
            </a:pPr>
            <a:r>
              <a:rPr kumimoji="1" lang="zh-CN" altLang="en-US" dirty="0">
                <a:latin typeface="楷体_GB2312" pitchFamily="49" charset="-122"/>
              </a:rPr>
              <a:t>如果电流源处于</a:t>
            </a:r>
            <a:r>
              <a:rPr kumimoji="1" lang="zh-CN" altLang="en-US" dirty="0">
                <a:solidFill>
                  <a:schemeClr val="tx1"/>
                </a:solidFill>
                <a:latin typeface="楷体_GB2312" pitchFamily="49" charset="-122"/>
              </a:rPr>
              <a:t>边界网孔</a:t>
            </a:r>
            <a:r>
              <a:rPr kumimoji="1" lang="zh-CN" altLang="en-US" dirty="0">
                <a:latin typeface="楷体_GB2312" pitchFamily="49" charset="-122"/>
              </a:rPr>
              <a:t>，这时网孔电流已知，可不列该网孔方程；</a:t>
            </a:r>
            <a:endParaRPr kumimoji="1" lang="en-US" altLang="zh-CN" dirty="0">
              <a:latin typeface="楷体_GB2312" pitchFamily="49" charset="-122"/>
            </a:endParaRPr>
          </a:p>
          <a:p>
            <a:pPr eaLnBrk="1" hangingPunct="1">
              <a:spcBef>
                <a:spcPts val="1200"/>
              </a:spcBef>
              <a:buFontTx/>
              <a:buAutoNum type="circleNumDbPlain"/>
            </a:pPr>
            <a:r>
              <a:rPr kumimoji="1" lang="zh-CN" altLang="en-US" dirty="0">
                <a:latin typeface="楷体_GB2312" pitchFamily="49" charset="-122"/>
              </a:rPr>
              <a:t>如果电流源处于网孔</a:t>
            </a:r>
            <a:r>
              <a:rPr kumimoji="1" lang="zh-CN" altLang="en-US" dirty="0">
                <a:solidFill>
                  <a:schemeClr val="tx1"/>
                </a:solidFill>
                <a:latin typeface="楷体_GB2312" pitchFamily="49" charset="-122"/>
              </a:rPr>
              <a:t>公共支路</a:t>
            </a:r>
            <a:r>
              <a:rPr kumimoji="1" lang="zh-CN" altLang="en-US" dirty="0">
                <a:latin typeface="楷体_GB2312" pitchFamily="49" charset="-122"/>
              </a:rPr>
              <a:t>上，需假设</a:t>
            </a:r>
            <a:r>
              <a:rPr kumimoji="1" lang="zh-CN" altLang="en-US" dirty="0">
                <a:solidFill>
                  <a:schemeClr val="tx1"/>
                </a:solidFill>
                <a:latin typeface="楷体_GB2312" pitchFamily="49" charset="-122"/>
              </a:rPr>
              <a:t>电压变量</a:t>
            </a:r>
            <a:r>
              <a:rPr kumimoji="1" lang="zh-CN" altLang="en-US" dirty="0">
                <a:latin typeface="楷体_GB2312" pitchFamily="49" charset="-122"/>
              </a:rPr>
              <a:t>，添加辅助方程</a:t>
            </a:r>
            <a:r>
              <a:rPr kumimoji="1" lang="en-US" altLang="zh-CN" sz="2000" dirty="0">
                <a:latin typeface="楷体_GB2312" pitchFamily="49" charset="-122"/>
              </a:rPr>
              <a:t>(</a:t>
            </a:r>
            <a:r>
              <a:rPr kumimoji="1" lang="zh-CN" altLang="en-US" sz="2000" dirty="0">
                <a:latin typeface="楷体_GB2312" pitchFamily="49" charset="-122"/>
              </a:rPr>
              <a:t>也有特殊结构不需要，以后会讲</a:t>
            </a:r>
            <a:r>
              <a:rPr kumimoji="1" lang="en-US" altLang="zh-CN" sz="2000" dirty="0">
                <a:latin typeface="楷体_GB2312" pitchFamily="49" charset="-122"/>
              </a:rPr>
              <a:t>)</a:t>
            </a:r>
            <a:r>
              <a:rPr kumimoji="1" lang="zh-CN" altLang="en-US" dirty="0">
                <a:latin typeface="楷体_GB2312" pitchFamily="49" charset="-122"/>
              </a:rPr>
              <a:t>；</a:t>
            </a:r>
            <a:endParaRPr kumimoji="1" lang="en-US" altLang="zh-CN" dirty="0">
              <a:latin typeface="楷体_GB2312" pitchFamily="49" charset="-122"/>
            </a:endParaRPr>
          </a:p>
          <a:p>
            <a:pPr eaLnBrk="1" hangingPunct="1">
              <a:spcBef>
                <a:spcPts val="1200"/>
              </a:spcBef>
              <a:buFontTx/>
              <a:buAutoNum type="circleNumDbPlain"/>
            </a:pPr>
            <a:r>
              <a:rPr kumimoji="1" lang="zh-CN" altLang="en-US" dirty="0">
                <a:latin typeface="楷体_GB2312" pitchFamily="49" charset="-122"/>
              </a:rPr>
              <a:t>在列方程时将假设电压看作已知电压，</a:t>
            </a:r>
            <a:r>
              <a:rPr kumimoji="1" lang="zh-CN" altLang="en-US" dirty="0">
                <a:solidFill>
                  <a:schemeClr val="tx1"/>
                </a:solidFill>
                <a:latin typeface="楷体_GB2312" pitchFamily="49" charset="-122"/>
              </a:rPr>
              <a:t>只要是电源相关的信息都写在右边</a:t>
            </a:r>
            <a:r>
              <a:rPr kumimoji="1" lang="zh-CN" altLang="en-US" dirty="0">
                <a:latin typeface="楷体_GB2312" pitchFamily="49" charset="-122"/>
              </a:rPr>
              <a:t>，不管是电流源还是电压源；</a:t>
            </a:r>
            <a:endParaRPr kumimoji="1" lang="en-US" altLang="zh-CN" dirty="0">
              <a:latin typeface="楷体_GB2312" pitchFamily="49" charset="-122"/>
            </a:endParaRPr>
          </a:p>
          <a:p>
            <a:pPr eaLnBrk="1" hangingPunct="1">
              <a:spcBef>
                <a:spcPts val="1200"/>
              </a:spcBef>
              <a:buFontTx/>
              <a:buAutoNum type="circleNumDbPlain"/>
            </a:pPr>
            <a:r>
              <a:rPr kumimoji="1" lang="zh-CN" altLang="en-US" dirty="0">
                <a:latin typeface="楷体_GB2312" pitchFamily="49" charset="-122"/>
              </a:rPr>
              <a:t>网孔方程是电压方程，电流源端电压未知，但不一定为零！</a:t>
            </a:r>
            <a:endParaRPr kumimoji="1" lang="zh-CN" altLang="en-US" dirty="0">
              <a:latin typeface="楷体_GB2312" pitchFamily="49" charset="-122"/>
            </a:endParaRPr>
          </a:p>
        </p:txBody>
      </p:sp>
      <p:sp>
        <p:nvSpPr>
          <p:cNvPr id="4" name="Text Box 6"/>
          <p:cNvSpPr txBox="1">
            <a:spLocks noChangeArrowheads="1"/>
          </p:cNvSpPr>
          <p:nvPr/>
        </p:nvSpPr>
        <p:spPr bwMode="auto">
          <a:xfrm>
            <a:off x="252682" y="861347"/>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latin typeface="楷体_GB2312" pitchFamily="49" charset="-122"/>
              </a:rPr>
              <a:t>含电流源网孔分析法讨论：</a:t>
            </a:r>
            <a:endParaRPr kumimoji="1" lang="zh-CN" altLang="en-US" dirty="0">
              <a:latin typeface="楷体_GB2312" pitchFamily="49" charset="-122"/>
            </a:endParaRPr>
          </a:p>
        </p:txBody>
      </p:sp>
      <p:sp>
        <p:nvSpPr>
          <p:cNvPr id="5"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252682" y="861347"/>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latin typeface="楷体_GB2312" pitchFamily="49" charset="-122"/>
              </a:rPr>
              <a:t>网孔电流法受控源的处理：</a:t>
            </a:r>
            <a:endParaRPr kumimoji="1" lang="zh-CN" altLang="en-US" dirty="0">
              <a:latin typeface="楷体_GB2312" pitchFamily="49" charset="-122"/>
            </a:endParaRPr>
          </a:p>
        </p:txBody>
      </p:sp>
      <p:pic>
        <p:nvPicPr>
          <p:cNvPr id="6" name="图片 5"/>
          <p:cNvPicPr>
            <a:picLocks noChangeAspect="1"/>
          </p:cNvPicPr>
          <p:nvPr/>
        </p:nvPicPr>
        <p:blipFill>
          <a:blip r:embed="rId1"/>
          <a:stretch>
            <a:fillRect/>
          </a:stretch>
        </p:blipFill>
        <p:spPr>
          <a:xfrm>
            <a:off x="4480638" y="778390"/>
            <a:ext cx="4515194" cy="1760926"/>
          </a:xfrm>
          <a:prstGeom prst="rect">
            <a:avLst/>
          </a:prstGeom>
        </p:spPr>
      </p:pic>
      <p:sp>
        <p:nvSpPr>
          <p:cNvPr id="7" name="Text Box 6"/>
          <p:cNvSpPr txBox="1">
            <a:spLocks noChangeArrowheads="1"/>
          </p:cNvSpPr>
          <p:nvPr/>
        </p:nvSpPr>
        <p:spPr bwMode="auto">
          <a:xfrm>
            <a:off x="252682" y="1658853"/>
            <a:ext cx="36038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solidFill>
                  <a:schemeClr val="tx1"/>
                </a:solidFill>
                <a:latin typeface="楷体_GB2312" pitchFamily="49" charset="-122"/>
              </a:rPr>
              <a:t>求电路中网孔电流</a:t>
            </a:r>
            <a:r>
              <a:rPr kumimoji="1" lang="en-US" altLang="zh-CN" dirty="0">
                <a:solidFill>
                  <a:schemeClr val="tx1"/>
                </a:solidFill>
                <a:latin typeface="楷体_GB2312" pitchFamily="49" charset="-122"/>
              </a:rPr>
              <a:t>i</a:t>
            </a:r>
            <a:r>
              <a:rPr kumimoji="1" lang="en-US" altLang="zh-CN" baseline="-25000" dirty="0">
                <a:solidFill>
                  <a:schemeClr val="tx1"/>
                </a:solidFill>
                <a:latin typeface="楷体_GB2312" pitchFamily="49" charset="-122"/>
              </a:rPr>
              <a:t>1</a:t>
            </a:r>
            <a:r>
              <a:rPr kumimoji="1" lang="zh-CN" altLang="en-US" dirty="0">
                <a:solidFill>
                  <a:schemeClr val="tx1"/>
                </a:solidFill>
                <a:latin typeface="楷体_GB2312" pitchFamily="49" charset="-122"/>
              </a:rPr>
              <a:t>和</a:t>
            </a:r>
            <a:r>
              <a:rPr kumimoji="1" lang="en-US" altLang="zh-CN" dirty="0">
                <a:solidFill>
                  <a:schemeClr val="tx1"/>
                </a:solidFill>
                <a:latin typeface="楷体_GB2312" pitchFamily="49" charset="-122"/>
              </a:rPr>
              <a:t>i</a:t>
            </a:r>
            <a:r>
              <a:rPr kumimoji="1" lang="en-US" altLang="zh-CN" baseline="-25000" dirty="0">
                <a:solidFill>
                  <a:schemeClr val="tx1"/>
                </a:solidFill>
                <a:latin typeface="楷体_GB2312" pitchFamily="49" charset="-122"/>
              </a:rPr>
              <a:t>2</a:t>
            </a:r>
            <a:r>
              <a:rPr kumimoji="1" lang="en-US" altLang="zh-CN" dirty="0">
                <a:solidFill>
                  <a:schemeClr val="tx1"/>
                </a:solidFill>
                <a:latin typeface="楷体_GB2312" pitchFamily="49" charset="-122"/>
              </a:rPr>
              <a:t>:</a:t>
            </a:r>
            <a:endParaRPr kumimoji="1" lang="zh-CN" altLang="en-US" dirty="0">
              <a:solidFill>
                <a:schemeClr val="tx1"/>
              </a:solidFill>
              <a:latin typeface="楷体_GB2312" pitchFamily="49" charset="-122"/>
            </a:endParaRPr>
          </a:p>
        </p:txBody>
      </p:sp>
      <p:sp>
        <p:nvSpPr>
          <p:cNvPr id="8" name="Text Box 6"/>
          <p:cNvSpPr txBox="1">
            <a:spLocks noChangeArrowheads="1"/>
          </p:cNvSpPr>
          <p:nvPr/>
        </p:nvSpPr>
        <p:spPr bwMode="auto">
          <a:xfrm>
            <a:off x="221504" y="2917548"/>
            <a:ext cx="85860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solidFill>
                  <a:schemeClr val="tx1"/>
                </a:solidFill>
                <a:latin typeface="楷体_GB2312" pitchFamily="49" charset="-122"/>
              </a:rPr>
              <a:t>列方程时受控源</a:t>
            </a:r>
            <a:r>
              <a:rPr kumimoji="1" lang="zh-CN" altLang="en-US" dirty="0">
                <a:latin typeface="楷体_GB2312" pitchFamily="49" charset="-122"/>
              </a:rPr>
              <a:t>看作独立源 </a:t>
            </a:r>
            <a:r>
              <a:rPr kumimoji="1" lang="zh-CN" altLang="en-US" dirty="0">
                <a:solidFill>
                  <a:schemeClr val="tx1"/>
                </a:solidFill>
                <a:latin typeface="楷体_GB2312" pitchFamily="49" charset="-122"/>
              </a:rPr>
              <a:t>，再将</a:t>
            </a:r>
            <a:r>
              <a:rPr kumimoji="1" lang="zh-CN" altLang="en-US" dirty="0">
                <a:latin typeface="楷体_GB2312" pitchFamily="49" charset="-122"/>
              </a:rPr>
              <a:t>控制量用网孔电流</a:t>
            </a:r>
            <a:r>
              <a:rPr kumimoji="1" lang="zh-CN" altLang="en-US" dirty="0">
                <a:solidFill>
                  <a:schemeClr val="tx1"/>
                </a:solidFill>
                <a:latin typeface="楷体_GB2312" pitchFamily="49" charset="-122"/>
              </a:rPr>
              <a:t>来表示，</a:t>
            </a:r>
            <a:endParaRPr kumimoji="1" lang="en-US" altLang="zh-CN" dirty="0">
              <a:solidFill>
                <a:schemeClr val="tx1"/>
              </a:solidFill>
              <a:latin typeface="楷体_GB2312" pitchFamily="49" charset="-122"/>
            </a:endParaRPr>
          </a:p>
        </p:txBody>
      </p:sp>
      <p:sp>
        <p:nvSpPr>
          <p:cNvPr id="9" name="矩形 8"/>
          <p:cNvSpPr/>
          <p:nvPr/>
        </p:nvSpPr>
        <p:spPr>
          <a:xfrm>
            <a:off x="2092286" y="4264482"/>
            <a:ext cx="4959427" cy="2131033"/>
          </a:xfrm>
          <a:prstGeom prst="rect">
            <a:avLst/>
          </a:prstGeom>
        </p:spPr>
        <p:txBody>
          <a:bodyPr wrap="square">
            <a:spAutoFit/>
          </a:bodyPr>
          <a:lstStyle/>
          <a:p>
            <a:pPr>
              <a:lnSpc>
                <a:spcPct val="120000"/>
              </a:lnSpc>
            </a:pPr>
            <a:r>
              <a:rPr kumimoji="1" lang="zh-CN" altLang="en-US" sz="2400" b="1" dirty="0"/>
              <a:t>对网孔</a:t>
            </a:r>
            <a:r>
              <a:rPr kumimoji="1" lang="en-US" altLang="zh-CN" sz="2400" b="1" dirty="0"/>
              <a:t>M1</a:t>
            </a:r>
            <a:r>
              <a:rPr kumimoji="1" lang="zh-CN" altLang="en-US" sz="2400" b="1" dirty="0"/>
              <a:t>：</a:t>
            </a:r>
            <a:r>
              <a:rPr kumimoji="1" lang="en-US" altLang="zh-CN" sz="2400" b="1" dirty="0"/>
              <a:t>(10+4)I</a:t>
            </a:r>
            <a:r>
              <a:rPr kumimoji="1" lang="en-US" altLang="zh-CN" sz="2400" b="1" baseline="-25000" dirty="0"/>
              <a:t>1 </a:t>
            </a:r>
            <a:r>
              <a:rPr kumimoji="1" lang="en-US" altLang="zh-CN" sz="2400" b="1" dirty="0"/>
              <a:t>- 4I</a:t>
            </a:r>
            <a:r>
              <a:rPr kumimoji="1" lang="en-US" altLang="zh-CN" sz="2400" b="1" baseline="-25000" dirty="0"/>
              <a:t>2 </a:t>
            </a:r>
            <a:r>
              <a:rPr kumimoji="1" lang="en-US" altLang="zh-CN" sz="2400" b="1" dirty="0"/>
              <a:t>= 6</a:t>
            </a:r>
            <a:endParaRPr kumimoji="1" lang="en-US" altLang="zh-CN" sz="2400" b="1" dirty="0"/>
          </a:p>
          <a:p>
            <a:pPr>
              <a:lnSpc>
                <a:spcPct val="120000"/>
              </a:lnSpc>
            </a:pPr>
            <a:r>
              <a:rPr kumimoji="1" lang="zh-CN" altLang="en-US" sz="2400" b="1" dirty="0"/>
              <a:t>对网孔</a:t>
            </a:r>
            <a:r>
              <a:rPr kumimoji="1" lang="en-US" altLang="zh-CN" sz="2400" b="1" dirty="0"/>
              <a:t>M2: -4I</a:t>
            </a:r>
            <a:r>
              <a:rPr kumimoji="1" lang="en-US" altLang="zh-CN" sz="2400" b="1" baseline="-25000" dirty="0"/>
              <a:t>1 </a:t>
            </a:r>
            <a:r>
              <a:rPr kumimoji="1" lang="en-US" altLang="zh-CN" sz="2400" b="1" dirty="0"/>
              <a:t>+ (4+7+3)I</a:t>
            </a:r>
            <a:r>
              <a:rPr kumimoji="1" lang="en-US" altLang="zh-CN" sz="2400" b="1" baseline="-25000" dirty="0"/>
              <a:t>2</a:t>
            </a:r>
            <a:r>
              <a:rPr kumimoji="1" lang="en-US" altLang="zh-CN" sz="2400" b="1" dirty="0"/>
              <a:t>+3*8I</a:t>
            </a:r>
            <a:r>
              <a:rPr kumimoji="1" lang="en-US" altLang="zh-CN" sz="2400" b="1" baseline="-25000" dirty="0"/>
              <a:t>a </a:t>
            </a:r>
            <a:r>
              <a:rPr kumimoji="1" lang="en-US" altLang="zh-CN" sz="2400" b="1" dirty="0"/>
              <a:t>= 0</a:t>
            </a:r>
            <a:endParaRPr kumimoji="1" lang="en-US" altLang="zh-CN" sz="2400" b="1" dirty="0"/>
          </a:p>
          <a:p>
            <a:pPr>
              <a:lnSpc>
                <a:spcPct val="120000"/>
              </a:lnSpc>
            </a:pPr>
            <a:r>
              <a:rPr kumimoji="1" lang="zh-CN" altLang="en-US" sz="2400" b="1" dirty="0"/>
              <a:t>增列方程：</a:t>
            </a:r>
            <a:r>
              <a:rPr kumimoji="1" lang="en-US" altLang="zh-CN" sz="2400" b="1" dirty="0" err="1"/>
              <a:t>I</a:t>
            </a:r>
            <a:r>
              <a:rPr kumimoji="1" lang="en-US" altLang="zh-CN" sz="2400" b="1" baseline="-25000" dirty="0" err="1"/>
              <a:t>a</a:t>
            </a:r>
            <a:r>
              <a:rPr kumimoji="1" lang="en-US" altLang="zh-CN" sz="2400" b="1" baseline="-25000" dirty="0"/>
              <a:t> </a:t>
            </a:r>
            <a:r>
              <a:rPr kumimoji="1" lang="en-US" altLang="zh-CN" sz="2400" b="1" dirty="0"/>
              <a:t>= I</a:t>
            </a:r>
            <a:r>
              <a:rPr kumimoji="1" lang="en-US" altLang="zh-CN" sz="2400" b="1" baseline="-25000" dirty="0"/>
              <a:t>1</a:t>
            </a:r>
            <a:r>
              <a:rPr kumimoji="1" lang="en-US" altLang="zh-CN" sz="2400" b="1" dirty="0"/>
              <a:t> – I</a:t>
            </a:r>
            <a:r>
              <a:rPr kumimoji="1" lang="en-US" altLang="zh-CN" sz="2400" b="1" baseline="-25000" dirty="0"/>
              <a:t>2</a:t>
            </a:r>
            <a:endParaRPr kumimoji="1" lang="en-US" altLang="zh-CN" sz="2400" b="1" baseline="-25000" dirty="0"/>
          </a:p>
          <a:p>
            <a:pPr>
              <a:lnSpc>
                <a:spcPct val="120000"/>
              </a:lnSpc>
            </a:pPr>
            <a:endParaRPr kumimoji="1" lang="en-US" altLang="zh-CN" sz="2400" b="1" baseline="-25000" dirty="0"/>
          </a:p>
          <a:p>
            <a:pPr>
              <a:lnSpc>
                <a:spcPct val="120000"/>
              </a:lnSpc>
            </a:pPr>
            <a:r>
              <a:rPr kumimoji="1" lang="en-US" altLang="zh-CN" sz="2400" b="1" dirty="0"/>
              <a:t>I</a:t>
            </a:r>
            <a:r>
              <a:rPr kumimoji="1" lang="en-US" altLang="zh-CN" sz="2400" b="1" baseline="-25000" dirty="0"/>
              <a:t>1</a:t>
            </a:r>
            <a:r>
              <a:rPr kumimoji="1" lang="en-US" altLang="zh-CN" sz="2400" b="1" dirty="0"/>
              <a:t> = 1A, I</a:t>
            </a:r>
            <a:r>
              <a:rPr kumimoji="1" lang="en-US" altLang="zh-CN" sz="2400" b="1" baseline="-25000" dirty="0"/>
              <a:t>2 </a:t>
            </a:r>
            <a:r>
              <a:rPr kumimoji="1" lang="en-US" altLang="zh-CN" sz="2400" b="1" dirty="0"/>
              <a:t>= 2A</a:t>
            </a:r>
            <a:endParaRPr kumimoji="1" lang="en-US" altLang="zh-CN" sz="2400" b="1" dirty="0"/>
          </a:p>
        </p:txBody>
      </p:sp>
      <p:sp>
        <p:nvSpPr>
          <p:cNvPr id="10"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 name="矩形 1"/>
          <p:cNvSpPr/>
          <p:nvPr/>
        </p:nvSpPr>
        <p:spPr>
          <a:xfrm>
            <a:off x="1219742" y="3577673"/>
            <a:ext cx="6589527" cy="400110"/>
          </a:xfrm>
          <a:prstGeom prst="rect">
            <a:avLst/>
          </a:prstGeom>
        </p:spPr>
        <p:txBody>
          <a:bodyPr wrap="square">
            <a:spAutoFit/>
          </a:bodyPr>
          <a:lstStyle/>
          <a:p>
            <a:r>
              <a:rPr kumimoji="1" lang="zh-CN" altLang="en-US" sz="2000" b="1" dirty="0">
                <a:latin typeface="楷体_GB2312" pitchFamily="49" charset="-122"/>
              </a:rPr>
              <a:t>本题中受控电流源处于边界网孔中，该网孔电流视为已知</a:t>
            </a:r>
            <a:endParaRPr kumimoji="1" lang="zh-CN" altLang="en-US" sz="2000" b="1" dirty="0">
              <a:latin typeface="楷体_GB2312"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252682" y="861347"/>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latin typeface="楷体_GB2312" pitchFamily="49" charset="-122"/>
              </a:rPr>
              <a:t>网孔电流法的一般步骤：</a:t>
            </a:r>
            <a:endParaRPr kumimoji="1" lang="zh-CN" altLang="en-US" dirty="0">
              <a:latin typeface="楷体_GB2312" pitchFamily="49" charset="-122"/>
            </a:endParaRPr>
          </a:p>
        </p:txBody>
      </p:sp>
      <p:sp>
        <p:nvSpPr>
          <p:cNvPr id="4" name="Text Box 3"/>
          <p:cNvSpPr txBox="1">
            <a:spLocks noChangeArrowheads="1"/>
          </p:cNvSpPr>
          <p:nvPr/>
        </p:nvSpPr>
        <p:spPr bwMode="auto">
          <a:xfrm>
            <a:off x="517730" y="1591455"/>
            <a:ext cx="8208962"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ts val="1200"/>
              </a:spcBef>
              <a:buFontTx/>
              <a:buAutoNum type="circleNumDbPlain"/>
            </a:pPr>
            <a:r>
              <a:rPr kumimoji="1" lang="zh-CN" altLang="en-US" sz="2800" dirty="0">
                <a:latin typeface="楷体_GB2312" pitchFamily="49" charset="-122"/>
              </a:rPr>
              <a:t>选网孔为独立回路，并确定其绕行方向；</a:t>
            </a:r>
            <a:endParaRPr kumimoji="1" lang="en-US" altLang="zh-CN" sz="2800" dirty="0">
              <a:latin typeface="楷体_GB2312" pitchFamily="49" charset="-122"/>
            </a:endParaRPr>
          </a:p>
          <a:p>
            <a:pPr eaLnBrk="1" hangingPunct="1">
              <a:spcBef>
                <a:spcPts val="1200"/>
              </a:spcBef>
              <a:buFontTx/>
              <a:buAutoNum type="circleNumDbPlain"/>
            </a:pPr>
            <a:r>
              <a:rPr kumimoji="1" lang="zh-CN" altLang="en-US" sz="2800" dirty="0">
                <a:latin typeface="楷体_GB2312" pitchFamily="49" charset="-122"/>
              </a:rPr>
              <a:t>以</a:t>
            </a:r>
            <a:r>
              <a:rPr kumimoji="1" lang="zh-CN" altLang="en-US" sz="2800" dirty="0">
                <a:solidFill>
                  <a:schemeClr val="tx1"/>
                </a:solidFill>
                <a:latin typeface="楷体_GB2312" pitchFamily="49" charset="-122"/>
              </a:rPr>
              <a:t>网孔电流</a:t>
            </a:r>
            <a:r>
              <a:rPr kumimoji="1" lang="zh-CN" altLang="en-US" sz="2800" dirty="0">
                <a:latin typeface="楷体_GB2312" pitchFamily="49" charset="-122"/>
              </a:rPr>
              <a:t>为未知量，</a:t>
            </a:r>
            <a:r>
              <a:rPr kumimoji="1" lang="zh-CN" altLang="en-US" sz="2800" dirty="0">
                <a:solidFill>
                  <a:schemeClr val="tx1"/>
                </a:solidFill>
                <a:latin typeface="楷体_GB2312" pitchFamily="49" charset="-122"/>
              </a:rPr>
              <a:t>自动满足</a:t>
            </a:r>
            <a:r>
              <a:rPr kumimoji="1" lang="en-US" altLang="zh-CN" sz="2800" dirty="0">
                <a:solidFill>
                  <a:schemeClr val="tx1"/>
                </a:solidFill>
                <a:latin typeface="楷体_GB2312" pitchFamily="49" charset="-122"/>
              </a:rPr>
              <a:t>KCL</a:t>
            </a:r>
            <a:r>
              <a:rPr kumimoji="1" lang="zh-CN" altLang="en-US" sz="2800" dirty="0">
                <a:latin typeface="楷体_GB2312" pitchFamily="49" charset="-122"/>
              </a:rPr>
              <a:t>，列写其</a:t>
            </a:r>
            <a:r>
              <a:rPr kumimoji="1" lang="en-US" altLang="zh-CN" sz="2800" dirty="0">
                <a:latin typeface="楷体_GB2312" pitchFamily="49" charset="-122"/>
              </a:rPr>
              <a:t>KVL</a:t>
            </a:r>
            <a:r>
              <a:rPr kumimoji="1" lang="zh-CN" altLang="en-US" sz="2800" dirty="0">
                <a:latin typeface="楷体_GB2312" pitchFamily="49" charset="-122"/>
              </a:rPr>
              <a:t>方程，且是独立的；</a:t>
            </a:r>
            <a:endParaRPr kumimoji="1" lang="en-US" altLang="zh-CN" sz="2800" dirty="0">
              <a:latin typeface="楷体_GB2312" pitchFamily="49" charset="-122"/>
            </a:endParaRPr>
          </a:p>
          <a:p>
            <a:pPr eaLnBrk="1" hangingPunct="1">
              <a:spcBef>
                <a:spcPts val="1200"/>
              </a:spcBef>
              <a:buFontTx/>
              <a:buAutoNum type="circleNumDbPlain"/>
            </a:pPr>
            <a:r>
              <a:rPr kumimoji="1" lang="zh-CN" altLang="en-US" sz="2800" dirty="0">
                <a:latin typeface="楷体_GB2312" pitchFamily="49" charset="-122"/>
              </a:rPr>
              <a:t>求解上述方程，得到</a:t>
            </a:r>
            <a:r>
              <a:rPr kumimoji="1" lang="en-US" altLang="zh-CN" sz="2800" dirty="0">
                <a:latin typeface="楷体_GB2312" pitchFamily="49" charset="-122"/>
              </a:rPr>
              <a:t>L</a:t>
            </a:r>
            <a:r>
              <a:rPr kumimoji="1" lang="zh-CN" altLang="en-US" sz="2800" dirty="0">
                <a:latin typeface="楷体_GB2312" pitchFamily="49" charset="-122"/>
              </a:rPr>
              <a:t>个网孔电流</a:t>
            </a:r>
            <a:endParaRPr kumimoji="1" lang="en-US" altLang="zh-CN" sz="2800" dirty="0">
              <a:latin typeface="楷体_GB2312" pitchFamily="49" charset="-122"/>
            </a:endParaRPr>
          </a:p>
          <a:p>
            <a:pPr eaLnBrk="1" hangingPunct="1">
              <a:spcBef>
                <a:spcPts val="1200"/>
              </a:spcBef>
              <a:buFontTx/>
              <a:buAutoNum type="circleNumDbPlain"/>
            </a:pPr>
            <a:r>
              <a:rPr kumimoji="1" lang="zh-CN" altLang="en-US" sz="2800" dirty="0">
                <a:latin typeface="楷体_GB2312" pitchFamily="49" charset="-122"/>
              </a:rPr>
              <a:t>求各支路电流；</a:t>
            </a:r>
            <a:endParaRPr kumimoji="1" lang="en-US" altLang="zh-CN" sz="2800" dirty="0">
              <a:latin typeface="楷体_GB2312" pitchFamily="49" charset="-122"/>
            </a:endParaRPr>
          </a:p>
          <a:p>
            <a:pPr eaLnBrk="1" hangingPunct="1">
              <a:spcBef>
                <a:spcPts val="1200"/>
              </a:spcBef>
              <a:buFontTx/>
              <a:buAutoNum type="circleNumDbPlain"/>
            </a:pPr>
            <a:r>
              <a:rPr kumimoji="1" lang="zh-CN" altLang="en-US" sz="2800" dirty="0">
                <a:latin typeface="楷体_GB2312" pitchFamily="49" charset="-122"/>
              </a:rPr>
              <a:t>其他分析。</a:t>
            </a:r>
            <a:endParaRPr kumimoji="1" lang="zh-CN" altLang="en-US" sz="2800" dirty="0">
              <a:latin typeface="楷体_GB2312" pitchFamily="49" charset="-122"/>
            </a:endParaRPr>
          </a:p>
        </p:txBody>
      </p:sp>
      <p:sp>
        <p:nvSpPr>
          <p:cNvPr id="5" name="Text Box 3"/>
          <p:cNvSpPr txBox="1">
            <a:spLocks noChangeArrowheads="1"/>
          </p:cNvSpPr>
          <p:nvPr/>
        </p:nvSpPr>
        <p:spPr bwMode="auto">
          <a:xfrm>
            <a:off x="5862179" y="3999888"/>
            <a:ext cx="319853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spcBef>
                <a:spcPts val="1200"/>
              </a:spcBef>
            </a:pPr>
            <a:r>
              <a:rPr kumimoji="1" lang="zh-CN" altLang="en-US" sz="2800" dirty="0">
                <a:solidFill>
                  <a:srgbClr val="FF0000"/>
                </a:solidFill>
                <a:latin typeface="楷体_GB2312" pitchFamily="49" charset="-122"/>
              </a:rPr>
              <a:t>难点：无伴电流源</a:t>
            </a:r>
            <a:endParaRPr kumimoji="1" lang="en-US" altLang="zh-CN" sz="2800" dirty="0">
              <a:solidFill>
                <a:srgbClr val="FF0000"/>
              </a:solidFill>
              <a:latin typeface="楷体_GB2312" pitchFamily="49" charset="-122"/>
            </a:endParaRPr>
          </a:p>
          <a:p>
            <a:pPr marL="0" indent="0" eaLnBrk="1" hangingPunct="1">
              <a:spcBef>
                <a:spcPts val="1200"/>
              </a:spcBef>
            </a:pPr>
            <a:r>
              <a:rPr kumimoji="1" lang="zh-CN" altLang="en-US" sz="2800" dirty="0">
                <a:solidFill>
                  <a:schemeClr val="accent6"/>
                </a:solidFill>
                <a:latin typeface="楷体_GB2312" pitchFamily="49" charset="-122"/>
              </a:rPr>
              <a:t>设电压，增补方程</a:t>
            </a:r>
            <a:endParaRPr kumimoji="1" lang="zh-CN" altLang="en-US" sz="2800" dirty="0">
              <a:solidFill>
                <a:schemeClr val="accent6"/>
              </a:solidFill>
              <a:latin typeface="楷体_GB2312" pitchFamily="49" charset="-122"/>
            </a:endParaRPr>
          </a:p>
        </p:txBody>
      </p:sp>
      <p:sp>
        <p:nvSpPr>
          <p:cNvPr id="6" name="Text Box 3"/>
          <p:cNvSpPr txBox="1">
            <a:spLocks noChangeArrowheads="1"/>
          </p:cNvSpPr>
          <p:nvPr/>
        </p:nvSpPr>
        <p:spPr bwMode="auto">
          <a:xfrm>
            <a:off x="467519" y="5368234"/>
            <a:ext cx="82089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marL="0" indent="0" eaLnBrk="1" hangingPunct="1">
              <a:spcBef>
                <a:spcPts val="1200"/>
              </a:spcBef>
            </a:pPr>
            <a:r>
              <a:rPr kumimoji="1" lang="zh-CN" altLang="en-US" sz="2800" dirty="0">
                <a:solidFill>
                  <a:schemeClr val="tx1"/>
                </a:solidFill>
                <a:latin typeface="楷体_GB2312" pitchFamily="49" charset="-122"/>
              </a:rPr>
              <a:t>网孔电流法的特点：</a:t>
            </a:r>
            <a:endParaRPr kumimoji="1" lang="en-US" altLang="zh-CN" sz="2800" dirty="0">
              <a:solidFill>
                <a:schemeClr val="tx1"/>
              </a:solidFill>
              <a:latin typeface="楷体_GB2312" pitchFamily="49" charset="-122"/>
            </a:endParaRPr>
          </a:p>
          <a:p>
            <a:pPr marL="0" indent="0" eaLnBrk="1" hangingPunct="1">
              <a:spcBef>
                <a:spcPts val="1200"/>
              </a:spcBef>
            </a:pPr>
            <a:r>
              <a:rPr kumimoji="1" lang="zh-CN" altLang="en-US" sz="2800" dirty="0">
                <a:latin typeface="楷体_GB2312" pitchFamily="49" charset="-122"/>
              </a:rPr>
              <a:t>以网孔电流为电路的独立变量，仅适用于平面电路</a:t>
            </a:r>
            <a:endParaRPr kumimoji="1" lang="zh-CN" altLang="en-US" sz="2800" dirty="0">
              <a:latin typeface="楷体_GB2312" pitchFamily="49" charset="-122"/>
            </a:endParaRPr>
          </a:p>
        </p:txBody>
      </p:sp>
      <p:sp>
        <p:nvSpPr>
          <p:cNvPr id="7"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solidFill>
                  <a:srgbClr val="FF0000"/>
                </a:solidFill>
                <a:latin typeface="楷体" panose="02010609060101010101" pitchFamily="49" charset="-122"/>
                <a:ea typeface="楷体" panose="02010609060101010101" pitchFamily="49" charset="-122"/>
                <a:cs typeface="Calibri" panose="020F0502020204030204" pitchFamily="34" charset="0"/>
              </a:rPr>
              <a:t>3.6 </a:t>
            </a:r>
            <a:r>
              <a:rPr kumimoji="1" lang="zh-CN" altLang="en-US" sz="3600" b="1" dirty="0">
                <a:solidFill>
                  <a:srgbClr val="FF0000"/>
                </a:solidFill>
                <a:latin typeface="楷体" panose="02010609060101010101" pitchFamily="49" charset="-122"/>
                <a:ea typeface="楷体" panose="02010609060101010101" pitchFamily="49" charset="-122"/>
                <a:cs typeface="Calibri" panose="020F0502020204030204" pitchFamily="34" charset="0"/>
              </a:rPr>
              <a:t>网孔电流法</a:t>
            </a:r>
            <a:endParaRPr kumimoji="1" lang="zh-CN" altLang="en-US" sz="3600" b="1" dirty="0">
              <a:solidFill>
                <a:srgbClr val="FF0000"/>
              </a:solidFill>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9" name="Text Box 9"/>
          <p:cNvSpPr txBox="1">
            <a:spLocks noChangeArrowheads="1"/>
          </p:cNvSpPr>
          <p:nvPr/>
        </p:nvSpPr>
        <p:spPr bwMode="auto">
          <a:xfrm>
            <a:off x="3114675" y="1219485"/>
            <a:ext cx="5688012"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zh-CN" altLang="en-US" dirty="0">
                <a:latin typeface="楷体_GB2312" pitchFamily="49" charset="-122"/>
              </a:rPr>
              <a:t>从图的一个节点出发沿着一些支路连续移动到达另一节点所经过的支路构成路径。</a:t>
            </a:r>
            <a:endParaRPr kumimoji="1" lang="zh-CN" altLang="en-US" dirty="0">
              <a:latin typeface="楷体_GB2312" pitchFamily="49" charset="-122"/>
            </a:endParaRPr>
          </a:p>
        </p:txBody>
      </p:sp>
      <p:sp>
        <p:nvSpPr>
          <p:cNvPr id="66571" name="Text Box 11"/>
          <p:cNvSpPr txBox="1">
            <a:spLocks noChangeArrowheads="1"/>
          </p:cNvSpPr>
          <p:nvPr/>
        </p:nvSpPr>
        <p:spPr bwMode="auto">
          <a:xfrm>
            <a:off x="450851" y="1281113"/>
            <a:ext cx="1371600" cy="523220"/>
          </a:xfrm>
          <a:prstGeom prst="rect">
            <a:avLst/>
          </a:prstGeom>
          <a:noFill/>
          <a:ln w="28575">
            <a:solidFill>
              <a:srgbClr val="66FF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b="0" dirty="0">
                <a:solidFill>
                  <a:schemeClr val="tx1"/>
                </a:solidFill>
                <a:latin typeface="楷体_GB2312" pitchFamily="49" charset="-122"/>
              </a:rPr>
              <a:t>(2)</a:t>
            </a:r>
            <a:r>
              <a:rPr kumimoji="1" lang="zh-CN" altLang="en-US" sz="2800" dirty="0">
                <a:solidFill>
                  <a:schemeClr val="tx1"/>
                </a:solidFill>
                <a:latin typeface="楷体_GB2312" pitchFamily="49" charset="-122"/>
              </a:rPr>
              <a:t>路径 </a:t>
            </a:r>
            <a:endParaRPr kumimoji="1" lang="zh-CN" altLang="en-US" sz="2800" dirty="0">
              <a:solidFill>
                <a:schemeClr val="tx1"/>
              </a:solidFill>
              <a:latin typeface="楷体_GB2312" pitchFamily="49" charset="-122"/>
            </a:endParaRPr>
          </a:p>
        </p:txBody>
      </p:sp>
      <p:sp>
        <p:nvSpPr>
          <p:cNvPr id="66572" name="AutoShape 12"/>
          <p:cNvSpPr>
            <a:spLocks noChangeArrowheads="1"/>
          </p:cNvSpPr>
          <p:nvPr/>
        </p:nvSpPr>
        <p:spPr bwMode="auto">
          <a:xfrm>
            <a:off x="2179638" y="1425575"/>
            <a:ext cx="720725" cy="142875"/>
          </a:xfrm>
          <a:prstGeom prst="rightArrow">
            <a:avLst>
              <a:gd name="adj1" fmla="val 50000"/>
              <a:gd name="adj2" fmla="val 126111"/>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10245" name="Text Box 13"/>
          <p:cNvSpPr txBox="1">
            <a:spLocks noChangeArrowheads="1"/>
          </p:cNvSpPr>
          <p:nvPr/>
        </p:nvSpPr>
        <p:spPr bwMode="auto">
          <a:xfrm>
            <a:off x="3432175" y="32321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zh-CN">
              <a:latin typeface="楷体_GB2312" pitchFamily="49" charset="-122"/>
            </a:endParaRPr>
          </a:p>
        </p:txBody>
      </p:sp>
      <p:sp>
        <p:nvSpPr>
          <p:cNvPr id="66574" name="Text Box 14"/>
          <p:cNvSpPr txBox="1">
            <a:spLocks noChangeArrowheads="1"/>
          </p:cNvSpPr>
          <p:nvPr/>
        </p:nvSpPr>
        <p:spPr bwMode="auto">
          <a:xfrm>
            <a:off x="450850" y="2720975"/>
            <a:ext cx="1728788" cy="523220"/>
          </a:xfrm>
          <a:prstGeom prst="rect">
            <a:avLst/>
          </a:prstGeom>
          <a:noFill/>
          <a:ln w="28575">
            <a:solidFill>
              <a:srgbClr val="66FF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dirty="0">
                <a:solidFill>
                  <a:schemeClr val="tx1"/>
                </a:solidFill>
                <a:latin typeface="楷体_GB2312" pitchFamily="49" charset="-122"/>
              </a:rPr>
              <a:t>(3)</a:t>
            </a:r>
            <a:r>
              <a:rPr lang="zh-CN" altLang="en-US" sz="2800" dirty="0">
                <a:solidFill>
                  <a:schemeClr val="tx1"/>
                </a:solidFill>
                <a:latin typeface="楷体_GB2312" pitchFamily="49" charset="-122"/>
              </a:rPr>
              <a:t>连通图</a:t>
            </a:r>
            <a:endParaRPr lang="zh-CN" altLang="en-US" sz="2800" dirty="0">
              <a:solidFill>
                <a:schemeClr val="tx1"/>
              </a:solidFill>
              <a:latin typeface="楷体_GB2312" pitchFamily="49" charset="-122"/>
            </a:endParaRPr>
          </a:p>
        </p:txBody>
      </p:sp>
      <p:sp>
        <p:nvSpPr>
          <p:cNvPr id="66575" name="Text Box 15"/>
          <p:cNvSpPr txBox="1">
            <a:spLocks noChangeArrowheads="1"/>
          </p:cNvSpPr>
          <p:nvPr/>
        </p:nvSpPr>
        <p:spPr bwMode="auto">
          <a:xfrm>
            <a:off x="3114675" y="2613025"/>
            <a:ext cx="5545138"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nSpc>
                <a:spcPct val="120000"/>
              </a:lnSpc>
            </a:pPr>
            <a:r>
              <a:rPr lang="zh-CN" altLang="en-US" dirty="0">
                <a:latin typeface="楷体_GB2312" pitchFamily="49" charset="-122"/>
              </a:rPr>
              <a:t>图的任意两节点间至少存在一条路径时称为连通图，非连通图至少存在两个分离部分。</a:t>
            </a:r>
            <a:endParaRPr lang="zh-CN" altLang="en-US" dirty="0">
              <a:latin typeface="楷体_GB2312" pitchFamily="49" charset="-122"/>
            </a:endParaRPr>
          </a:p>
        </p:txBody>
      </p:sp>
      <p:sp>
        <p:nvSpPr>
          <p:cNvPr id="66576" name="AutoShape 16"/>
          <p:cNvSpPr>
            <a:spLocks noChangeArrowheads="1"/>
          </p:cNvSpPr>
          <p:nvPr/>
        </p:nvSpPr>
        <p:spPr bwMode="auto">
          <a:xfrm>
            <a:off x="2322513" y="2936875"/>
            <a:ext cx="720725" cy="144463"/>
          </a:xfrm>
          <a:prstGeom prst="rightArrow">
            <a:avLst>
              <a:gd name="adj1" fmla="val 50000"/>
              <a:gd name="adj2" fmla="val 124725"/>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nvGrpSpPr>
          <p:cNvPr id="2" name="Group 17"/>
          <p:cNvGrpSpPr/>
          <p:nvPr/>
        </p:nvGrpSpPr>
        <p:grpSpPr bwMode="auto">
          <a:xfrm>
            <a:off x="3338513" y="4774121"/>
            <a:ext cx="3960812" cy="1728787"/>
            <a:chOff x="1156" y="2931"/>
            <a:chExt cx="2495" cy="1089"/>
          </a:xfrm>
        </p:grpSpPr>
        <p:grpSp>
          <p:nvGrpSpPr>
            <p:cNvPr id="10260" name="Group 18"/>
            <p:cNvGrpSpPr/>
            <p:nvPr/>
          </p:nvGrpSpPr>
          <p:grpSpPr bwMode="auto">
            <a:xfrm>
              <a:off x="1156" y="2931"/>
              <a:ext cx="681" cy="1089"/>
              <a:chOff x="3648" y="3242"/>
              <a:chExt cx="384" cy="809"/>
            </a:xfrm>
          </p:grpSpPr>
          <p:sp>
            <p:nvSpPr>
              <p:cNvPr id="10265" name="Line 19"/>
              <p:cNvSpPr>
                <a:spLocks noChangeShapeType="1"/>
              </p:cNvSpPr>
              <p:nvPr/>
            </p:nvSpPr>
            <p:spPr bwMode="auto">
              <a:xfrm flipH="1">
                <a:off x="3648" y="3242"/>
                <a:ext cx="384" cy="34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6" name="Line 20"/>
              <p:cNvSpPr>
                <a:spLocks noChangeShapeType="1"/>
              </p:cNvSpPr>
              <p:nvPr/>
            </p:nvSpPr>
            <p:spPr bwMode="auto">
              <a:xfrm>
                <a:off x="3648" y="3591"/>
                <a:ext cx="384" cy="46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7" name="Line 21"/>
              <p:cNvSpPr>
                <a:spLocks noChangeShapeType="1"/>
              </p:cNvSpPr>
              <p:nvPr/>
            </p:nvSpPr>
            <p:spPr bwMode="auto">
              <a:xfrm>
                <a:off x="4032" y="3242"/>
                <a:ext cx="0" cy="80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61" name="Group 22"/>
            <p:cNvGrpSpPr/>
            <p:nvPr/>
          </p:nvGrpSpPr>
          <p:grpSpPr bwMode="auto">
            <a:xfrm>
              <a:off x="3061" y="2931"/>
              <a:ext cx="590" cy="953"/>
              <a:chOff x="4608" y="3242"/>
              <a:chExt cx="336" cy="809"/>
            </a:xfrm>
          </p:grpSpPr>
          <p:sp>
            <p:nvSpPr>
              <p:cNvPr id="10262" name="Line 23"/>
              <p:cNvSpPr>
                <a:spLocks noChangeShapeType="1"/>
              </p:cNvSpPr>
              <p:nvPr/>
            </p:nvSpPr>
            <p:spPr bwMode="auto">
              <a:xfrm>
                <a:off x="4608" y="3242"/>
                <a:ext cx="0" cy="80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3" name="Line 24"/>
              <p:cNvSpPr>
                <a:spLocks noChangeShapeType="1"/>
              </p:cNvSpPr>
              <p:nvPr/>
            </p:nvSpPr>
            <p:spPr bwMode="auto">
              <a:xfrm>
                <a:off x="4608" y="3242"/>
                <a:ext cx="336" cy="34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4" name="Line 25"/>
              <p:cNvSpPr>
                <a:spLocks noChangeShapeType="1"/>
              </p:cNvSpPr>
              <p:nvPr/>
            </p:nvSpPr>
            <p:spPr bwMode="auto">
              <a:xfrm flipH="1">
                <a:off x="4608" y="3591"/>
                <a:ext cx="336" cy="46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dirty="0"/>
              </a:p>
            </p:txBody>
          </p:sp>
        </p:grpSp>
      </p:grpSp>
      <p:sp>
        <p:nvSpPr>
          <p:cNvPr id="66586" name="Line 26"/>
          <p:cNvSpPr>
            <a:spLocks noChangeShapeType="1"/>
          </p:cNvSpPr>
          <p:nvPr/>
        </p:nvSpPr>
        <p:spPr bwMode="auto">
          <a:xfrm>
            <a:off x="4419600" y="4774121"/>
            <a:ext cx="1922463" cy="1587"/>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Text Box 5"/>
          <p:cNvSpPr txBox="1">
            <a:spLocks noChangeArrowheads="1"/>
          </p:cNvSpPr>
          <p:nvPr/>
        </p:nvSpPr>
        <p:spPr bwMode="auto">
          <a:xfrm>
            <a:off x="257175" y="910380"/>
            <a:ext cx="3422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dirty="0">
                <a:solidFill>
                  <a:schemeClr val="tx1"/>
                </a:solidFill>
                <a:latin typeface="楷体_GB2312" pitchFamily="49" charset="-122"/>
              </a:rPr>
              <a:t>3.7.1.</a:t>
            </a:r>
            <a:r>
              <a:rPr kumimoji="1" lang="zh-CN" altLang="en-US" sz="2800" dirty="0">
                <a:solidFill>
                  <a:schemeClr val="tx1"/>
                </a:solidFill>
                <a:latin typeface="楷体_GB2312" pitchFamily="49" charset="-122"/>
              </a:rPr>
              <a:t>回路电流法</a:t>
            </a:r>
            <a:endParaRPr kumimoji="1" lang="zh-CN" altLang="en-US" sz="2800" dirty="0">
              <a:solidFill>
                <a:schemeClr val="tx1"/>
              </a:solidFill>
              <a:latin typeface="楷体_GB2312" pitchFamily="49" charset="-122"/>
            </a:endParaRPr>
          </a:p>
        </p:txBody>
      </p:sp>
      <p:sp>
        <p:nvSpPr>
          <p:cNvPr id="83980" name="Rectangle 12"/>
          <p:cNvSpPr>
            <a:spLocks noChangeArrowheads="1"/>
          </p:cNvSpPr>
          <p:nvPr/>
        </p:nvSpPr>
        <p:spPr bwMode="auto">
          <a:xfrm>
            <a:off x="197908" y="1573211"/>
            <a:ext cx="8748183" cy="108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zh-CN" altLang="en-US" sz="2800" dirty="0">
                <a:latin typeface="Arial" panose="020B0604020202020204" pitchFamily="34" charset="0"/>
              </a:rPr>
              <a:t>以基本回路中沿回路连续流动的假想电流为未知量列写电路方程分析电路的方法。它适用于</a:t>
            </a:r>
            <a:r>
              <a:rPr kumimoji="1" lang="zh-CN" altLang="en-US" sz="2800" dirty="0">
                <a:solidFill>
                  <a:schemeClr val="tx1"/>
                </a:solidFill>
                <a:latin typeface="Arial" panose="020B0604020202020204" pitchFamily="34" charset="0"/>
              </a:rPr>
              <a:t>平面和非平面电路</a:t>
            </a:r>
            <a:r>
              <a:rPr kumimoji="1" lang="zh-CN" altLang="en-US" sz="2800" dirty="0">
                <a:latin typeface="Arial" panose="020B0604020202020204" pitchFamily="34" charset="0"/>
              </a:rPr>
              <a:t>。</a:t>
            </a:r>
            <a:endParaRPr kumimoji="1" lang="zh-CN" altLang="en-US" sz="2800" dirty="0">
              <a:latin typeface="Arial" panose="020B0604020202020204" pitchFamily="34" charset="0"/>
            </a:endParaRPr>
          </a:p>
        </p:txBody>
      </p:sp>
      <p:sp>
        <p:nvSpPr>
          <p:cNvPr id="83981" name="Text Box 13"/>
          <p:cNvSpPr txBox="1">
            <a:spLocks noChangeArrowheads="1"/>
          </p:cNvSpPr>
          <p:nvPr/>
        </p:nvSpPr>
        <p:spPr bwMode="auto">
          <a:xfrm>
            <a:off x="539750" y="4108036"/>
            <a:ext cx="7848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667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zh-CN" altLang="en-US" sz="2800" dirty="0">
                <a:latin typeface="楷体_GB2312" pitchFamily="49" charset="-122"/>
              </a:rPr>
              <a:t>回路电流法是对独立回路列写</a:t>
            </a:r>
            <a:r>
              <a:rPr kumimoji="1" lang="en-US" altLang="zh-CN" sz="2800" b="0" dirty="0"/>
              <a:t>KVL</a:t>
            </a:r>
            <a:r>
              <a:rPr kumimoji="1" lang="zh-CN" altLang="en-US" sz="2800" dirty="0">
                <a:latin typeface="楷体_GB2312" pitchFamily="49" charset="-122"/>
              </a:rPr>
              <a:t>方程，方程数为：</a:t>
            </a:r>
            <a:endParaRPr kumimoji="1" lang="zh-CN" altLang="en-US" sz="2800" dirty="0">
              <a:latin typeface="楷体_GB2312" pitchFamily="49" charset="-122"/>
            </a:endParaRPr>
          </a:p>
        </p:txBody>
      </p:sp>
      <p:sp>
        <p:nvSpPr>
          <p:cNvPr id="83982" name="Text Box 14"/>
          <p:cNvSpPr txBox="1">
            <a:spLocks noChangeArrowheads="1"/>
          </p:cNvSpPr>
          <p:nvPr/>
        </p:nvSpPr>
        <p:spPr bwMode="auto">
          <a:xfrm>
            <a:off x="539750" y="3428418"/>
            <a:ext cx="2233613" cy="523220"/>
          </a:xfrm>
          <a:prstGeom prst="rect">
            <a:avLst/>
          </a:prstGeom>
          <a:noFill/>
          <a:ln w="38100">
            <a:solidFill>
              <a:srgbClr val="66FF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SzPct val="80000"/>
              <a:buFont typeface="Wingdings" panose="05000000000000000000" pitchFamily="2" charset="2"/>
              <a:buChar char="l"/>
            </a:pPr>
            <a:r>
              <a:rPr kumimoji="1" lang="zh-CN" altLang="en-US" sz="2800">
                <a:solidFill>
                  <a:srgbClr val="FF9900"/>
                </a:solidFill>
              </a:rPr>
              <a:t>列写的方程</a:t>
            </a:r>
            <a:endParaRPr kumimoji="1" lang="zh-CN" altLang="en-US" sz="2800">
              <a:solidFill>
                <a:srgbClr val="FF9900"/>
              </a:solidFill>
            </a:endParaRPr>
          </a:p>
        </p:txBody>
      </p:sp>
      <mc:AlternateContent xmlns:mc="http://schemas.openxmlformats.org/markup-compatibility/2006">
        <mc:Choice xmlns:a14="http://schemas.microsoft.com/office/drawing/2010/main" Requires="a14">
          <p:sp>
            <p:nvSpPr>
              <p:cNvPr id="83983" name="Object 15"/>
              <p:cNvSpPr txBox="1"/>
              <p:nvPr/>
            </p:nvSpPr>
            <p:spPr bwMode="auto">
              <a:xfrm>
                <a:off x="3059906" y="5039134"/>
                <a:ext cx="2808288" cy="685800"/>
              </a:xfrm>
              <a:prstGeom prst="rect">
                <a:avLst/>
              </a:prstGeom>
              <a:solidFill>
                <a:schemeClr val="tx1"/>
              </a:solidFill>
              <a:ln>
                <a:noFill/>
              </a:ln>
              <a:effectLst/>
            </p:spPr>
            <p:txBody>
              <a:bodyPr>
                <a:noAutofit/>
              </a:bodyPr>
              <a:lstStyle/>
              <a:p>
                <a14:m>
                  <m:oMathPara xmlns:m="http://schemas.openxmlformats.org/officeDocument/2006/math">
                    <m:oMathParaPr>
                      <m:jc m:val="left"/>
                    </m:oMathParaPr>
                    <m:oMath xmlns:m="http://schemas.openxmlformats.org/officeDocument/2006/math">
                      <m:r>
                        <a:rPr lang="zh-CN" altLang="en-US" sz="4000" i="1">
                          <a:solidFill>
                            <a:srgbClr val="000000"/>
                          </a:solidFill>
                          <a:latin typeface="Cambria Math" panose="02040503050406030204" pitchFamily="18" charset="0"/>
                        </a:rPr>
                        <m:t>𝑏</m:t>
                      </m:r>
                      <m:r>
                        <a:rPr lang="zh-CN" altLang="en-US" sz="4000" i="1">
                          <a:solidFill>
                            <a:srgbClr val="000000"/>
                          </a:solidFill>
                          <a:latin typeface="Cambria Math" panose="02040503050406030204" pitchFamily="18" charset="0"/>
                        </a:rPr>
                        <m:t>−(</m:t>
                      </m:r>
                      <m:r>
                        <a:rPr lang="zh-CN" altLang="en-US" sz="4000" i="1">
                          <a:solidFill>
                            <a:srgbClr val="000000"/>
                          </a:solidFill>
                          <a:latin typeface="Cambria Math" panose="02040503050406030204" pitchFamily="18" charset="0"/>
                        </a:rPr>
                        <m:t>𝑛</m:t>
                      </m:r>
                      <m:r>
                        <a:rPr lang="zh-CN" altLang="en-US" sz="4000" i="1">
                          <a:solidFill>
                            <a:srgbClr val="000000"/>
                          </a:solidFill>
                          <a:latin typeface="Cambria Math" panose="02040503050406030204" pitchFamily="18" charset="0"/>
                        </a:rPr>
                        <m:t>−</m:t>
                      </m:r>
                      <m:r>
                        <a:rPr lang="zh-CN" altLang="en-US" sz="4000" i="1">
                          <a:solidFill>
                            <a:srgbClr val="000000"/>
                          </a:solidFill>
                          <a:latin typeface="Cambria Math" panose="02040503050406030204" pitchFamily="18" charset="0"/>
                        </a:rPr>
                        <m:t>1</m:t>
                      </m:r>
                      <m:r>
                        <a:rPr lang="zh-CN" altLang="en-US" sz="4000" i="1">
                          <a:solidFill>
                            <a:srgbClr val="000000"/>
                          </a:solidFill>
                          <a:latin typeface="Cambria Math" panose="02040503050406030204" pitchFamily="18" charset="0"/>
                        </a:rPr>
                        <m:t>)</m:t>
                      </m:r>
                    </m:oMath>
                  </m:oMathPara>
                </a14:m>
                <a:endParaRPr lang="zh-CN" altLang="en-US" sz="4000" dirty="0"/>
              </a:p>
            </p:txBody>
          </p:sp>
        </mc:Choice>
        <mc:Fallback>
          <p:sp>
            <p:nvSpPr>
              <p:cNvPr id="83983" name="Object 15"/>
              <p:cNvSpPr txBox="1">
                <a:spLocks noRot="1" noChangeAspect="1" noMove="1" noResize="1" noEditPoints="1" noAdjustHandles="1" noChangeArrowheads="1" noChangeShapeType="1" noTextEdit="1"/>
              </p:cNvSpPr>
              <p:nvPr/>
            </p:nvSpPr>
            <p:spPr bwMode="auto">
              <a:xfrm>
                <a:off x="3059906" y="5039134"/>
                <a:ext cx="2808288" cy="685800"/>
              </a:xfrm>
              <a:prstGeom prst="rect">
                <a:avLst/>
              </a:prstGeom>
              <a:blipFill rotWithShape="1">
                <a:blip r:embed="rId1"/>
                <a:stretch>
                  <a:fillRect l="-17" t="-60" r="6" b="60"/>
                </a:stretch>
              </a:blipFill>
              <a:ln>
                <a:noFill/>
              </a:ln>
              <a:effectLst/>
            </p:spPr>
            <p:txBody>
              <a:bodyPr/>
              <a:lstStyle/>
              <a:p>
                <a:r>
                  <a:rPr lang="zh-CN" altLang="en-US">
                    <a:noFill/>
                  </a:rPr>
                  <a:t> </a:t>
                </a:r>
              </a:p>
            </p:txBody>
          </p:sp>
        </mc:Fallback>
      </mc:AlternateContent>
      <p:sp>
        <p:nvSpPr>
          <p:cNvPr id="83984" name="Text Box 16"/>
          <p:cNvSpPr txBox="1">
            <a:spLocks noChangeArrowheads="1"/>
          </p:cNvSpPr>
          <p:nvPr/>
        </p:nvSpPr>
        <p:spPr bwMode="auto">
          <a:xfrm>
            <a:off x="1470025" y="6043614"/>
            <a:ext cx="7200900" cy="56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kumimoji="1" lang="zh-CN" altLang="en-US" sz="2800" dirty="0">
                <a:solidFill>
                  <a:schemeClr val="tx1"/>
                </a:solidFill>
                <a:latin typeface="楷体_GB2312" pitchFamily="49" charset="-122"/>
              </a:rPr>
              <a:t>与支路电流法相比，方程数减少</a:t>
            </a:r>
            <a:r>
              <a:rPr kumimoji="1" lang="en-US" altLang="zh-CN" sz="2800" b="0" i="1" dirty="0">
                <a:solidFill>
                  <a:schemeClr val="tx1"/>
                </a:solidFill>
              </a:rPr>
              <a:t>n</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dirty="0">
                <a:solidFill>
                  <a:schemeClr val="tx1"/>
                </a:solidFill>
              </a:rPr>
              <a:t>1</a:t>
            </a:r>
            <a:r>
              <a:rPr kumimoji="1" lang="zh-CN" altLang="en-US" sz="2800" dirty="0">
                <a:solidFill>
                  <a:schemeClr val="tx1"/>
                </a:solidFill>
                <a:latin typeface="楷体_GB2312" pitchFamily="49" charset="-122"/>
              </a:rPr>
              <a:t>个。</a:t>
            </a:r>
            <a:endParaRPr kumimoji="1" lang="zh-CN" altLang="en-US" sz="2800" dirty="0">
              <a:solidFill>
                <a:schemeClr val="tx1"/>
              </a:solidFill>
              <a:latin typeface="楷体_GB2312" pitchFamily="49" charset="-122"/>
            </a:endParaRPr>
          </a:p>
        </p:txBody>
      </p:sp>
      <p:grpSp>
        <p:nvGrpSpPr>
          <p:cNvPr id="4" name="Group 17"/>
          <p:cNvGrpSpPr/>
          <p:nvPr/>
        </p:nvGrpSpPr>
        <p:grpSpPr bwMode="auto">
          <a:xfrm>
            <a:off x="323850" y="5300663"/>
            <a:ext cx="1644650" cy="850900"/>
            <a:chOff x="385" y="3022"/>
            <a:chExt cx="1036" cy="536"/>
          </a:xfrm>
        </p:grpSpPr>
        <p:pic>
          <p:nvPicPr>
            <p:cNvPr id="56335" name="Picture 18" descr="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6" name="Text Box 19"/>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b="0">
                  <a:solidFill>
                    <a:srgbClr val="CC6600"/>
                  </a:solidFill>
                  <a:latin typeface="Arial" panose="020B0604020202020204" pitchFamily="34" charset="0"/>
                  <a:ea typeface="华文行楷" panose="02010800040101010101" pitchFamily="2" charset="-122"/>
                </a:rPr>
                <a:t>注意</a:t>
              </a:r>
              <a:endParaRPr lang="zh-CN" altLang="en-US" sz="3200" b="0">
                <a:solidFill>
                  <a:srgbClr val="CC6600"/>
                </a:solidFill>
                <a:latin typeface="Arial" panose="020B0604020202020204" pitchFamily="34" charset="0"/>
                <a:ea typeface="华文行楷" panose="02010800040101010101" pitchFamily="2" charset="-122"/>
              </a:endParaRPr>
            </a:p>
          </p:txBody>
        </p:sp>
      </p:grpSp>
      <p:sp>
        <p:nvSpPr>
          <p:cNvPr id="12"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15" name="Text Box 95"/>
          <p:cNvSpPr txBox="1">
            <a:spLocks noChangeArrowheads="1"/>
          </p:cNvSpPr>
          <p:nvPr/>
        </p:nvSpPr>
        <p:spPr bwMode="auto">
          <a:xfrm>
            <a:off x="4076700" y="2853833"/>
            <a:ext cx="4527550" cy="1015663"/>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sz="2000" dirty="0">
                <a:solidFill>
                  <a:schemeClr val="tx1"/>
                </a:solidFill>
                <a:latin typeface="楷体_GB2312" pitchFamily="49" charset="-122"/>
              </a:rPr>
              <a:t>回忆：网孔数（平面电路）</a:t>
            </a:r>
            <a:r>
              <a:rPr kumimoji="1" lang="en-US" altLang="zh-CN" sz="2000" dirty="0">
                <a:solidFill>
                  <a:schemeClr val="tx1"/>
                </a:solidFill>
                <a:latin typeface="楷体_GB2312" pitchFamily="49" charset="-122"/>
              </a:rPr>
              <a:t>=</a:t>
            </a:r>
            <a:r>
              <a:rPr kumimoji="1" lang="zh-CN" altLang="en-US" sz="2000" dirty="0">
                <a:solidFill>
                  <a:schemeClr val="tx1"/>
                </a:solidFill>
                <a:latin typeface="楷体_GB2312" pitchFamily="49" charset="-122"/>
              </a:rPr>
              <a:t>独立回路数</a:t>
            </a:r>
            <a:r>
              <a:rPr kumimoji="1" lang="en-US" altLang="zh-CN" sz="2000" dirty="0">
                <a:solidFill>
                  <a:schemeClr val="tx1"/>
                </a:solidFill>
                <a:latin typeface="楷体_GB2312" pitchFamily="49" charset="-122"/>
              </a:rPr>
              <a:t>=</a:t>
            </a:r>
            <a:r>
              <a:rPr kumimoji="1" lang="zh-CN" altLang="en-US" sz="2000" dirty="0">
                <a:solidFill>
                  <a:schemeClr val="tx1"/>
                </a:solidFill>
                <a:latin typeface="楷体_GB2312" pitchFamily="49" charset="-122"/>
              </a:rPr>
              <a:t>基本回路树</a:t>
            </a:r>
            <a:r>
              <a:rPr kumimoji="1" lang="en-US" altLang="zh-CN" sz="2000" dirty="0">
                <a:solidFill>
                  <a:schemeClr val="tx1"/>
                </a:solidFill>
                <a:latin typeface="楷体_GB2312" pitchFamily="49" charset="-122"/>
              </a:rPr>
              <a:t>=</a:t>
            </a:r>
            <a:r>
              <a:rPr kumimoji="1" lang="zh-CN" altLang="en-US" sz="2000" dirty="0">
                <a:solidFill>
                  <a:schemeClr val="tx1"/>
                </a:solidFill>
                <a:latin typeface="楷体_GB2312" pitchFamily="49" charset="-122"/>
              </a:rPr>
              <a:t>单连枝回路数</a:t>
            </a:r>
            <a:r>
              <a:rPr kumimoji="1" lang="en-US" altLang="zh-CN" sz="2000" dirty="0">
                <a:solidFill>
                  <a:schemeClr val="tx1"/>
                </a:solidFill>
                <a:latin typeface="楷体_GB2312" pitchFamily="49" charset="-122"/>
              </a:rPr>
              <a:t>=</a:t>
            </a:r>
            <a:r>
              <a:rPr kumimoji="1" lang="zh-CN" altLang="en-US" sz="2000" dirty="0">
                <a:solidFill>
                  <a:schemeClr val="tx1"/>
                </a:solidFill>
                <a:latin typeface="楷体_GB2312" pitchFamily="49" charset="-122"/>
              </a:rPr>
              <a:t>独立</a:t>
            </a:r>
            <a:r>
              <a:rPr kumimoji="1" lang="en-US" altLang="zh-CN" sz="2000" dirty="0">
                <a:solidFill>
                  <a:schemeClr val="tx1"/>
                </a:solidFill>
                <a:latin typeface="楷体_GB2312" pitchFamily="49" charset="-122"/>
              </a:rPr>
              <a:t>KVL</a:t>
            </a:r>
            <a:r>
              <a:rPr kumimoji="1" lang="zh-CN" altLang="en-US" sz="2000" dirty="0">
                <a:solidFill>
                  <a:schemeClr val="tx1"/>
                </a:solidFill>
                <a:latin typeface="楷体_GB2312" pitchFamily="49" charset="-122"/>
              </a:rPr>
              <a:t>方程数</a:t>
            </a:r>
            <a:r>
              <a:rPr kumimoji="1" lang="en-US" altLang="zh-CN" sz="2000" dirty="0">
                <a:solidFill>
                  <a:schemeClr val="tx1"/>
                </a:solidFill>
                <a:latin typeface="楷体_GB2312" pitchFamily="49" charset="-122"/>
              </a:rPr>
              <a:t>=</a:t>
            </a:r>
            <a:r>
              <a:rPr kumimoji="1" lang="zh-CN" altLang="en-US" sz="2000" dirty="0">
                <a:solidFill>
                  <a:schemeClr val="tx1"/>
                </a:solidFill>
                <a:latin typeface="楷体_GB2312" pitchFamily="49" charset="-122"/>
              </a:rPr>
              <a:t>树对应的连支树</a:t>
            </a:r>
            <a:r>
              <a:rPr kumimoji="1" lang="en-US" altLang="zh-CN" sz="2000" dirty="0">
                <a:solidFill>
                  <a:schemeClr val="tx1"/>
                </a:solidFill>
                <a:latin typeface="楷体_GB2312" pitchFamily="49" charset="-122"/>
              </a:rPr>
              <a:t>= b-n+1</a:t>
            </a:r>
            <a:endParaRPr kumimoji="1" lang="zh-CN" altLang="en-US" sz="2000" b="0" dirty="0">
              <a:solidFill>
                <a:schemeClr val="tx1"/>
              </a:solidFill>
              <a:latin typeface="楷体_GB2312" pitchFamily="49" charset="-122"/>
            </a:endParaRPr>
          </a:p>
        </p:txBody>
      </p:sp>
      <p:sp>
        <p:nvSpPr>
          <p:cNvPr id="13" name="Text Box 16"/>
          <p:cNvSpPr txBox="1">
            <a:spLocks noChangeArrowheads="1"/>
          </p:cNvSpPr>
          <p:nvPr/>
        </p:nvSpPr>
        <p:spPr bwMode="auto">
          <a:xfrm>
            <a:off x="3679825" y="917879"/>
            <a:ext cx="4879975"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kumimoji="1" lang="zh-CN" altLang="en-US" sz="2000" dirty="0">
                <a:solidFill>
                  <a:schemeClr val="tx1"/>
                </a:solidFill>
                <a:latin typeface="楷体_GB2312" pitchFamily="49" charset="-122"/>
              </a:rPr>
              <a:t>网孔电流法是回路电流法的特例</a:t>
            </a:r>
            <a:endParaRPr kumimoji="1" lang="zh-CN" altLang="en-US" sz="2000" dirty="0">
              <a:solidFill>
                <a:schemeClr val="tx1"/>
              </a:solidFill>
              <a:latin typeface="楷体_GB2312"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5" name="Text Box 9"/>
          <p:cNvSpPr txBox="1">
            <a:spLocks noChangeArrowheads="1"/>
          </p:cNvSpPr>
          <p:nvPr/>
        </p:nvSpPr>
        <p:spPr bwMode="auto">
          <a:xfrm>
            <a:off x="276225" y="1033681"/>
            <a:ext cx="36956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dirty="0">
                <a:solidFill>
                  <a:schemeClr val="tx1"/>
                </a:solidFill>
                <a:latin typeface="楷体_GB2312" pitchFamily="49" charset="-122"/>
              </a:rPr>
              <a:t>3.7.2</a:t>
            </a:r>
            <a:r>
              <a:rPr kumimoji="1" lang="en-US" altLang="zh-CN" sz="2800" dirty="0">
                <a:solidFill>
                  <a:schemeClr val="tx1"/>
                </a:solidFill>
                <a:latin typeface="Arial" panose="020B0604020202020204" pitchFamily="34" charset="0"/>
              </a:rPr>
              <a:t>. </a:t>
            </a:r>
            <a:r>
              <a:rPr kumimoji="1" lang="zh-CN" altLang="en-US" sz="2800" dirty="0">
                <a:solidFill>
                  <a:schemeClr val="tx1"/>
                </a:solidFill>
                <a:latin typeface="Arial" panose="020B0604020202020204" pitchFamily="34" charset="0"/>
              </a:rPr>
              <a:t>方程的列写</a:t>
            </a:r>
            <a:endParaRPr kumimoji="1" lang="zh-CN" altLang="en-US" sz="2800" dirty="0">
              <a:solidFill>
                <a:schemeClr val="tx1"/>
              </a:solidFill>
              <a:latin typeface="Arial" panose="020B0604020202020204" pitchFamily="34" charset="0"/>
            </a:endParaRPr>
          </a:p>
        </p:txBody>
      </p:sp>
      <p:sp>
        <p:nvSpPr>
          <p:cNvPr id="86070" name="Text Box 54"/>
          <p:cNvSpPr txBox="1">
            <a:spLocks noChangeArrowheads="1"/>
          </p:cNvSpPr>
          <p:nvPr/>
        </p:nvSpPr>
        <p:spPr bwMode="auto">
          <a:xfrm>
            <a:off x="171449" y="1732168"/>
            <a:ext cx="1079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3200" dirty="0">
                <a:solidFill>
                  <a:schemeClr val="tx1"/>
                </a:solidFill>
                <a:ea typeface="宋体" panose="02010600030101010101" pitchFamily="2" charset="-122"/>
              </a:rPr>
              <a:t>例</a:t>
            </a:r>
            <a:endParaRPr kumimoji="1" lang="zh-CN" altLang="en-US" sz="3200" b="0" dirty="0">
              <a:solidFill>
                <a:schemeClr val="tx1"/>
              </a:solidFill>
              <a:ea typeface="宋体" panose="02010600030101010101" pitchFamily="2" charset="-122"/>
            </a:endParaRPr>
          </a:p>
        </p:txBody>
      </p:sp>
      <p:sp>
        <p:nvSpPr>
          <p:cNvPr id="86071" name="Text Box 55"/>
          <p:cNvSpPr txBox="1">
            <a:spLocks noChangeArrowheads="1"/>
          </p:cNvSpPr>
          <p:nvPr/>
        </p:nvSpPr>
        <p:spPr bwMode="auto">
          <a:xfrm>
            <a:off x="676275" y="1779218"/>
            <a:ext cx="40878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latin typeface="Arial" panose="020B0604020202020204" pitchFamily="34" charset="0"/>
              </a:rPr>
              <a:t>用回路电流法求解电流 </a:t>
            </a:r>
            <a:r>
              <a:rPr lang="en-US" altLang="zh-CN" sz="2800" i="1" dirty="0" err="1"/>
              <a:t>i</a:t>
            </a:r>
            <a:endParaRPr lang="en-US" altLang="zh-CN" sz="2800" dirty="0">
              <a:latin typeface="Arial" panose="020B0604020202020204" pitchFamily="34" charset="0"/>
            </a:endParaRPr>
          </a:p>
        </p:txBody>
      </p:sp>
      <p:grpSp>
        <p:nvGrpSpPr>
          <p:cNvPr id="4" name="Group 71"/>
          <p:cNvGrpSpPr/>
          <p:nvPr/>
        </p:nvGrpSpPr>
        <p:grpSpPr bwMode="auto">
          <a:xfrm>
            <a:off x="4924425" y="442545"/>
            <a:ext cx="4033838" cy="2447925"/>
            <a:chOff x="113" y="2296"/>
            <a:chExt cx="2541" cy="1542"/>
          </a:xfrm>
        </p:grpSpPr>
        <p:sp>
          <p:nvSpPr>
            <p:cNvPr id="57376" name="Oval 72"/>
            <p:cNvSpPr>
              <a:spLocks noChangeArrowheads="1"/>
            </p:cNvSpPr>
            <p:nvPr/>
          </p:nvSpPr>
          <p:spPr bwMode="auto">
            <a:xfrm>
              <a:off x="430" y="320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57377" name="Line 73"/>
            <p:cNvSpPr>
              <a:spLocks noChangeShapeType="1"/>
            </p:cNvSpPr>
            <p:nvPr/>
          </p:nvSpPr>
          <p:spPr bwMode="auto">
            <a:xfrm>
              <a:off x="612" y="2296"/>
              <a:ext cx="0" cy="1542"/>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78" name="Line 74"/>
            <p:cNvSpPr>
              <a:spLocks noChangeShapeType="1"/>
            </p:cNvSpPr>
            <p:nvPr/>
          </p:nvSpPr>
          <p:spPr bwMode="auto">
            <a:xfrm>
              <a:off x="1112" y="3067"/>
              <a:ext cx="1497"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7379" name="Line 75"/>
            <p:cNvSpPr>
              <a:spLocks noChangeShapeType="1"/>
            </p:cNvSpPr>
            <p:nvPr/>
          </p:nvSpPr>
          <p:spPr bwMode="auto">
            <a:xfrm>
              <a:off x="612" y="3838"/>
              <a:ext cx="123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7380" name="Text Box 76"/>
            <p:cNvSpPr txBox="1">
              <a:spLocks noChangeArrowheads="1"/>
            </p:cNvSpPr>
            <p:nvPr/>
          </p:nvSpPr>
          <p:spPr bwMode="auto">
            <a:xfrm>
              <a:off x="249" y="2568"/>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S</a:t>
              </a:r>
              <a:endParaRPr lang="en-US" altLang="zh-CN" sz="2800" b="0" baseline="-25000">
                <a:solidFill>
                  <a:schemeClr val="tx1"/>
                </a:solidFill>
              </a:endParaRPr>
            </a:p>
          </p:txBody>
        </p:sp>
        <p:sp>
          <p:nvSpPr>
            <p:cNvPr id="57381" name="Text Box 77"/>
            <p:cNvSpPr txBox="1">
              <a:spLocks noChangeArrowheads="1"/>
            </p:cNvSpPr>
            <p:nvPr/>
          </p:nvSpPr>
          <p:spPr bwMode="auto">
            <a:xfrm>
              <a:off x="1565" y="2704"/>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5</a:t>
              </a:r>
              <a:endParaRPr lang="en-US" altLang="zh-CN" sz="2800" b="0" baseline="-25000">
                <a:solidFill>
                  <a:schemeClr val="tx1"/>
                </a:solidFill>
              </a:endParaRPr>
            </a:p>
          </p:txBody>
        </p:sp>
        <p:sp>
          <p:nvSpPr>
            <p:cNvPr id="57382" name="Text Box 78"/>
            <p:cNvSpPr txBox="1">
              <a:spLocks noChangeArrowheads="1"/>
            </p:cNvSpPr>
            <p:nvPr/>
          </p:nvSpPr>
          <p:spPr bwMode="auto">
            <a:xfrm>
              <a:off x="1157" y="3293"/>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4</a:t>
              </a:r>
              <a:endParaRPr lang="en-US" altLang="zh-CN" sz="2800" b="0" baseline="-25000">
                <a:solidFill>
                  <a:schemeClr val="tx1"/>
                </a:solidFill>
              </a:endParaRPr>
            </a:p>
          </p:txBody>
        </p:sp>
        <p:sp>
          <p:nvSpPr>
            <p:cNvPr id="57383" name="Text Box 79"/>
            <p:cNvSpPr txBox="1">
              <a:spLocks noChangeArrowheads="1"/>
            </p:cNvSpPr>
            <p:nvPr/>
          </p:nvSpPr>
          <p:spPr bwMode="auto">
            <a:xfrm>
              <a:off x="2291" y="3339"/>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3</a:t>
              </a:r>
              <a:endParaRPr lang="en-US" altLang="zh-CN" sz="2800" b="0" baseline="-25000">
                <a:solidFill>
                  <a:schemeClr val="tx1"/>
                </a:solidFill>
              </a:endParaRPr>
            </a:p>
          </p:txBody>
        </p:sp>
        <p:sp>
          <p:nvSpPr>
            <p:cNvPr id="57384" name="Text Box 80"/>
            <p:cNvSpPr txBox="1">
              <a:spLocks noChangeArrowheads="1"/>
            </p:cNvSpPr>
            <p:nvPr/>
          </p:nvSpPr>
          <p:spPr bwMode="auto">
            <a:xfrm>
              <a:off x="1157" y="2386"/>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1</a:t>
              </a:r>
              <a:endParaRPr lang="en-US" altLang="zh-CN" sz="2800" b="0" baseline="-25000">
                <a:solidFill>
                  <a:schemeClr val="tx1"/>
                </a:solidFill>
              </a:endParaRPr>
            </a:p>
          </p:txBody>
        </p:sp>
        <p:sp>
          <p:nvSpPr>
            <p:cNvPr id="57385" name="Text Box 81"/>
            <p:cNvSpPr txBox="1">
              <a:spLocks noChangeArrowheads="1"/>
            </p:cNvSpPr>
            <p:nvPr/>
          </p:nvSpPr>
          <p:spPr bwMode="auto">
            <a:xfrm>
              <a:off x="2246" y="2386"/>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2</a:t>
              </a:r>
              <a:endParaRPr lang="en-US" altLang="zh-CN" sz="2800" b="0" baseline="-25000">
                <a:solidFill>
                  <a:schemeClr val="tx1"/>
                </a:solidFill>
              </a:endParaRPr>
            </a:p>
          </p:txBody>
        </p:sp>
        <p:sp>
          <p:nvSpPr>
            <p:cNvPr id="57386" name="Text Box 82"/>
            <p:cNvSpPr txBox="1">
              <a:spLocks noChangeArrowheads="1"/>
            </p:cNvSpPr>
            <p:nvPr/>
          </p:nvSpPr>
          <p:spPr bwMode="auto">
            <a:xfrm>
              <a:off x="113" y="3203"/>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U</a:t>
              </a:r>
              <a:r>
                <a:rPr lang="en-US" altLang="zh-CN" sz="2800" b="0" baseline="-25000">
                  <a:solidFill>
                    <a:schemeClr val="tx1"/>
                  </a:solidFill>
                </a:rPr>
                <a:t>S</a:t>
              </a:r>
              <a:endParaRPr lang="en-US" altLang="zh-CN" sz="2800" b="0" baseline="-25000">
                <a:solidFill>
                  <a:schemeClr val="tx1"/>
                </a:solidFill>
              </a:endParaRPr>
            </a:p>
          </p:txBody>
        </p:sp>
        <p:sp>
          <p:nvSpPr>
            <p:cNvPr id="57387" name="Text Box 83"/>
            <p:cNvSpPr txBox="1">
              <a:spLocks noChangeArrowheads="1"/>
            </p:cNvSpPr>
            <p:nvPr/>
          </p:nvSpPr>
          <p:spPr bwMode="auto">
            <a:xfrm>
              <a:off x="294" y="288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a:t>
              </a:r>
              <a:endParaRPr lang="en-US" altLang="zh-CN" sz="2800" b="0" baseline="-25000">
                <a:solidFill>
                  <a:schemeClr val="tx1"/>
                </a:solidFill>
              </a:endParaRPr>
            </a:p>
          </p:txBody>
        </p:sp>
        <p:sp>
          <p:nvSpPr>
            <p:cNvPr id="57388" name="Text Box 84"/>
            <p:cNvSpPr txBox="1">
              <a:spLocks noChangeArrowheads="1"/>
            </p:cNvSpPr>
            <p:nvPr/>
          </p:nvSpPr>
          <p:spPr bwMode="auto">
            <a:xfrm>
              <a:off x="340" y="3430"/>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_</a:t>
              </a:r>
              <a:endParaRPr lang="en-US" altLang="zh-CN" sz="2800" b="0" baseline="-25000">
                <a:solidFill>
                  <a:schemeClr val="tx1"/>
                </a:solidFill>
              </a:endParaRPr>
            </a:p>
          </p:txBody>
        </p:sp>
        <p:sp>
          <p:nvSpPr>
            <p:cNvPr id="57389" name="Line 85"/>
            <p:cNvSpPr>
              <a:spLocks noChangeShapeType="1"/>
            </p:cNvSpPr>
            <p:nvPr/>
          </p:nvSpPr>
          <p:spPr bwMode="auto">
            <a:xfrm flipH="1">
              <a:off x="2019" y="3112"/>
              <a:ext cx="27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90" name="Text Box 86"/>
            <p:cNvSpPr txBox="1">
              <a:spLocks noChangeArrowheads="1"/>
            </p:cNvSpPr>
            <p:nvPr/>
          </p:nvSpPr>
          <p:spPr bwMode="auto">
            <a:xfrm>
              <a:off x="2019" y="2794"/>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i</a:t>
              </a:r>
              <a:endParaRPr lang="en-US" altLang="zh-CN" sz="2800" b="0" i="1">
                <a:solidFill>
                  <a:schemeClr val="tx1"/>
                </a:solidFill>
              </a:endParaRPr>
            </a:p>
          </p:txBody>
        </p:sp>
        <p:sp>
          <p:nvSpPr>
            <p:cNvPr id="57391" name="AutoShape 87"/>
            <p:cNvSpPr>
              <a:spLocks noChangeArrowheads="1"/>
            </p:cNvSpPr>
            <p:nvPr/>
          </p:nvSpPr>
          <p:spPr bwMode="auto">
            <a:xfrm>
              <a:off x="1112" y="2296"/>
              <a:ext cx="1497" cy="1542"/>
            </a:xfrm>
            <a:prstGeom prst="diamond">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7392" name="Line 88"/>
            <p:cNvSpPr>
              <a:spLocks noChangeShapeType="1"/>
            </p:cNvSpPr>
            <p:nvPr/>
          </p:nvSpPr>
          <p:spPr bwMode="auto">
            <a:xfrm>
              <a:off x="612" y="2296"/>
              <a:ext cx="123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7393" name="Rectangle 89"/>
            <p:cNvSpPr>
              <a:spLocks noChangeArrowheads="1"/>
            </p:cNvSpPr>
            <p:nvPr/>
          </p:nvSpPr>
          <p:spPr bwMode="auto">
            <a:xfrm>
              <a:off x="566" y="261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7394" name="Rectangle 90"/>
            <p:cNvSpPr>
              <a:spLocks noChangeArrowheads="1"/>
            </p:cNvSpPr>
            <p:nvPr/>
          </p:nvSpPr>
          <p:spPr bwMode="auto">
            <a:xfrm rot="-2649448">
              <a:off x="2110" y="333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7395" name="Rectangle 91"/>
            <p:cNvSpPr>
              <a:spLocks noChangeArrowheads="1"/>
            </p:cNvSpPr>
            <p:nvPr/>
          </p:nvSpPr>
          <p:spPr bwMode="auto">
            <a:xfrm rot="2822162">
              <a:off x="1293" y="333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7396" name="Rectangle 92"/>
            <p:cNvSpPr>
              <a:spLocks noChangeArrowheads="1"/>
            </p:cNvSpPr>
            <p:nvPr/>
          </p:nvSpPr>
          <p:spPr bwMode="auto">
            <a:xfrm rot="2893708">
              <a:off x="2110" y="265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7397" name="Rectangle 93"/>
            <p:cNvSpPr>
              <a:spLocks noChangeArrowheads="1"/>
            </p:cNvSpPr>
            <p:nvPr/>
          </p:nvSpPr>
          <p:spPr bwMode="auto">
            <a:xfrm rot="-2755736">
              <a:off x="1338" y="2613"/>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7398" name="Rectangle 94"/>
            <p:cNvSpPr>
              <a:spLocks noChangeArrowheads="1"/>
            </p:cNvSpPr>
            <p:nvPr/>
          </p:nvSpPr>
          <p:spPr bwMode="auto">
            <a:xfrm>
              <a:off x="1609" y="3002"/>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dirty="0">
                <a:solidFill>
                  <a:schemeClr val="tx1"/>
                </a:solidFill>
              </a:endParaRPr>
            </a:p>
          </p:txBody>
        </p:sp>
      </p:grpSp>
      <p:sp>
        <p:nvSpPr>
          <p:cNvPr id="86112" name="Text Box 96"/>
          <p:cNvSpPr txBox="1">
            <a:spLocks noChangeArrowheads="1"/>
          </p:cNvSpPr>
          <p:nvPr/>
        </p:nvSpPr>
        <p:spPr bwMode="auto">
          <a:xfrm>
            <a:off x="473416" y="3103890"/>
            <a:ext cx="49899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dirty="0">
                <a:solidFill>
                  <a:schemeClr val="tx1"/>
                </a:solidFill>
                <a:latin typeface="Arial" panose="020B0604020202020204" pitchFamily="34" charset="0"/>
              </a:rPr>
              <a:t>只让一个回路电流经过</a:t>
            </a:r>
            <a:r>
              <a:rPr lang="en-US" altLang="zh-CN" sz="2800" b="0" i="1" dirty="0">
                <a:solidFill>
                  <a:schemeClr val="tx1"/>
                </a:solidFill>
              </a:rPr>
              <a:t>R</a:t>
            </a:r>
            <a:r>
              <a:rPr lang="en-US" altLang="zh-CN" sz="2800" b="0" baseline="-25000" dirty="0">
                <a:solidFill>
                  <a:schemeClr val="tx1"/>
                </a:solidFill>
              </a:rPr>
              <a:t>5</a:t>
            </a:r>
            <a:r>
              <a:rPr lang="zh-CN" altLang="en-US" sz="2800" dirty="0">
                <a:solidFill>
                  <a:schemeClr val="tx1"/>
                </a:solidFill>
                <a:latin typeface="Arial" panose="020B0604020202020204" pitchFamily="34" charset="0"/>
              </a:rPr>
              <a:t>支路。</a:t>
            </a:r>
            <a:endParaRPr lang="zh-CN" altLang="en-US" sz="2800" dirty="0">
              <a:solidFill>
                <a:schemeClr val="tx1"/>
              </a:solidFill>
              <a:latin typeface="Arial" panose="020B0604020202020204" pitchFamily="34" charset="0"/>
            </a:endParaRPr>
          </a:p>
        </p:txBody>
      </p:sp>
      <p:graphicFrame>
        <p:nvGraphicFramePr>
          <p:cNvPr id="86113" name="Object 97"/>
          <p:cNvGraphicFramePr>
            <a:graphicFrameLocks noChangeAspect="1"/>
          </p:cNvGraphicFramePr>
          <p:nvPr/>
        </p:nvGraphicFramePr>
        <p:xfrm>
          <a:off x="747713" y="3879849"/>
          <a:ext cx="6472237" cy="512763"/>
        </p:xfrm>
        <a:graphic>
          <a:graphicData uri="http://schemas.openxmlformats.org/presentationml/2006/ole">
            <mc:AlternateContent xmlns:mc="http://schemas.openxmlformats.org/markup-compatibility/2006">
              <mc:Choice xmlns:v="urn:schemas-microsoft-com:vml" Requires="v">
                <p:oleObj spid="_x0000_s24793" name="公式" r:id="rId1" imgW="2559050" imgH="219710" progId="Equation.3">
                  <p:embed/>
                </p:oleObj>
              </mc:Choice>
              <mc:Fallback>
                <p:oleObj name="公式" r:id="rId1" imgW="2559050" imgH="219710" progId="Equation.3">
                  <p:embed/>
                  <p:pic>
                    <p:nvPicPr>
                      <p:cNvPr id="0" name="Object 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3879849"/>
                        <a:ext cx="6472237"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114" name="Object 98"/>
          <p:cNvGraphicFramePr>
            <a:graphicFrameLocks noChangeAspect="1"/>
          </p:cNvGraphicFramePr>
          <p:nvPr/>
        </p:nvGraphicFramePr>
        <p:xfrm>
          <a:off x="719137" y="4525963"/>
          <a:ext cx="6713537" cy="492125"/>
        </p:xfrm>
        <a:graphic>
          <a:graphicData uri="http://schemas.openxmlformats.org/presentationml/2006/ole">
            <mc:AlternateContent xmlns:mc="http://schemas.openxmlformats.org/markup-compatibility/2006">
              <mc:Choice xmlns:v="urn:schemas-microsoft-com:vml" Requires="v">
                <p:oleObj spid="_x0000_s24794" name="公式" r:id="rId3" imgW="2583180" imgH="219710" progId="Equation.3">
                  <p:embed/>
                </p:oleObj>
              </mc:Choice>
              <mc:Fallback>
                <p:oleObj name="公式" r:id="rId3" imgW="2583180" imgH="219710" progId="Equation.3">
                  <p:embed/>
                  <p:pic>
                    <p:nvPicPr>
                      <p:cNvPr id="0" name="Object 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7" y="4525963"/>
                        <a:ext cx="6713537"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115" name="Object 99"/>
          <p:cNvGraphicFramePr>
            <a:graphicFrameLocks noChangeAspect="1"/>
          </p:cNvGraphicFramePr>
          <p:nvPr/>
        </p:nvGraphicFramePr>
        <p:xfrm>
          <a:off x="755650" y="5175250"/>
          <a:ext cx="7993063" cy="488950"/>
        </p:xfrm>
        <a:graphic>
          <a:graphicData uri="http://schemas.openxmlformats.org/presentationml/2006/ole">
            <mc:AlternateContent xmlns:mc="http://schemas.openxmlformats.org/markup-compatibility/2006">
              <mc:Choice xmlns:v="urn:schemas-microsoft-com:vml" Requires="v">
                <p:oleObj spid="_x0000_s24795" name="公式" r:id="rId5" imgW="3342640" imgH="219710" progId="Equation.3">
                  <p:embed/>
                </p:oleObj>
              </mc:Choice>
              <mc:Fallback>
                <p:oleObj name="公式" r:id="rId5" imgW="3342640" imgH="219710" progId="Equation.3">
                  <p:embed/>
                  <p:pic>
                    <p:nvPicPr>
                      <p:cNvPr id="0" name="Object 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5175250"/>
                        <a:ext cx="799306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116" name="Object 100"/>
          <p:cNvGraphicFramePr>
            <a:graphicFrameLocks noChangeAspect="1"/>
          </p:cNvGraphicFramePr>
          <p:nvPr/>
        </p:nvGraphicFramePr>
        <p:xfrm>
          <a:off x="1042988" y="5895975"/>
          <a:ext cx="1081087" cy="569913"/>
        </p:xfrm>
        <a:graphic>
          <a:graphicData uri="http://schemas.openxmlformats.org/presentationml/2006/ole">
            <mc:AlternateContent xmlns:mc="http://schemas.openxmlformats.org/markup-compatibility/2006">
              <mc:Choice xmlns:v="urn:schemas-microsoft-com:vml" Requires="v">
                <p:oleObj spid="_x0000_s24796" name="公式" r:id="rId7" imgW="326390" imgH="219710" progId="Equation.3">
                  <p:embed/>
                </p:oleObj>
              </mc:Choice>
              <mc:Fallback>
                <p:oleObj name="公式" r:id="rId7" imgW="326390" imgH="219710" progId="Equation.3">
                  <p:embed/>
                  <p:pic>
                    <p:nvPicPr>
                      <p:cNvPr id="0" name="Object 1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5895975"/>
                        <a:ext cx="1081087"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56"/>
          <p:cNvGrpSpPr/>
          <p:nvPr/>
        </p:nvGrpSpPr>
        <p:grpSpPr bwMode="auto">
          <a:xfrm>
            <a:off x="5932488" y="658445"/>
            <a:ext cx="2433637" cy="1944688"/>
            <a:chOff x="793" y="2205"/>
            <a:chExt cx="1533" cy="1225"/>
          </a:xfrm>
        </p:grpSpPr>
        <p:grpSp>
          <p:nvGrpSpPr>
            <p:cNvPr id="57360" name="Group 57"/>
            <p:cNvGrpSpPr/>
            <p:nvPr/>
          </p:nvGrpSpPr>
          <p:grpSpPr bwMode="auto">
            <a:xfrm>
              <a:off x="793" y="2251"/>
              <a:ext cx="408" cy="635"/>
              <a:chOff x="3560" y="2069"/>
              <a:chExt cx="409" cy="681"/>
            </a:xfrm>
          </p:grpSpPr>
          <p:grpSp>
            <p:nvGrpSpPr>
              <p:cNvPr id="57370" name="Group 58"/>
              <p:cNvGrpSpPr/>
              <p:nvPr/>
            </p:nvGrpSpPr>
            <p:grpSpPr bwMode="auto">
              <a:xfrm>
                <a:off x="3560" y="2069"/>
                <a:ext cx="409" cy="681"/>
                <a:chOff x="3560" y="2069"/>
                <a:chExt cx="409" cy="681"/>
              </a:xfrm>
            </p:grpSpPr>
            <p:sp>
              <p:nvSpPr>
                <p:cNvPr id="57372" name="Oval 59"/>
                <p:cNvSpPr>
                  <a:spLocks noChangeArrowheads="1"/>
                </p:cNvSpPr>
                <p:nvPr/>
              </p:nvSpPr>
              <p:spPr bwMode="auto">
                <a:xfrm>
                  <a:off x="3560" y="2069"/>
                  <a:ext cx="409" cy="681"/>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7373" name="Line 60"/>
                <p:cNvSpPr>
                  <a:spLocks noChangeShapeType="1"/>
                </p:cNvSpPr>
                <p:nvPr/>
              </p:nvSpPr>
              <p:spPr bwMode="auto">
                <a:xfrm flipV="1">
                  <a:off x="3560" y="2296"/>
                  <a:ext cx="0" cy="136"/>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7371" name="Text Box 61"/>
              <p:cNvSpPr txBox="1">
                <a:spLocks noChangeArrowheads="1"/>
              </p:cNvSpPr>
              <p:nvPr/>
            </p:nvSpPr>
            <p:spPr bwMode="auto">
              <a:xfrm>
                <a:off x="3606" y="2251"/>
                <a:ext cx="274"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i</a:t>
                </a:r>
                <a:r>
                  <a:rPr lang="en-US" altLang="zh-CN" sz="2800" b="0" baseline="-25000" dirty="0">
                    <a:solidFill>
                      <a:schemeClr val="tx1"/>
                    </a:solidFill>
                    <a:latin typeface="Arial" panose="020B0604020202020204" pitchFamily="34" charset="0"/>
                  </a:rPr>
                  <a:t>1</a:t>
                </a:r>
                <a:endParaRPr lang="en-US" altLang="zh-CN" sz="2800" b="0" baseline="-25000" dirty="0">
                  <a:solidFill>
                    <a:schemeClr val="tx1"/>
                  </a:solidFill>
                  <a:latin typeface="Arial" panose="020B0604020202020204" pitchFamily="34" charset="0"/>
                </a:endParaRPr>
              </a:p>
            </p:txBody>
          </p:sp>
        </p:grpSp>
        <p:sp>
          <p:nvSpPr>
            <p:cNvPr id="57361" name="Text Box 62"/>
            <p:cNvSpPr txBox="1">
              <a:spLocks noChangeArrowheads="1"/>
            </p:cNvSpPr>
            <p:nvPr/>
          </p:nvSpPr>
          <p:spPr bwMode="auto">
            <a:xfrm>
              <a:off x="1600" y="2931"/>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i</a:t>
              </a:r>
              <a:r>
                <a:rPr lang="en-US" altLang="zh-CN" sz="2800" b="0" baseline="-25000">
                  <a:solidFill>
                    <a:schemeClr val="tx1"/>
                  </a:solidFill>
                  <a:latin typeface="Arial" panose="020B0604020202020204" pitchFamily="34" charset="0"/>
                </a:rPr>
                <a:t>3</a:t>
              </a:r>
              <a:endParaRPr lang="en-US" altLang="zh-CN" sz="2800" b="0" baseline="-25000">
                <a:solidFill>
                  <a:schemeClr val="tx1"/>
                </a:solidFill>
                <a:latin typeface="Arial" panose="020B0604020202020204" pitchFamily="34" charset="0"/>
              </a:endParaRPr>
            </a:p>
          </p:txBody>
        </p:sp>
        <p:grpSp>
          <p:nvGrpSpPr>
            <p:cNvPr id="57362" name="Group 63"/>
            <p:cNvGrpSpPr/>
            <p:nvPr/>
          </p:nvGrpSpPr>
          <p:grpSpPr bwMode="auto">
            <a:xfrm>
              <a:off x="1474" y="2251"/>
              <a:ext cx="852" cy="1179"/>
              <a:chOff x="3560" y="2069"/>
              <a:chExt cx="409" cy="681"/>
            </a:xfrm>
          </p:grpSpPr>
          <p:sp>
            <p:nvSpPr>
              <p:cNvPr id="57368" name="Oval 64"/>
              <p:cNvSpPr>
                <a:spLocks noChangeArrowheads="1"/>
              </p:cNvSpPr>
              <p:nvPr/>
            </p:nvSpPr>
            <p:spPr bwMode="auto">
              <a:xfrm>
                <a:off x="3560" y="2069"/>
                <a:ext cx="409" cy="681"/>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sz="2800" b="0">
                  <a:solidFill>
                    <a:schemeClr val="tx1"/>
                  </a:solidFill>
                </a:endParaRPr>
              </a:p>
            </p:txBody>
          </p:sp>
          <p:sp>
            <p:nvSpPr>
              <p:cNvPr id="57369" name="Line 65"/>
              <p:cNvSpPr>
                <a:spLocks noChangeShapeType="1"/>
              </p:cNvSpPr>
              <p:nvPr/>
            </p:nvSpPr>
            <p:spPr bwMode="auto">
              <a:xfrm flipV="1">
                <a:off x="3560" y="2296"/>
                <a:ext cx="0" cy="136"/>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7363" name="Group 66"/>
            <p:cNvGrpSpPr/>
            <p:nvPr/>
          </p:nvGrpSpPr>
          <p:grpSpPr bwMode="auto">
            <a:xfrm>
              <a:off x="1655" y="2205"/>
              <a:ext cx="469" cy="531"/>
              <a:chOff x="1610" y="890"/>
              <a:chExt cx="499" cy="531"/>
            </a:xfrm>
          </p:grpSpPr>
          <p:sp>
            <p:nvSpPr>
              <p:cNvPr id="57364" name="Text Box 67"/>
              <p:cNvSpPr txBox="1">
                <a:spLocks noChangeArrowheads="1"/>
              </p:cNvSpPr>
              <p:nvPr/>
            </p:nvSpPr>
            <p:spPr bwMode="auto">
              <a:xfrm>
                <a:off x="1701" y="890"/>
                <a:ext cx="3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i</a:t>
                </a:r>
                <a:r>
                  <a:rPr lang="en-US" altLang="zh-CN" sz="2800" b="0" baseline="-25000">
                    <a:solidFill>
                      <a:schemeClr val="tx1"/>
                    </a:solidFill>
                    <a:latin typeface="Arial" panose="020B0604020202020204" pitchFamily="34" charset="0"/>
                  </a:rPr>
                  <a:t>2</a:t>
                </a:r>
                <a:endParaRPr lang="en-US" altLang="zh-CN" sz="2800" b="0" baseline="-25000">
                  <a:solidFill>
                    <a:schemeClr val="tx1"/>
                  </a:solidFill>
                  <a:latin typeface="Arial" panose="020B0604020202020204" pitchFamily="34" charset="0"/>
                </a:endParaRPr>
              </a:p>
            </p:txBody>
          </p:sp>
          <p:grpSp>
            <p:nvGrpSpPr>
              <p:cNvPr id="57365" name="Group 68"/>
              <p:cNvGrpSpPr/>
              <p:nvPr/>
            </p:nvGrpSpPr>
            <p:grpSpPr bwMode="auto">
              <a:xfrm>
                <a:off x="1610" y="981"/>
                <a:ext cx="499" cy="440"/>
                <a:chOff x="3859" y="2435"/>
                <a:chExt cx="499" cy="440"/>
              </a:xfrm>
            </p:grpSpPr>
            <p:sp>
              <p:nvSpPr>
                <p:cNvPr id="57366" name="Oval 69"/>
                <p:cNvSpPr>
                  <a:spLocks noChangeArrowheads="1"/>
                </p:cNvSpPr>
                <p:nvPr/>
              </p:nvSpPr>
              <p:spPr bwMode="auto">
                <a:xfrm>
                  <a:off x="3859" y="2435"/>
                  <a:ext cx="499" cy="440"/>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7367" name="Line 70"/>
                <p:cNvSpPr>
                  <a:spLocks noChangeShapeType="1"/>
                </p:cNvSpPr>
                <p:nvPr/>
              </p:nvSpPr>
              <p:spPr bwMode="auto">
                <a:xfrm flipV="1">
                  <a:off x="3859" y="2582"/>
                  <a:ext cx="0" cy="88"/>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51" name="AutoShape 15"/>
          <p:cNvSpPr/>
          <p:nvPr/>
        </p:nvSpPr>
        <p:spPr bwMode="auto">
          <a:xfrm>
            <a:off x="412748" y="3916840"/>
            <a:ext cx="303214" cy="1615597"/>
          </a:xfrm>
          <a:prstGeom prst="leftBrace">
            <a:avLst>
              <a:gd name="adj1" fmla="val 55576"/>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52"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 name="矩形 1"/>
          <p:cNvSpPr/>
          <p:nvPr/>
        </p:nvSpPr>
        <p:spPr>
          <a:xfrm>
            <a:off x="171449" y="2514333"/>
            <a:ext cx="620868" cy="523220"/>
          </a:xfrm>
          <a:prstGeom prst="rect">
            <a:avLst/>
          </a:prstGeom>
        </p:spPr>
        <p:txBody>
          <a:bodyPr wrap="square">
            <a:spAutoFit/>
          </a:bodyPr>
          <a:lstStyle/>
          <a:p>
            <a:pPr>
              <a:spcBef>
                <a:spcPct val="50000"/>
              </a:spcBef>
            </a:pPr>
            <a:r>
              <a:rPr kumimoji="1" lang="zh-CN" altLang="en-US" sz="2800" dirty="0">
                <a:ea typeface="宋体" panose="02010600030101010101" pitchFamily="2" charset="-122"/>
              </a:rPr>
              <a:t>解</a:t>
            </a:r>
            <a:r>
              <a:rPr kumimoji="1" lang="en-US" altLang="zh-CN" sz="2800" dirty="0">
                <a:ea typeface="宋体" panose="02010600030101010101" pitchFamily="2" charset="-122"/>
              </a:rPr>
              <a:t>:</a:t>
            </a:r>
            <a:endParaRPr kumimoji="1" lang="zh-CN" altLang="en-US" sz="2800" dirty="0">
              <a:ea typeface="宋体" panose="02010600030101010101" pitchFamily="2" charset="-122"/>
            </a:endParaRPr>
          </a:p>
        </p:txBody>
      </p:sp>
      <p:graphicFrame>
        <p:nvGraphicFramePr>
          <p:cNvPr id="53" name="Object 11"/>
          <p:cNvGraphicFramePr>
            <a:graphicFrameLocks noChangeAspect="1"/>
          </p:cNvGraphicFramePr>
          <p:nvPr/>
        </p:nvGraphicFramePr>
        <p:xfrm>
          <a:off x="6420671" y="5857121"/>
          <a:ext cx="2650500" cy="922234"/>
        </p:xfrm>
        <a:graphic>
          <a:graphicData uri="http://schemas.openxmlformats.org/presentationml/2006/ole">
            <mc:AlternateContent xmlns:mc="http://schemas.openxmlformats.org/markup-compatibility/2006">
              <mc:Choice xmlns:v="urn:schemas-microsoft-com:vml" Requires="v">
                <p:oleObj spid="_x0000_s24797" name="公式" r:id="rId9" imgW="2036445" imgH="908685" progId="Equation.3">
                  <p:embed/>
                </p:oleObj>
              </mc:Choice>
              <mc:Fallback>
                <p:oleObj name="公式" r:id="rId9" imgW="2036445" imgH="908685"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0671" y="5857121"/>
                        <a:ext cx="2650500" cy="922234"/>
                      </a:xfrm>
                      <a:prstGeom prst="rect">
                        <a:avLst/>
                      </a:prstGeom>
                      <a:noFill/>
                      <a:ln w="19050">
                        <a:solidFill>
                          <a:srgbClr val="FF0000"/>
                        </a:solidFill>
                        <a:prstDash val="dash"/>
                      </a:ln>
                      <a:effec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3" name="Text Box 9" descr="绿色大理石"/>
          <p:cNvSpPr txBox="1">
            <a:spLocks noChangeArrowheads="1"/>
          </p:cNvSpPr>
          <p:nvPr/>
        </p:nvSpPr>
        <p:spPr bwMode="auto">
          <a:xfrm>
            <a:off x="620713" y="866775"/>
            <a:ext cx="3097212" cy="519113"/>
          </a:xfrm>
          <a:prstGeom prst="rect">
            <a:avLst/>
          </a:prstGeom>
          <a:solidFill>
            <a:schemeClr val="tx1"/>
          </a:solidFill>
          <a:ln>
            <a:noFill/>
          </a:ln>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chemeClr val="bg1"/>
                </a:solidFill>
              </a:rPr>
              <a:t>方程的标准形式：</a:t>
            </a:r>
            <a:endParaRPr kumimoji="1" lang="zh-CN" altLang="en-US" sz="2800" dirty="0">
              <a:solidFill>
                <a:schemeClr val="bg1"/>
              </a:solidFill>
            </a:endParaRPr>
          </a:p>
        </p:txBody>
      </p:sp>
      <p:sp>
        <p:nvSpPr>
          <p:cNvPr id="88074" name="Text Box 10"/>
          <p:cNvSpPr txBox="1">
            <a:spLocks noChangeArrowheads="1"/>
          </p:cNvSpPr>
          <p:nvPr/>
        </p:nvSpPr>
        <p:spPr bwMode="auto">
          <a:xfrm>
            <a:off x="547688" y="1585913"/>
            <a:ext cx="7632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a:latin typeface="楷体_GB2312" pitchFamily="49" charset="-122"/>
              </a:rPr>
              <a:t>对于具有 </a:t>
            </a:r>
            <a:r>
              <a:rPr kumimoji="1" lang="en-US" altLang="zh-CN" sz="2800" b="0" i="1"/>
              <a:t>l=b</a:t>
            </a:r>
            <a:r>
              <a:rPr kumimoji="1" lang="en-US" altLang="zh-CN" sz="2800" b="0"/>
              <a:t>-(</a:t>
            </a:r>
            <a:r>
              <a:rPr kumimoji="1" lang="en-US" altLang="zh-CN" sz="2800" b="0" i="1"/>
              <a:t>n</a:t>
            </a:r>
            <a:r>
              <a:rPr kumimoji="1" lang="en-US" altLang="zh-CN" sz="2800" b="0"/>
              <a:t>-1)</a:t>
            </a:r>
            <a:r>
              <a:rPr kumimoji="1" lang="en-US" altLang="zh-CN" sz="2800" i="1">
                <a:latin typeface="楷体_GB2312" pitchFamily="49" charset="-122"/>
              </a:rPr>
              <a:t> </a:t>
            </a:r>
            <a:r>
              <a:rPr kumimoji="1" lang="zh-CN" altLang="en-US" sz="2800">
                <a:latin typeface="楷体_GB2312" pitchFamily="49" charset="-122"/>
              </a:rPr>
              <a:t>个回路的电路，有</a:t>
            </a:r>
            <a:r>
              <a:rPr kumimoji="1" lang="en-US" altLang="zh-CN" sz="2800">
                <a:latin typeface="楷体_GB2312" pitchFamily="49" charset="-122"/>
              </a:rPr>
              <a:t>:</a:t>
            </a:r>
            <a:endParaRPr kumimoji="1" lang="en-US" altLang="zh-CN" sz="2800">
              <a:latin typeface="楷体_GB2312" pitchFamily="49" charset="-122"/>
            </a:endParaRPr>
          </a:p>
        </p:txBody>
      </p:sp>
      <p:graphicFrame>
        <p:nvGraphicFramePr>
          <p:cNvPr id="88075" name="Object 11"/>
          <p:cNvGraphicFramePr>
            <a:graphicFrameLocks noChangeAspect="1"/>
          </p:cNvGraphicFramePr>
          <p:nvPr/>
        </p:nvGraphicFramePr>
        <p:xfrm>
          <a:off x="952235" y="2145817"/>
          <a:ext cx="5886979" cy="2048358"/>
        </p:xfrm>
        <a:graphic>
          <a:graphicData uri="http://schemas.openxmlformats.org/presentationml/2006/ole">
            <mc:AlternateContent xmlns:mc="http://schemas.openxmlformats.org/markup-compatibility/2006">
              <mc:Choice xmlns:v="urn:schemas-microsoft-com:vml" Requires="v">
                <p:oleObj spid="_x0000_s25645" name="公式" r:id="rId1" imgW="2036445" imgH="908685" progId="Equation.3">
                  <p:embed/>
                </p:oleObj>
              </mc:Choice>
              <mc:Fallback>
                <p:oleObj name="公式" r:id="rId1" imgW="2036445" imgH="908685" progId="Equation.3">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235" y="2145817"/>
                        <a:ext cx="5886979" cy="2048358"/>
                      </a:xfrm>
                      <a:prstGeom prst="rect">
                        <a:avLst/>
                      </a:prstGeom>
                      <a:noFill/>
                      <a:ln>
                        <a:noFill/>
                      </a:ln>
                      <a:effectLst/>
                    </p:spPr>
                  </p:pic>
                </p:oleObj>
              </mc:Fallback>
            </mc:AlternateContent>
          </a:graphicData>
        </a:graphic>
      </p:graphicFrame>
      <p:sp>
        <p:nvSpPr>
          <p:cNvPr id="88113" name="Text Box 49"/>
          <p:cNvSpPr txBox="1">
            <a:spLocks noChangeArrowheads="1"/>
          </p:cNvSpPr>
          <p:nvPr/>
        </p:nvSpPr>
        <p:spPr bwMode="auto">
          <a:xfrm>
            <a:off x="476250" y="5186363"/>
            <a:ext cx="24479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b="0" i="1" dirty="0">
                <a:solidFill>
                  <a:schemeClr val="tx1"/>
                </a:solidFill>
                <a:ea typeface="宋体" panose="02010600030101010101" pitchFamily="2" charset="-122"/>
              </a:rPr>
              <a:t>    R </a:t>
            </a:r>
            <a:r>
              <a:rPr kumimoji="1" lang="en-US" altLang="zh-CN" sz="3200" b="0" i="1" baseline="-25000" dirty="0" err="1">
                <a:solidFill>
                  <a:schemeClr val="tx1"/>
                </a:solidFill>
                <a:ea typeface="宋体" panose="02010600030101010101" pitchFamily="2" charset="-122"/>
              </a:rPr>
              <a:t>jk</a:t>
            </a:r>
            <a:r>
              <a:rPr kumimoji="1" lang="en-US" altLang="zh-CN" sz="3200" b="0" dirty="0">
                <a:solidFill>
                  <a:schemeClr val="tx1"/>
                </a:solidFill>
                <a:ea typeface="宋体" panose="02010600030101010101" pitchFamily="2" charset="-122"/>
              </a:rPr>
              <a:t>:</a:t>
            </a:r>
            <a:r>
              <a:rPr kumimoji="1" lang="en-US" altLang="zh-CN" sz="3200" dirty="0">
                <a:solidFill>
                  <a:schemeClr val="tx1"/>
                </a:solidFill>
                <a:ea typeface="宋体" panose="02010600030101010101" pitchFamily="2" charset="-122"/>
              </a:rPr>
              <a:t> </a:t>
            </a:r>
            <a:endParaRPr kumimoji="1" lang="en-US" altLang="zh-CN" sz="3200" dirty="0">
              <a:solidFill>
                <a:schemeClr val="tx1"/>
              </a:solidFill>
              <a:ea typeface="宋体" panose="02010600030101010101" pitchFamily="2" charset="-122"/>
            </a:endParaRPr>
          </a:p>
          <a:p>
            <a:pPr eaLnBrk="1" hangingPunct="1">
              <a:spcBef>
                <a:spcPct val="50000"/>
              </a:spcBef>
            </a:pPr>
            <a:r>
              <a:rPr kumimoji="1" lang="en-US" altLang="zh-CN" sz="3200" dirty="0">
                <a:solidFill>
                  <a:schemeClr val="bg1"/>
                </a:solidFill>
                <a:ea typeface="宋体" panose="02010600030101010101" pitchFamily="2" charset="-122"/>
              </a:rPr>
              <a:t> </a:t>
            </a:r>
            <a:r>
              <a:rPr kumimoji="1" lang="zh-CN" altLang="en-US" sz="2800" dirty="0"/>
              <a:t>互电阻</a:t>
            </a:r>
            <a:endParaRPr kumimoji="1" lang="zh-CN" altLang="en-US" sz="2800" dirty="0"/>
          </a:p>
        </p:txBody>
      </p:sp>
      <p:sp>
        <p:nvSpPr>
          <p:cNvPr id="88114" name="Rectangle 50"/>
          <p:cNvSpPr>
            <a:spLocks noChangeArrowheads="1"/>
          </p:cNvSpPr>
          <p:nvPr/>
        </p:nvSpPr>
        <p:spPr bwMode="auto">
          <a:xfrm>
            <a:off x="2205038" y="4970463"/>
            <a:ext cx="6696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dirty="0">
                <a:solidFill>
                  <a:srgbClr val="FF0000"/>
                </a:solidFill>
                <a:latin typeface="宋体" panose="02010600030101010101" pitchFamily="2" charset="-122"/>
                <a:ea typeface="宋体" panose="02010600030101010101" pitchFamily="2" charset="-122"/>
              </a:rPr>
              <a:t>+</a:t>
            </a:r>
            <a:r>
              <a:rPr kumimoji="1" lang="en-US" altLang="zh-CN" sz="2800" dirty="0">
                <a:solidFill>
                  <a:schemeClr val="bg1"/>
                </a:solidFill>
                <a:latin typeface="楷体_GB2312" pitchFamily="49" charset="-122"/>
              </a:rPr>
              <a:t> </a:t>
            </a:r>
            <a:r>
              <a:rPr kumimoji="1" lang="en-US" altLang="zh-CN" sz="2800" dirty="0">
                <a:latin typeface="楷体_GB2312" pitchFamily="49" charset="-122"/>
              </a:rPr>
              <a:t>: </a:t>
            </a:r>
            <a:r>
              <a:rPr kumimoji="1" lang="zh-CN" altLang="en-US" sz="2800" dirty="0">
                <a:latin typeface="楷体_GB2312" pitchFamily="49" charset="-122"/>
              </a:rPr>
              <a:t>流过互阻的两个回路电流方向</a:t>
            </a:r>
            <a:r>
              <a:rPr kumimoji="1" lang="zh-CN" altLang="en-US" sz="2800" dirty="0">
                <a:solidFill>
                  <a:srgbClr val="FF0000"/>
                </a:solidFill>
                <a:latin typeface="楷体_GB2312" pitchFamily="49" charset="-122"/>
              </a:rPr>
              <a:t>相同</a:t>
            </a:r>
            <a:r>
              <a:rPr kumimoji="1" lang="zh-CN" altLang="en-US" sz="2800" dirty="0">
                <a:latin typeface="楷体_GB2312" pitchFamily="49" charset="-122"/>
              </a:rPr>
              <a:t>；</a:t>
            </a:r>
            <a:endParaRPr kumimoji="1" lang="zh-CN" altLang="en-US" sz="2800" dirty="0">
              <a:latin typeface="楷体_GB2312" pitchFamily="49" charset="-122"/>
            </a:endParaRPr>
          </a:p>
        </p:txBody>
      </p:sp>
      <p:sp>
        <p:nvSpPr>
          <p:cNvPr id="88115" name="Rectangle 51"/>
          <p:cNvSpPr>
            <a:spLocks noChangeArrowheads="1"/>
          </p:cNvSpPr>
          <p:nvPr/>
        </p:nvSpPr>
        <p:spPr bwMode="auto">
          <a:xfrm>
            <a:off x="2166938" y="5618163"/>
            <a:ext cx="69135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dirty="0">
                <a:solidFill>
                  <a:srgbClr val="00B050"/>
                </a:solidFill>
                <a:latin typeface="宋体" panose="02010600030101010101" pitchFamily="2" charset="-122"/>
                <a:ea typeface="宋体" panose="02010600030101010101" pitchFamily="2" charset="-122"/>
              </a:rPr>
              <a:t>-</a:t>
            </a:r>
            <a:r>
              <a:rPr kumimoji="1" lang="en-US" altLang="zh-CN" sz="2800" dirty="0">
                <a:latin typeface="宋体" panose="02010600030101010101" pitchFamily="2" charset="-122"/>
                <a:ea typeface="宋体" panose="02010600030101010101" pitchFamily="2" charset="-122"/>
              </a:rPr>
              <a:t> </a:t>
            </a:r>
            <a:r>
              <a:rPr kumimoji="1" lang="en-US" altLang="zh-CN" sz="2800" dirty="0">
                <a:latin typeface="楷体_GB2312" pitchFamily="49" charset="-122"/>
              </a:rPr>
              <a:t>: </a:t>
            </a:r>
            <a:r>
              <a:rPr kumimoji="1" lang="zh-CN" altLang="en-US" sz="2800" dirty="0">
                <a:latin typeface="楷体_GB2312" pitchFamily="49" charset="-122"/>
              </a:rPr>
              <a:t>流过互阻的两个回路电流方向</a:t>
            </a:r>
            <a:r>
              <a:rPr kumimoji="1" lang="zh-CN" altLang="en-US" sz="2800" dirty="0">
                <a:solidFill>
                  <a:srgbClr val="00B050"/>
                </a:solidFill>
                <a:latin typeface="楷体_GB2312" pitchFamily="49" charset="-122"/>
              </a:rPr>
              <a:t>相反</a:t>
            </a:r>
            <a:r>
              <a:rPr kumimoji="1" lang="zh-CN" altLang="en-US" sz="2800" dirty="0">
                <a:latin typeface="楷体_GB2312" pitchFamily="49" charset="-122"/>
              </a:rPr>
              <a:t>；</a:t>
            </a:r>
            <a:endParaRPr kumimoji="1" lang="zh-CN" altLang="en-US" sz="2800" dirty="0">
              <a:latin typeface="楷体_GB2312" pitchFamily="49" charset="-122"/>
            </a:endParaRPr>
          </a:p>
        </p:txBody>
      </p:sp>
      <p:sp>
        <p:nvSpPr>
          <p:cNvPr id="88116" name="Text Box 52"/>
          <p:cNvSpPr txBox="1">
            <a:spLocks noChangeArrowheads="1"/>
          </p:cNvSpPr>
          <p:nvPr/>
        </p:nvSpPr>
        <p:spPr bwMode="auto">
          <a:xfrm>
            <a:off x="2197100" y="6194425"/>
            <a:ext cx="4121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chemeClr val="tx1"/>
                </a:solidFill>
                <a:latin typeface="楷体_GB2312" pitchFamily="49" charset="-122"/>
              </a:rPr>
              <a:t>0</a:t>
            </a:r>
            <a:r>
              <a:rPr kumimoji="1" lang="en-US" altLang="zh-CN" sz="2800" b="0" dirty="0">
                <a:latin typeface="楷体_GB2312" pitchFamily="49" charset="-122"/>
              </a:rPr>
              <a:t> </a:t>
            </a:r>
            <a:r>
              <a:rPr kumimoji="1" lang="en-US" altLang="zh-CN" sz="2800" dirty="0">
                <a:latin typeface="楷体_GB2312" pitchFamily="49" charset="-122"/>
              </a:rPr>
              <a:t>: </a:t>
            </a:r>
            <a:r>
              <a:rPr kumimoji="1" lang="zh-CN" altLang="en-US" sz="2800" dirty="0">
                <a:latin typeface="楷体_GB2312" pitchFamily="49" charset="-122"/>
              </a:rPr>
              <a:t>无关（无公共支路）。</a:t>
            </a:r>
            <a:endParaRPr kumimoji="1" lang="zh-CN" altLang="en-US" sz="2800" dirty="0">
              <a:latin typeface="楷体_GB2312" pitchFamily="49" charset="-122"/>
            </a:endParaRPr>
          </a:p>
        </p:txBody>
      </p:sp>
      <p:sp>
        <p:nvSpPr>
          <p:cNvPr id="88117" name="AutoShape 53"/>
          <p:cNvSpPr/>
          <p:nvPr/>
        </p:nvSpPr>
        <p:spPr bwMode="auto">
          <a:xfrm>
            <a:off x="1951038" y="5186363"/>
            <a:ext cx="215900" cy="1439862"/>
          </a:xfrm>
          <a:prstGeom prst="leftBrace">
            <a:avLst>
              <a:gd name="adj1" fmla="val 55576"/>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88118" name="Text Box 54"/>
          <p:cNvSpPr txBox="1">
            <a:spLocks noChangeArrowheads="1"/>
          </p:cNvSpPr>
          <p:nvPr/>
        </p:nvSpPr>
        <p:spPr bwMode="auto">
          <a:xfrm>
            <a:off x="1987550" y="4322763"/>
            <a:ext cx="3816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b="0" i="1" dirty="0">
                <a:solidFill>
                  <a:schemeClr val="tx1"/>
                </a:solidFill>
                <a:ea typeface="宋体" panose="02010600030101010101" pitchFamily="2" charset="-122"/>
              </a:rPr>
              <a:t>R </a:t>
            </a:r>
            <a:r>
              <a:rPr kumimoji="1" lang="en-US" altLang="zh-CN" sz="3200" b="0" i="1" baseline="-25000" dirty="0">
                <a:solidFill>
                  <a:schemeClr val="tx1"/>
                </a:solidFill>
                <a:ea typeface="宋体" panose="02010600030101010101" pitchFamily="2" charset="-122"/>
              </a:rPr>
              <a:t>kk</a:t>
            </a:r>
            <a:r>
              <a:rPr kumimoji="1" lang="en-US" altLang="zh-CN" sz="2800" b="0" dirty="0">
                <a:solidFill>
                  <a:schemeClr val="tx1"/>
                </a:solidFill>
                <a:ea typeface="宋体" panose="02010600030101010101" pitchFamily="2" charset="-122"/>
              </a:rPr>
              <a:t>:</a:t>
            </a:r>
            <a:r>
              <a:rPr kumimoji="1" lang="en-US" altLang="zh-CN" sz="2800" dirty="0">
                <a:solidFill>
                  <a:schemeClr val="tx1"/>
                </a:solidFill>
                <a:ea typeface="宋体" panose="02010600030101010101" pitchFamily="2" charset="-122"/>
              </a:rPr>
              <a:t>   </a:t>
            </a:r>
            <a:r>
              <a:rPr kumimoji="1" lang="zh-CN" altLang="en-US" sz="2800" dirty="0">
                <a:latin typeface="楷体_GB2312" pitchFamily="49" charset="-122"/>
              </a:rPr>
              <a:t>自电阻</a:t>
            </a:r>
            <a:r>
              <a:rPr kumimoji="1" lang="en-US" altLang="zh-CN" sz="2800" dirty="0">
                <a:latin typeface="楷体_GB2312" pitchFamily="49" charset="-122"/>
              </a:rPr>
              <a:t>(</a:t>
            </a:r>
            <a:r>
              <a:rPr kumimoji="1" lang="zh-CN" altLang="en-US" sz="2800" dirty="0">
                <a:latin typeface="楷体_GB2312" pitchFamily="49" charset="-122"/>
              </a:rPr>
              <a:t>总为正</a:t>
            </a:r>
            <a:r>
              <a:rPr kumimoji="1" lang="en-US" altLang="zh-CN" sz="2800" dirty="0">
                <a:latin typeface="楷体_GB2312" pitchFamily="49" charset="-122"/>
              </a:rPr>
              <a:t>)</a:t>
            </a:r>
            <a:endParaRPr kumimoji="1" lang="en-US" altLang="zh-CN" sz="2800" dirty="0">
              <a:latin typeface="楷体_GB2312" pitchFamily="49" charset="-122"/>
            </a:endParaRPr>
          </a:p>
        </p:txBody>
      </p:sp>
      <p:grpSp>
        <p:nvGrpSpPr>
          <p:cNvPr id="4" name="Group 55"/>
          <p:cNvGrpSpPr/>
          <p:nvPr/>
        </p:nvGrpSpPr>
        <p:grpSpPr bwMode="auto">
          <a:xfrm>
            <a:off x="260350" y="4178300"/>
            <a:ext cx="1644650" cy="850900"/>
            <a:chOff x="385" y="3022"/>
            <a:chExt cx="1036" cy="536"/>
          </a:xfrm>
        </p:grpSpPr>
        <p:pic>
          <p:nvPicPr>
            <p:cNvPr id="58385" name="Picture 56" descr="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6" name="Text Box 57"/>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b="0">
                  <a:solidFill>
                    <a:srgbClr val="FA7748"/>
                  </a:solidFill>
                  <a:ea typeface="华文行楷" panose="02010800040101010101" pitchFamily="2" charset="-122"/>
                </a:rPr>
                <a:t>注意</a:t>
              </a:r>
              <a:endParaRPr kumimoji="1" lang="zh-CN" altLang="en-US" sz="3200" b="0">
                <a:solidFill>
                  <a:srgbClr val="FA7748"/>
                </a:solidFill>
                <a:ea typeface="华文行楷" panose="02010800040101010101" pitchFamily="2" charset="-122"/>
              </a:endParaRPr>
            </a:p>
          </p:txBody>
        </p:sp>
      </p:grpSp>
      <p:sp>
        <p:nvSpPr>
          <p:cNvPr id="14"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descr="绿色大理石"/>
          <p:cNvSpPr txBox="1">
            <a:spLocks noChangeArrowheads="1"/>
          </p:cNvSpPr>
          <p:nvPr/>
        </p:nvSpPr>
        <p:spPr bwMode="auto">
          <a:xfrm>
            <a:off x="162471" y="871203"/>
            <a:ext cx="48244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800" b="0" dirty="0">
                <a:solidFill>
                  <a:schemeClr val="tx1"/>
                </a:solidFill>
              </a:rPr>
              <a:t>（</a:t>
            </a:r>
            <a:r>
              <a:rPr kumimoji="1" lang="en-US" altLang="zh-CN" sz="2800" b="0" dirty="0">
                <a:solidFill>
                  <a:schemeClr val="tx1"/>
                </a:solidFill>
              </a:rPr>
              <a:t>1</a:t>
            </a:r>
            <a:r>
              <a:rPr kumimoji="1" lang="zh-CN" altLang="en-US" sz="2800" b="0" dirty="0">
                <a:solidFill>
                  <a:schemeClr val="tx1"/>
                </a:solidFill>
              </a:rPr>
              <a:t>）</a:t>
            </a:r>
            <a:r>
              <a:rPr kumimoji="1" lang="zh-CN" altLang="en-US" sz="2800" dirty="0">
                <a:solidFill>
                  <a:schemeClr val="tx1"/>
                </a:solidFill>
              </a:rPr>
              <a:t>回路法的一般步骤：</a:t>
            </a:r>
            <a:endParaRPr kumimoji="1" lang="zh-CN" altLang="en-US" sz="2800" b="0" dirty="0">
              <a:solidFill>
                <a:schemeClr val="tx1"/>
              </a:solidFill>
            </a:endParaRPr>
          </a:p>
        </p:txBody>
      </p:sp>
      <p:sp>
        <p:nvSpPr>
          <p:cNvPr id="92163" name="Text Box 3"/>
          <p:cNvSpPr txBox="1">
            <a:spLocks noChangeArrowheads="1"/>
          </p:cNvSpPr>
          <p:nvPr/>
        </p:nvSpPr>
        <p:spPr bwMode="auto">
          <a:xfrm>
            <a:off x="617538" y="1553929"/>
            <a:ext cx="7993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a:pPr>
            <a:r>
              <a:rPr kumimoji="1" lang="zh-CN" altLang="en-US" sz="2800" dirty="0">
                <a:latin typeface="楷体_GB2312" pitchFamily="49" charset="-122"/>
              </a:rPr>
              <a:t>选定</a:t>
            </a:r>
            <a:r>
              <a:rPr kumimoji="1" lang="en-US" altLang="zh-CN" sz="2800" b="0" i="1" dirty="0"/>
              <a:t>l=b</a:t>
            </a:r>
            <a:r>
              <a:rPr kumimoji="1" lang="en-US" altLang="zh-CN" sz="2800" b="0" dirty="0">
                <a:latin typeface="宋体" panose="02010600030101010101" pitchFamily="2" charset="-122"/>
                <a:ea typeface="宋体" panose="02010600030101010101" pitchFamily="2" charset="-122"/>
              </a:rPr>
              <a:t>-</a:t>
            </a:r>
            <a:r>
              <a:rPr kumimoji="1" lang="en-US" altLang="zh-CN" sz="2800" b="0" dirty="0"/>
              <a:t>(</a:t>
            </a:r>
            <a:r>
              <a:rPr kumimoji="1" lang="en-US" altLang="zh-CN" sz="2800" b="0" i="1" dirty="0"/>
              <a:t>n</a:t>
            </a:r>
            <a:r>
              <a:rPr kumimoji="1" lang="en-US" altLang="zh-CN" sz="2800" b="0" dirty="0">
                <a:latin typeface="宋体" panose="02010600030101010101" pitchFamily="2" charset="-122"/>
                <a:ea typeface="宋体" panose="02010600030101010101" pitchFamily="2" charset="-122"/>
              </a:rPr>
              <a:t>-</a:t>
            </a:r>
            <a:r>
              <a:rPr kumimoji="1" lang="en-US" altLang="zh-CN" sz="2800" b="0" dirty="0"/>
              <a:t>1)</a:t>
            </a:r>
            <a:r>
              <a:rPr kumimoji="1" lang="zh-CN" altLang="en-US" sz="2800" dirty="0">
                <a:latin typeface="楷体_GB2312" pitchFamily="49" charset="-122"/>
              </a:rPr>
              <a:t>个</a:t>
            </a:r>
            <a:r>
              <a:rPr kumimoji="1" lang="zh-CN" altLang="en-US" sz="2800" dirty="0">
                <a:solidFill>
                  <a:schemeClr val="tx1"/>
                </a:solidFill>
                <a:latin typeface="楷体_GB2312" pitchFamily="49" charset="-122"/>
              </a:rPr>
              <a:t>独立回路</a:t>
            </a:r>
            <a:r>
              <a:rPr kumimoji="1" lang="zh-CN" altLang="en-US" sz="2800" dirty="0">
                <a:latin typeface="楷体_GB2312" pitchFamily="49" charset="-122"/>
              </a:rPr>
              <a:t>，并确定其绕行方向；</a:t>
            </a:r>
            <a:endParaRPr kumimoji="1" lang="zh-CN" altLang="en-US" sz="2800" b="0" dirty="0">
              <a:latin typeface="楷体_GB2312" pitchFamily="49" charset="-122"/>
            </a:endParaRPr>
          </a:p>
        </p:txBody>
      </p:sp>
      <p:sp>
        <p:nvSpPr>
          <p:cNvPr id="92164" name="Text Box 4"/>
          <p:cNvSpPr txBox="1">
            <a:spLocks noChangeArrowheads="1"/>
          </p:cNvSpPr>
          <p:nvPr/>
        </p:nvSpPr>
        <p:spPr bwMode="auto">
          <a:xfrm>
            <a:off x="617538" y="2134299"/>
            <a:ext cx="799306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buFontTx/>
              <a:buAutoNum type="circleNumDbPlain" startAt="2"/>
            </a:pPr>
            <a:r>
              <a:rPr kumimoji="1" lang="zh-CN" altLang="en-US" sz="2800" dirty="0">
                <a:latin typeface="楷体_GB2312" pitchFamily="49" charset="-122"/>
              </a:rPr>
              <a:t>对</a:t>
            </a:r>
            <a:r>
              <a:rPr kumimoji="1" lang="en-US" altLang="zh-CN" sz="2800" b="0" i="1" dirty="0"/>
              <a:t>l</a:t>
            </a:r>
            <a:r>
              <a:rPr kumimoji="1" lang="zh-CN" altLang="en-US" sz="2800" dirty="0">
                <a:latin typeface="楷体_GB2312" pitchFamily="49" charset="-122"/>
              </a:rPr>
              <a:t>个独立回路，以回路电流为未知量，列写其</a:t>
            </a:r>
            <a:r>
              <a:rPr kumimoji="1" lang="en-US" altLang="zh-CN" sz="2800" b="0" dirty="0"/>
              <a:t>KVL</a:t>
            </a:r>
            <a:r>
              <a:rPr kumimoji="1" lang="zh-CN" altLang="en-US" sz="2800" dirty="0">
                <a:latin typeface="楷体_GB2312" pitchFamily="49" charset="-122"/>
              </a:rPr>
              <a:t>方程；</a:t>
            </a:r>
            <a:endParaRPr kumimoji="1" lang="zh-CN" altLang="en-US" sz="2800" b="0" dirty="0">
              <a:latin typeface="楷体_GB2312" pitchFamily="49" charset="-122"/>
            </a:endParaRPr>
          </a:p>
        </p:txBody>
      </p:sp>
      <p:sp>
        <p:nvSpPr>
          <p:cNvPr id="92165" name="Text Box 5"/>
          <p:cNvSpPr txBox="1">
            <a:spLocks noChangeArrowheads="1"/>
          </p:cNvSpPr>
          <p:nvPr/>
        </p:nvSpPr>
        <p:spPr bwMode="auto">
          <a:xfrm>
            <a:off x="617538" y="3276600"/>
            <a:ext cx="6983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3"/>
            </a:pPr>
            <a:r>
              <a:rPr kumimoji="1" lang="zh-CN" altLang="en-US" sz="2800" dirty="0">
                <a:latin typeface="楷体_GB2312" pitchFamily="49" charset="-122"/>
              </a:rPr>
              <a:t>求解上述方程，得到 </a:t>
            </a:r>
            <a:r>
              <a:rPr kumimoji="1" lang="en-US" altLang="zh-CN" sz="2800" b="0" i="1" dirty="0"/>
              <a:t>l</a:t>
            </a:r>
            <a:r>
              <a:rPr kumimoji="1" lang="en-US" altLang="zh-CN" sz="2800" i="1" dirty="0">
                <a:latin typeface="楷体_GB2312" pitchFamily="49" charset="-122"/>
              </a:rPr>
              <a:t> </a:t>
            </a:r>
            <a:r>
              <a:rPr kumimoji="1" lang="zh-CN" altLang="en-US" sz="2800" dirty="0">
                <a:latin typeface="楷体_GB2312" pitchFamily="49" charset="-122"/>
              </a:rPr>
              <a:t>个回路电流；</a:t>
            </a:r>
            <a:endParaRPr kumimoji="1" lang="zh-CN" altLang="en-US" sz="2800" b="0" dirty="0">
              <a:latin typeface="楷体_GB2312" pitchFamily="49" charset="-122"/>
            </a:endParaRPr>
          </a:p>
        </p:txBody>
      </p:sp>
      <p:sp>
        <p:nvSpPr>
          <p:cNvPr id="92166" name="Text Box 6"/>
          <p:cNvSpPr txBox="1">
            <a:spLocks noChangeArrowheads="1"/>
          </p:cNvSpPr>
          <p:nvPr/>
        </p:nvSpPr>
        <p:spPr bwMode="auto">
          <a:xfrm>
            <a:off x="617538" y="4429125"/>
            <a:ext cx="34559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5"/>
            </a:pPr>
            <a:r>
              <a:rPr kumimoji="1" lang="zh-CN" altLang="en-US" sz="2800">
                <a:latin typeface="楷体_GB2312" pitchFamily="49" charset="-122"/>
              </a:rPr>
              <a:t>其它分析。</a:t>
            </a:r>
            <a:endParaRPr kumimoji="1" lang="zh-CN" altLang="en-US" sz="2800" b="0">
              <a:latin typeface="楷体_GB2312" pitchFamily="49" charset="-122"/>
            </a:endParaRPr>
          </a:p>
        </p:txBody>
      </p:sp>
      <p:sp>
        <p:nvSpPr>
          <p:cNvPr id="92167" name="Text Box 7"/>
          <p:cNvSpPr txBox="1">
            <a:spLocks noChangeArrowheads="1"/>
          </p:cNvSpPr>
          <p:nvPr/>
        </p:nvSpPr>
        <p:spPr bwMode="auto">
          <a:xfrm>
            <a:off x="617538" y="3852863"/>
            <a:ext cx="68405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4"/>
            </a:pPr>
            <a:r>
              <a:rPr kumimoji="1" lang="zh-CN" altLang="en-US" sz="2800" dirty="0">
                <a:latin typeface="楷体_GB2312" pitchFamily="49" charset="-122"/>
              </a:rPr>
              <a:t>求各支路电流；</a:t>
            </a:r>
            <a:endParaRPr kumimoji="1" lang="zh-CN" altLang="en-US" sz="2800" b="0" dirty="0">
              <a:latin typeface="楷体_GB2312" pitchFamily="49" charset="-122"/>
            </a:endParaRPr>
          </a:p>
        </p:txBody>
      </p:sp>
      <p:sp>
        <p:nvSpPr>
          <p:cNvPr id="92177" name="Text Box 17" descr="绿色大理石"/>
          <p:cNvSpPr txBox="1">
            <a:spLocks noChangeArrowheads="1"/>
          </p:cNvSpPr>
          <p:nvPr/>
        </p:nvSpPr>
        <p:spPr bwMode="auto">
          <a:xfrm>
            <a:off x="166358" y="5127174"/>
            <a:ext cx="34559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800" b="0" dirty="0">
                <a:solidFill>
                  <a:schemeClr val="tx1"/>
                </a:solidFill>
              </a:rPr>
              <a:t>（</a:t>
            </a:r>
            <a:r>
              <a:rPr kumimoji="1" lang="en-US" altLang="zh-CN" sz="2800" b="0" dirty="0">
                <a:solidFill>
                  <a:schemeClr val="tx1"/>
                </a:solidFill>
              </a:rPr>
              <a:t>2</a:t>
            </a:r>
            <a:r>
              <a:rPr kumimoji="1" lang="zh-CN" altLang="en-US" sz="2800" b="0" dirty="0">
                <a:solidFill>
                  <a:schemeClr val="tx1"/>
                </a:solidFill>
              </a:rPr>
              <a:t>）</a:t>
            </a:r>
            <a:r>
              <a:rPr kumimoji="1" lang="zh-CN" altLang="en-US" sz="2800" dirty="0">
                <a:solidFill>
                  <a:schemeClr val="tx1"/>
                </a:solidFill>
              </a:rPr>
              <a:t>回路法的特点：</a:t>
            </a:r>
            <a:endParaRPr kumimoji="1" lang="zh-CN" altLang="en-US" sz="2800" b="0" dirty="0">
              <a:solidFill>
                <a:schemeClr val="tx1"/>
              </a:solidFill>
            </a:endParaRPr>
          </a:p>
        </p:txBody>
      </p:sp>
      <p:sp>
        <p:nvSpPr>
          <p:cNvPr id="92178" name="Text Box 18"/>
          <p:cNvSpPr txBox="1">
            <a:spLocks noChangeArrowheads="1"/>
          </p:cNvSpPr>
          <p:nvPr/>
        </p:nvSpPr>
        <p:spPr bwMode="auto">
          <a:xfrm>
            <a:off x="625311" y="5749925"/>
            <a:ext cx="8445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lang="zh-CN" altLang="en-US" sz="2800" dirty="0">
                <a:latin typeface="Arial" panose="020B0604020202020204" pitchFamily="34" charset="0"/>
              </a:rPr>
              <a:t>通过</a:t>
            </a:r>
            <a:r>
              <a:rPr lang="zh-CN" altLang="en-US" sz="2800" dirty="0">
                <a:solidFill>
                  <a:schemeClr val="tx1"/>
                </a:solidFill>
                <a:latin typeface="Arial" panose="020B0604020202020204" pitchFamily="34" charset="0"/>
              </a:rPr>
              <a:t>灵活的选取回路</a:t>
            </a:r>
            <a:r>
              <a:rPr lang="zh-CN" altLang="en-US" sz="2800" dirty="0">
                <a:latin typeface="Arial" panose="020B0604020202020204" pitchFamily="34" charset="0"/>
              </a:rPr>
              <a:t>可以减少计算量</a:t>
            </a:r>
            <a:r>
              <a:rPr lang="zh-CN" altLang="en-US" sz="2000" dirty="0">
                <a:latin typeface="Arial" panose="020B0604020202020204" pitchFamily="34" charset="0"/>
              </a:rPr>
              <a:t>（与网孔法比较）</a:t>
            </a:r>
            <a:r>
              <a:rPr lang="zh-CN" altLang="en-US" sz="2800" dirty="0">
                <a:latin typeface="Arial" panose="020B0604020202020204" pitchFamily="34" charset="0"/>
              </a:rPr>
              <a:t>；</a:t>
            </a:r>
            <a:endParaRPr lang="zh-CN" altLang="en-US" sz="2800" dirty="0">
              <a:latin typeface="Arial" panose="020B0604020202020204" pitchFamily="34" charset="0"/>
            </a:endParaRPr>
          </a:p>
        </p:txBody>
      </p:sp>
      <p:sp>
        <p:nvSpPr>
          <p:cNvPr id="92179" name="Text Box 19"/>
          <p:cNvSpPr txBox="1">
            <a:spLocks noChangeArrowheads="1"/>
          </p:cNvSpPr>
          <p:nvPr/>
        </p:nvSpPr>
        <p:spPr bwMode="auto">
          <a:xfrm>
            <a:off x="625311" y="6253162"/>
            <a:ext cx="7921625"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buFontTx/>
              <a:buAutoNum type="circleNumDbPlain" startAt="2"/>
            </a:pPr>
            <a:r>
              <a:rPr lang="zh-CN" altLang="en-US" sz="2800" dirty="0">
                <a:latin typeface="Arial" panose="020B0604020202020204" pitchFamily="34" charset="0"/>
              </a:rPr>
              <a:t>互有电阻的识别难度加大，易遗漏互有电阻。</a:t>
            </a:r>
            <a:endParaRPr lang="zh-CN" altLang="en-US" sz="2800" dirty="0">
              <a:latin typeface="Arial" panose="020B0604020202020204" pitchFamily="34" charset="0"/>
            </a:endParaRPr>
          </a:p>
        </p:txBody>
      </p:sp>
      <p:sp>
        <p:nvSpPr>
          <p:cNvPr id="14"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solidFill>
                  <a:srgbClr val="FF0000"/>
                </a:solidFill>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solidFill>
                  <a:srgbClr val="FF0000"/>
                </a:solidFill>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solidFill>
                <a:srgbClr val="FF0000"/>
              </a:solidFill>
              <a:latin typeface="楷体" panose="02010609060101010101" pitchFamily="49" charset="-122"/>
              <a:ea typeface="楷体" panose="02010609060101010101" pitchFamily="49" charset="-122"/>
              <a:cs typeface="Calibri" panose="020F0502020204030204" pitchFamily="34" charset="0"/>
            </a:endParaRPr>
          </a:p>
        </p:txBody>
      </p:sp>
      <p:sp>
        <p:nvSpPr>
          <p:cNvPr id="12" name="AutoShape 29" descr="羊皮纸"/>
          <p:cNvSpPr>
            <a:spLocks noChangeArrowheads="1"/>
          </p:cNvSpPr>
          <p:nvPr/>
        </p:nvSpPr>
        <p:spPr bwMode="auto">
          <a:xfrm flipH="1">
            <a:off x="6132313" y="4346046"/>
            <a:ext cx="2845329" cy="902224"/>
          </a:xfrm>
          <a:prstGeom prst="wedgeRoundRectCallout">
            <a:avLst>
              <a:gd name="adj1" fmla="val 42250"/>
              <a:gd name="adj2" fmla="val 88972"/>
              <a:gd name="adj3" fmla="val 16667"/>
            </a:avLst>
          </a:prstGeom>
          <a:blipFill dpi="0" rotWithShape="1">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dirty="0">
                <a:solidFill>
                  <a:schemeClr val="bg1"/>
                </a:solidFill>
                <a:latin typeface="Arial" panose="020B0604020202020204" pitchFamily="34" charset="0"/>
              </a:rPr>
              <a:t>什么情况可以减少计算量呢请看例题</a:t>
            </a:r>
            <a:endParaRPr lang="zh-CN" altLang="en-US" dirty="0">
              <a:solidFill>
                <a:schemeClr val="bg1"/>
              </a:solidFill>
              <a:latin typeface="Arial" panose="020B0604020202020204" pitchFamily="34" charset="0"/>
            </a:endParaRPr>
          </a:p>
        </p:txBody>
      </p:sp>
      <p:pic>
        <p:nvPicPr>
          <p:cNvPr id="2" name="图片 1"/>
          <p:cNvPicPr>
            <a:picLocks noChangeAspect="1"/>
          </p:cNvPicPr>
          <p:nvPr/>
        </p:nvPicPr>
        <p:blipFill>
          <a:blip r:embed="rId2"/>
          <a:stretch>
            <a:fillRect/>
          </a:stretch>
        </p:blipFill>
        <p:spPr>
          <a:xfrm>
            <a:off x="6096381" y="397218"/>
            <a:ext cx="2723388" cy="947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78"/>
                                        </p:tgtEl>
                                        <p:attrNameLst>
                                          <p:attrName>style.visibility</p:attrName>
                                        </p:attrNameLst>
                                      </p:cBhvr>
                                      <p:to>
                                        <p:strVal val="visible"/>
                                      </p:to>
                                    </p:set>
                                    <p:animEffect transition="in" filter="wipe(left)">
                                      <p:cBhvr>
                                        <p:cTn id="7" dur="2000"/>
                                        <p:tgtEl>
                                          <p:spTgt spid="92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266701" y="859637"/>
            <a:ext cx="5311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dirty="0">
                <a:solidFill>
                  <a:schemeClr val="tx1"/>
                </a:solidFill>
                <a:latin typeface="楷体_GB2312" pitchFamily="49" charset="-122"/>
              </a:rPr>
              <a:t>3.7.3. </a:t>
            </a:r>
            <a:r>
              <a:rPr kumimoji="1" lang="zh-CN" altLang="en-US" sz="2800" dirty="0">
                <a:solidFill>
                  <a:schemeClr val="tx1"/>
                </a:solidFill>
                <a:latin typeface="楷体_GB2312" pitchFamily="49" charset="-122"/>
              </a:rPr>
              <a:t>无伴电流源支路的处理</a:t>
            </a:r>
            <a:endParaRPr kumimoji="1" lang="zh-CN" altLang="en-US" sz="2800" dirty="0">
              <a:solidFill>
                <a:schemeClr val="tx1"/>
              </a:solidFill>
              <a:latin typeface="楷体_GB2312" pitchFamily="49" charset="-122"/>
            </a:endParaRPr>
          </a:p>
        </p:txBody>
      </p:sp>
      <p:sp>
        <p:nvSpPr>
          <p:cNvPr id="93187" name="Text Box 3"/>
          <p:cNvSpPr txBox="1">
            <a:spLocks noChangeArrowheads="1"/>
          </p:cNvSpPr>
          <p:nvPr/>
        </p:nvSpPr>
        <p:spPr bwMode="auto">
          <a:xfrm>
            <a:off x="250032" y="1563038"/>
            <a:ext cx="8407135"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zh-CN" altLang="en-US" dirty="0">
                <a:latin typeface="楷体_GB2312" pitchFamily="49" charset="-122"/>
              </a:rPr>
              <a:t>网孔电流法：</a:t>
            </a:r>
            <a:r>
              <a:rPr kumimoji="1" lang="zh-CN" altLang="en-US" sz="2000" dirty="0">
                <a:latin typeface="楷体_GB2312" pitchFamily="49" charset="-122"/>
              </a:rPr>
              <a:t>引入电流源电压，增加回路电流和电流源电流的关系方程。</a:t>
            </a:r>
            <a:endParaRPr kumimoji="1" lang="zh-CN" altLang="en-US" dirty="0">
              <a:latin typeface="楷体_GB2312" pitchFamily="49" charset="-122"/>
            </a:endParaRPr>
          </a:p>
        </p:txBody>
      </p:sp>
      <p:grpSp>
        <p:nvGrpSpPr>
          <p:cNvPr id="2" name="Group 5"/>
          <p:cNvGrpSpPr/>
          <p:nvPr/>
        </p:nvGrpSpPr>
        <p:grpSpPr bwMode="auto">
          <a:xfrm>
            <a:off x="7019925" y="5083173"/>
            <a:ext cx="1439863" cy="758825"/>
            <a:chOff x="1429" y="2115"/>
            <a:chExt cx="907" cy="478"/>
          </a:xfrm>
        </p:grpSpPr>
        <p:sp>
          <p:nvSpPr>
            <p:cNvPr id="60478" name="Text Box 6"/>
            <p:cNvSpPr txBox="1">
              <a:spLocks noChangeArrowheads="1"/>
            </p:cNvSpPr>
            <p:nvPr/>
          </p:nvSpPr>
          <p:spPr bwMode="auto">
            <a:xfrm>
              <a:off x="1703" y="2266"/>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i="1" dirty="0">
                  <a:solidFill>
                    <a:schemeClr val="tx1"/>
                  </a:solidFill>
                </a:rPr>
                <a:t>U</a:t>
              </a:r>
              <a:endParaRPr lang="en-US" altLang="zh-CN" sz="2800" baseline="-25000" dirty="0">
                <a:solidFill>
                  <a:schemeClr val="tx1"/>
                </a:solidFill>
              </a:endParaRPr>
            </a:p>
          </p:txBody>
        </p:sp>
        <p:sp>
          <p:nvSpPr>
            <p:cNvPr id="60479" name="Text Box 7"/>
            <p:cNvSpPr txBox="1">
              <a:spLocks noChangeArrowheads="1"/>
            </p:cNvSpPr>
            <p:nvPr/>
          </p:nvSpPr>
          <p:spPr bwMode="auto">
            <a:xfrm>
              <a:off x="2064" y="2115"/>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i="1">
                  <a:solidFill>
                    <a:schemeClr val="tx1"/>
                  </a:solidFill>
                </a:rPr>
                <a:t>_</a:t>
              </a:r>
              <a:endParaRPr lang="en-US" altLang="zh-CN" sz="2800">
                <a:solidFill>
                  <a:schemeClr val="tx1"/>
                </a:solidFill>
                <a:latin typeface="Arial" panose="020B0604020202020204" pitchFamily="34" charset="0"/>
              </a:endParaRPr>
            </a:p>
          </p:txBody>
        </p:sp>
        <p:sp>
          <p:nvSpPr>
            <p:cNvPr id="60480" name="Text Box 8"/>
            <p:cNvSpPr txBox="1">
              <a:spLocks noChangeArrowheads="1"/>
            </p:cNvSpPr>
            <p:nvPr/>
          </p:nvSpPr>
          <p:spPr bwMode="auto">
            <a:xfrm>
              <a:off x="1429" y="2205"/>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i="1">
                  <a:solidFill>
                    <a:schemeClr val="tx1"/>
                  </a:solidFill>
                </a:rPr>
                <a:t>+</a:t>
              </a:r>
              <a:endParaRPr lang="en-US" altLang="zh-CN" sz="2800">
                <a:solidFill>
                  <a:schemeClr val="tx1"/>
                </a:solidFill>
                <a:latin typeface="Arial" panose="020B0604020202020204" pitchFamily="34" charset="0"/>
              </a:endParaRPr>
            </a:p>
          </p:txBody>
        </p:sp>
      </p:grpSp>
      <p:grpSp>
        <p:nvGrpSpPr>
          <p:cNvPr id="3" name="Group 9"/>
          <p:cNvGrpSpPr/>
          <p:nvPr/>
        </p:nvGrpSpPr>
        <p:grpSpPr bwMode="auto">
          <a:xfrm>
            <a:off x="5940425" y="4146550"/>
            <a:ext cx="2160588" cy="1982788"/>
            <a:chOff x="3606" y="2296"/>
            <a:chExt cx="1361" cy="1249"/>
          </a:xfrm>
        </p:grpSpPr>
        <p:grpSp>
          <p:nvGrpSpPr>
            <p:cNvPr id="60463" name="Group 10"/>
            <p:cNvGrpSpPr/>
            <p:nvPr/>
          </p:nvGrpSpPr>
          <p:grpSpPr bwMode="auto">
            <a:xfrm>
              <a:off x="3606" y="2296"/>
              <a:ext cx="409" cy="681"/>
              <a:chOff x="3560" y="2069"/>
              <a:chExt cx="409" cy="681"/>
            </a:xfrm>
          </p:grpSpPr>
          <p:grpSp>
            <p:nvGrpSpPr>
              <p:cNvPr id="60474" name="Group 11"/>
              <p:cNvGrpSpPr/>
              <p:nvPr/>
            </p:nvGrpSpPr>
            <p:grpSpPr bwMode="auto">
              <a:xfrm>
                <a:off x="3560" y="2069"/>
                <a:ext cx="409" cy="681"/>
                <a:chOff x="3560" y="2069"/>
                <a:chExt cx="409" cy="681"/>
              </a:xfrm>
            </p:grpSpPr>
            <p:sp>
              <p:nvSpPr>
                <p:cNvPr id="60476" name="Oval 12"/>
                <p:cNvSpPr>
                  <a:spLocks noChangeArrowheads="1"/>
                </p:cNvSpPr>
                <p:nvPr/>
              </p:nvSpPr>
              <p:spPr bwMode="auto">
                <a:xfrm>
                  <a:off x="3560" y="2069"/>
                  <a:ext cx="409" cy="681"/>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0477" name="Line 13"/>
                <p:cNvSpPr>
                  <a:spLocks noChangeShapeType="1"/>
                </p:cNvSpPr>
                <p:nvPr/>
              </p:nvSpPr>
              <p:spPr bwMode="auto">
                <a:xfrm flipV="1">
                  <a:off x="3560" y="2296"/>
                  <a:ext cx="0" cy="136"/>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0475" name="Text Box 14"/>
              <p:cNvSpPr txBox="1">
                <a:spLocks noChangeArrowheads="1"/>
              </p:cNvSpPr>
              <p:nvPr/>
            </p:nvSpPr>
            <p:spPr bwMode="auto">
              <a:xfrm>
                <a:off x="3606" y="2251"/>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i</a:t>
                </a:r>
                <a:r>
                  <a:rPr lang="en-US" altLang="zh-CN" sz="2800" b="0" baseline="-25000">
                    <a:solidFill>
                      <a:schemeClr val="tx1"/>
                    </a:solidFill>
                    <a:latin typeface="Arial" panose="020B0604020202020204" pitchFamily="34" charset="0"/>
                  </a:rPr>
                  <a:t>1</a:t>
                </a:r>
                <a:endParaRPr lang="en-US" altLang="zh-CN" sz="2800" b="0" baseline="-25000">
                  <a:solidFill>
                    <a:schemeClr val="tx1"/>
                  </a:solidFill>
                  <a:latin typeface="Arial" panose="020B0604020202020204" pitchFamily="34" charset="0"/>
                </a:endParaRPr>
              </a:p>
            </p:txBody>
          </p:sp>
        </p:grpSp>
        <p:grpSp>
          <p:nvGrpSpPr>
            <p:cNvPr id="60464" name="Group 15"/>
            <p:cNvGrpSpPr/>
            <p:nvPr/>
          </p:nvGrpSpPr>
          <p:grpSpPr bwMode="auto">
            <a:xfrm>
              <a:off x="4513" y="3159"/>
              <a:ext cx="391" cy="386"/>
              <a:chOff x="1655" y="1620"/>
              <a:chExt cx="391" cy="482"/>
            </a:xfrm>
          </p:grpSpPr>
          <p:sp>
            <p:nvSpPr>
              <p:cNvPr id="60470" name="Text Box 16"/>
              <p:cNvSpPr txBox="1">
                <a:spLocks noChangeArrowheads="1"/>
              </p:cNvSpPr>
              <p:nvPr/>
            </p:nvSpPr>
            <p:spPr bwMode="auto">
              <a:xfrm>
                <a:off x="1713" y="1694"/>
                <a:ext cx="333"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i</a:t>
                </a:r>
                <a:r>
                  <a:rPr lang="en-US" altLang="zh-CN" sz="2800" b="0" baseline="-25000" dirty="0">
                    <a:solidFill>
                      <a:schemeClr val="tx1"/>
                    </a:solidFill>
                    <a:latin typeface="Arial" panose="020B0604020202020204" pitchFamily="34" charset="0"/>
                  </a:rPr>
                  <a:t>3</a:t>
                </a:r>
                <a:endParaRPr lang="en-US" altLang="zh-CN" sz="2800" b="0" baseline="-25000" dirty="0">
                  <a:solidFill>
                    <a:schemeClr val="tx1"/>
                  </a:solidFill>
                  <a:latin typeface="Arial" panose="020B0604020202020204" pitchFamily="34" charset="0"/>
                </a:endParaRPr>
              </a:p>
            </p:txBody>
          </p:sp>
          <p:grpSp>
            <p:nvGrpSpPr>
              <p:cNvPr id="60471" name="Group 17"/>
              <p:cNvGrpSpPr/>
              <p:nvPr/>
            </p:nvGrpSpPr>
            <p:grpSpPr bwMode="auto">
              <a:xfrm>
                <a:off x="1655" y="1620"/>
                <a:ext cx="363" cy="455"/>
                <a:chOff x="3560" y="2070"/>
                <a:chExt cx="409" cy="681"/>
              </a:xfrm>
            </p:grpSpPr>
            <p:sp>
              <p:nvSpPr>
                <p:cNvPr id="60472" name="Oval 18"/>
                <p:cNvSpPr>
                  <a:spLocks noChangeArrowheads="1"/>
                </p:cNvSpPr>
                <p:nvPr/>
              </p:nvSpPr>
              <p:spPr bwMode="auto">
                <a:xfrm>
                  <a:off x="3560" y="2070"/>
                  <a:ext cx="409" cy="681"/>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0473" name="Line 19"/>
                <p:cNvSpPr>
                  <a:spLocks noChangeShapeType="1"/>
                </p:cNvSpPr>
                <p:nvPr/>
              </p:nvSpPr>
              <p:spPr bwMode="auto">
                <a:xfrm flipV="1">
                  <a:off x="3560" y="2296"/>
                  <a:ext cx="0" cy="136"/>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0465" name="Group 20"/>
            <p:cNvGrpSpPr/>
            <p:nvPr/>
          </p:nvGrpSpPr>
          <p:grpSpPr bwMode="auto">
            <a:xfrm>
              <a:off x="4514" y="2296"/>
              <a:ext cx="453" cy="453"/>
              <a:chOff x="1610" y="890"/>
              <a:chExt cx="499" cy="531"/>
            </a:xfrm>
          </p:grpSpPr>
          <p:sp>
            <p:nvSpPr>
              <p:cNvPr id="60466" name="Text Box 21"/>
              <p:cNvSpPr txBox="1">
                <a:spLocks noChangeArrowheads="1"/>
              </p:cNvSpPr>
              <p:nvPr/>
            </p:nvSpPr>
            <p:spPr bwMode="auto">
              <a:xfrm>
                <a:off x="1701" y="890"/>
                <a:ext cx="333"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i</a:t>
                </a:r>
                <a:r>
                  <a:rPr lang="en-US" altLang="zh-CN" sz="2800" b="0" baseline="-25000">
                    <a:solidFill>
                      <a:schemeClr val="tx1"/>
                    </a:solidFill>
                    <a:latin typeface="Arial" panose="020B0604020202020204" pitchFamily="34" charset="0"/>
                  </a:rPr>
                  <a:t>2</a:t>
                </a:r>
                <a:endParaRPr lang="en-US" altLang="zh-CN" sz="2800" b="0" baseline="-25000">
                  <a:solidFill>
                    <a:schemeClr val="tx1"/>
                  </a:solidFill>
                  <a:latin typeface="Arial" panose="020B0604020202020204" pitchFamily="34" charset="0"/>
                </a:endParaRPr>
              </a:p>
            </p:txBody>
          </p:sp>
          <p:grpSp>
            <p:nvGrpSpPr>
              <p:cNvPr id="60467" name="Group 22"/>
              <p:cNvGrpSpPr/>
              <p:nvPr/>
            </p:nvGrpSpPr>
            <p:grpSpPr bwMode="auto">
              <a:xfrm>
                <a:off x="1610" y="981"/>
                <a:ext cx="499" cy="440"/>
                <a:chOff x="3859" y="2435"/>
                <a:chExt cx="499" cy="440"/>
              </a:xfrm>
            </p:grpSpPr>
            <p:sp>
              <p:nvSpPr>
                <p:cNvPr id="60468" name="Oval 23"/>
                <p:cNvSpPr>
                  <a:spLocks noChangeArrowheads="1"/>
                </p:cNvSpPr>
                <p:nvPr/>
              </p:nvSpPr>
              <p:spPr bwMode="auto">
                <a:xfrm>
                  <a:off x="3859" y="2435"/>
                  <a:ext cx="499" cy="440"/>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0469" name="Line 24"/>
                <p:cNvSpPr>
                  <a:spLocks noChangeShapeType="1"/>
                </p:cNvSpPr>
                <p:nvPr/>
              </p:nvSpPr>
              <p:spPr bwMode="auto">
                <a:xfrm flipV="1">
                  <a:off x="3859" y="2582"/>
                  <a:ext cx="0" cy="88"/>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graphicFrame>
        <p:nvGraphicFramePr>
          <p:cNvPr id="93209" name="Object 25"/>
          <p:cNvGraphicFramePr>
            <a:graphicFrameLocks noChangeAspect="1"/>
          </p:cNvGraphicFramePr>
          <p:nvPr/>
        </p:nvGraphicFramePr>
        <p:xfrm>
          <a:off x="250032" y="2498062"/>
          <a:ext cx="5705475" cy="533400"/>
        </p:xfrm>
        <a:graphic>
          <a:graphicData uri="http://schemas.openxmlformats.org/presentationml/2006/ole">
            <mc:AlternateContent xmlns:mc="http://schemas.openxmlformats.org/markup-compatibility/2006">
              <mc:Choice xmlns:v="urn:schemas-microsoft-com:vml" Requires="v">
                <p:oleObj spid="_x0000_s26798" name="公式" r:id="rId1" imgW="2131695" imgH="219710" progId="Equation.3">
                  <p:embed/>
                </p:oleObj>
              </mc:Choice>
              <mc:Fallback>
                <p:oleObj name="公式" r:id="rId1" imgW="2131695" imgH="219710" progId="Equation.3">
                  <p:embed/>
                  <p:pic>
                    <p:nvPicPr>
                      <p:cNvPr id="0" name="Object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2" y="2498062"/>
                        <a:ext cx="57054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210" name="Object 26"/>
          <p:cNvGraphicFramePr>
            <a:graphicFrameLocks noChangeAspect="1"/>
          </p:cNvGraphicFramePr>
          <p:nvPr/>
        </p:nvGraphicFramePr>
        <p:xfrm>
          <a:off x="250032" y="3225468"/>
          <a:ext cx="4103687" cy="511175"/>
        </p:xfrm>
        <a:graphic>
          <a:graphicData uri="http://schemas.openxmlformats.org/presentationml/2006/ole">
            <mc:AlternateContent xmlns:mc="http://schemas.openxmlformats.org/markup-compatibility/2006">
              <mc:Choice xmlns:v="urn:schemas-microsoft-com:vml" Requires="v">
                <p:oleObj spid="_x0000_s26799" name="公式" r:id="rId3" imgW="1490345" imgH="219710" progId="Equation.3">
                  <p:embed/>
                </p:oleObj>
              </mc:Choice>
              <mc:Fallback>
                <p:oleObj name="公式" r:id="rId3" imgW="1490345" imgH="219710"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32" y="3225468"/>
                        <a:ext cx="4103687"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211" name="Object 27"/>
          <p:cNvGraphicFramePr>
            <a:graphicFrameLocks noChangeAspect="1"/>
          </p:cNvGraphicFramePr>
          <p:nvPr/>
        </p:nvGraphicFramePr>
        <p:xfrm>
          <a:off x="252414" y="3996268"/>
          <a:ext cx="4392612" cy="508000"/>
        </p:xfrm>
        <a:graphic>
          <a:graphicData uri="http://schemas.openxmlformats.org/presentationml/2006/ole">
            <mc:AlternateContent xmlns:mc="http://schemas.openxmlformats.org/markup-compatibility/2006">
              <mc:Choice xmlns:v="urn:schemas-microsoft-com:vml" Requires="v">
                <p:oleObj spid="_x0000_s26800" name="公式" r:id="rId5" imgW="1609090" imgH="219710" progId="Equation.3">
                  <p:embed/>
                </p:oleObj>
              </mc:Choice>
              <mc:Fallback>
                <p:oleObj name="公式" r:id="rId5" imgW="1609090" imgH="219710"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14" y="3996268"/>
                        <a:ext cx="439261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212" name="Object 28"/>
          <p:cNvGraphicFramePr>
            <a:graphicFrameLocks noChangeAspect="1"/>
          </p:cNvGraphicFramePr>
          <p:nvPr/>
        </p:nvGraphicFramePr>
        <p:xfrm>
          <a:off x="2689225" y="5288494"/>
          <a:ext cx="1716087" cy="596900"/>
        </p:xfrm>
        <a:graphic>
          <a:graphicData uri="http://schemas.openxmlformats.org/presentationml/2006/ole">
            <mc:AlternateContent xmlns:mc="http://schemas.openxmlformats.org/markup-compatibility/2006">
              <mc:Choice xmlns:v="urn:schemas-microsoft-com:vml" Requires="v">
                <p:oleObj spid="_x0000_s26801" name="公式" r:id="rId7" imgW="659130" imgH="219710" progId="Equation.3">
                  <p:embed/>
                </p:oleObj>
              </mc:Choice>
              <mc:Fallback>
                <p:oleObj name="公式" r:id="rId7" imgW="659130" imgH="219710"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9225" y="5288494"/>
                        <a:ext cx="1716087"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213" name="AutoShape 29" descr="羊皮纸"/>
          <p:cNvSpPr>
            <a:spLocks noChangeArrowheads="1"/>
          </p:cNvSpPr>
          <p:nvPr/>
        </p:nvSpPr>
        <p:spPr bwMode="auto">
          <a:xfrm>
            <a:off x="6265069" y="2605881"/>
            <a:ext cx="2481352" cy="1008063"/>
          </a:xfrm>
          <a:prstGeom prst="wedgeRoundRectCallout">
            <a:avLst>
              <a:gd name="adj1" fmla="val -842"/>
              <a:gd name="adj2" fmla="val 149527"/>
              <a:gd name="adj3" fmla="val 16667"/>
            </a:avLst>
          </a:prstGeom>
          <a:blipFill dpi="0" rotWithShape="1">
            <a:blip r:embed="rId9"/>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dirty="0">
                <a:solidFill>
                  <a:schemeClr val="bg1"/>
                </a:solidFill>
                <a:latin typeface="Arial" panose="020B0604020202020204" pitchFamily="34" charset="0"/>
              </a:rPr>
              <a:t>方程中应包括电流源电压</a:t>
            </a:r>
            <a:endParaRPr lang="zh-CN" altLang="en-US" sz="2800" dirty="0">
              <a:solidFill>
                <a:schemeClr val="bg1"/>
              </a:solidFill>
              <a:latin typeface="Arial" panose="020B0604020202020204" pitchFamily="34" charset="0"/>
            </a:endParaRPr>
          </a:p>
        </p:txBody>
      </p:sp>
      <p:sp>
        <p:nvSpPr>
          <p:cNvPr id="93214" name="Text Box 30"/>
          <p:cNvSpPr txBox="1">
            <a:spLocks noChangeArrowheads="1"/>
          </p:cNvSpPr>
          <p:nvPr/>
        </p:nvSpPr>
        <p:spPr bwMode="auto">
          <a:xfrm>
            <a:off x="415925" y="5288494"/>
            <a:ext cx="2016125" cy="5191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latin typeface="Arial" panose="020B0604020202020204" pitchFamily="34" charset="0"/>
              </a:rPr>
              <a:t>增补方程：</a:t>
            </a:r>
            <a:endParaRPr lang="zh-CN" altLang="en-US" sz="2800">
              <a:latin typeface="Arial" panose="020B0604020202020204" pitchFamily="34" charset="0"/>
            </a:endParaRPr>
          </a:p>
        </p:txBody>
      </p:sp>
      <p:grpSp>
        <p:nvGrpSpPr>
          <p:cNvPr id="12" name="Group 65"/>
          <p:cNvGrpSpPr/>
          <p:nvPr/>
        </p:nvGrpSpPr>
        <p:grpSpPr bwMode="auto">
          <a:xfrm>
            <a:off x="4859338" y="3930650"/>
            <a:ext cx="4033837" cy="2447925"/>
            <a:chOff x="3061" y="2160"/>
            <a:chExt cx="2541" cy="1542"/>
          </a:xfrm>
        </p:grpSpPr>
        <p:sp>
          <p:nvSpPr>
            <p:cNvPr id="60435" name="Text Box 38"/>
            <p:cNvSpPr txBox="1">
              <a:spLocks noChangeArrowheads="1"/>
            </p:cNvSpPr>
            <p:nvPr/>
          </p:nvSpPr>
          <p:spPr bwMode="auto">
            <a:xfrm>
              <a:off x="4434" y="2571"/>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I</a:t>
              </a:r>
              <a:r>
                <a:rPr lang="en-US" altLang="zh-CN" sz="2800" b="0" i="1" baseline="-25000" dirty="0">
                  <a:solidFill>
                    <a:schemeClr val="tx1"/>
                  </a:solidFill>
                </a:rPr>
                <a:t>S</a:t>
              </a:r>
              <a:endParaRPr lang="en-US" altLang="zh-CN" sz="2800" b="0" i="1" baseline="-25000" dirty="0">
                <a:solidFill>
                  <a:schemeClr val="tx1"/>
                </a:solidFill>
              </a:endParaRPr>
            </a:p>
          </p:txBody>
        </p:sp>
        <p:sp>
          <p:nvSpPr>
            <p:cNvPr id="60436" name="Oval 39"/>
            <p:cNvSpPr>
              <a:spLocks noChangeArrowheads="1"/>
            </p:cNvSpPr>
            <p:nvPr/>
          </p:nvSpPr>
          <p:spPr bwMode="auto">
            <a:xfrm>
              <a:off x="3378" y="3067"/>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60437" name="Line 40"/>
            <p:cNvSpPr>
              <a:spLocks noChangeShapeType="1"/>
            </p:cNvSpPr>
            <p:nvPr/>
          </p:nvSpPr>
          <p:spPr bwMode="auto">
            <a:xfrm>
              <a:off x="3560" y="2160"/>
              <a:ext cx="0" cy="1542"/>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38" name="Line 41"/>
            <p:cNvSpPr>
              <a:spLocks noChangeShapeType="1"/>
            </p:cNvSpPr>
            <p:nvPr/>
          </p:nvSpPr>
          <p:spPr bwMode="auto">
            <a:xfrm>
              <a:off x="4060" y="2931"/>
              <a:ext cx="1497"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39" name="Line 42"/>
            <p:cNvSpPr>
              <a:spLocks noChangeShapeType="1"/>
            </p:cNvSpPr>
            <p:nvPr/>
          </p:nvSpPr>
          <p:spPr bwMode="auto">
            <a:xfrm>
              <a:off x="3560" y="3702"/>
              <a:ext cx="123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40" name="Text Box 43"/>
            <p:cNvSpPr txBox="1">
              <a:spLocks noChangeArrowheads="1"/>
            </p:cNvSpPr>
            <p:nvPr/>
          </p:nvSpPr>
          <p:spPr bwMode="auto">
            <a:xfrm>
              <a:off x="3197" y="2432"/>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S</a:t>
              </a:r>
              <a:endParaRPr lang="en-US" altLang="zh-CN" sz="2800" b="0" baseline="-25000">
                <a:solidFill>
                  <a:schemeClr val="tx1"/>
                </a:solidFill>
              </a:endParaRPr>
            </a:p>
          </p:txBody>
        </p:sp>
        <p:sp>
          <p:nvSpPr>
            <p:cNvPr id="60441" name="Text Box 44"/>
            <p:cNvSpPr txBox="1">
              <a:spLocks noChangeArrowheads="1"/>
            </p:cNvSpPr>
            <p:nvPr/>
          </p:nvSpPr>
          <p:spPr bwMode="auto">
            <a:xfrm>
              <a:off x="4105" y="3157"/>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4</a:t>
              </a:r>
              <a:endParaRPr lang="en-US" altLang="zh-CN" sz="2800" b="0" baseline="-25000">
                <a:solidFill>
                  <a:schemeClr val="tx1"/>
                </a:solidFill>
              </a:endParaRPr>
            </a:p>
          </p:txBody>
        </p:sp>
        <p:sp>
          <p:nvSpPr>
            <p:cNvPr id="60442" name="Text Box 45"/>
            <p:cNvSpPr txBox="1">
              <a:spLocks noChangeArrowheads="1"/>
            </p:cNvSpPr>
            <p:nvPr/>
          </p:nvSpPr>
          <p:spPr bwMode="auto">
            <a:xfrm>
              <a:off x="5239" y="3203"/>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3</a:t>
              </a:r>
              <a:endParaRPr lang="en-US" altLang="zh-CN" sz="2800" b="0" baseline="-25000">
                <a:solidFill>
                  <a:schemeClr val="tx1"/>
                </a:solidFill>
              </a:endParaRPr>
            </a:p>
          </p:txBody>
        </p:sp>
        <p:sp>
          <p:nvSpPr>
            <p:cNvPr id="60443" name="Text Box 46"/>
            <p:cNvSpPr txBox="1">
              <a:spLocks noChangeArrowheads="1"/>
            </p:cNvSpPr>
            <p:nvPr/>
          </p:nvSpPr>
          <p:spPr bwMode="auto">
            <a:xfrm>
              <a:off x="4105" y="2250"/>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1</a:t>
              </a:r>
              <a:endParaRPr lang="en-US" altLang="zh-CN" sz="2800" b="0" baseline="-25000">
                <a:solidFill>
                  <a:schemeClr val="tx1"/>
                </a:solidFill>
              </a:endParaRPr>
            </a:p>
          </p:txBody>
        </p:sp>
        <p:sp>
          <p:nvSpPr>
            <p:cNvPr id="60444" name="Text Box 47"/>
            <p:cNvSpPr txBox="1">
              <a:spLocks noChangeArrowheads="1"/>
            </p:cNvSpPr>
            <p:nvPr/>
          </p:nvSpPr>
          <p:spPr bwMode="auto">
            <a:xfrm>
              <a:off x="5194" y="2250"/>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2</a:t>
              </a:r>
              <a:endParaRPr lang="en-US" altLang="zh-CN" sz="2800" b="0" baseline="-25000">
                <a:solidFill>
                  <a:schemeClr val="tx1"/>
                </a:solidFill>
              </a:endParaRPr>
            </a:p>
          </p:txBody>
        </p:sp>
        <p:sp>
          <p:nvSpPr>
            <p:cNvPr id="60445" name="Text Box 48"/>
            <p:cNvSpPr txBox="1">
              <a:spLocks noChangeArrowheads="1"/>
            </p:cNvSpPr>
            <p:nvPr/>
          </p:nvSpPr>
          <p:spPr bwMode="auto">
            <a:xfrm>
              <a:off x="3061" y="3067"/>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U</a:t>
              </a:r>
              <a:r>
                <a:rPr lang="en-US" altLang="zh-CN" sz="2800" b="0" baseline="-25000">
                  <a:solidFill>
                    <a:schemeClr val="tx1"/>
                  </a:solidFill>
                </a:rPr>
                <a:t>S</a:t>
              </a:r>
              <a:endParaRPr lang="en-US" altLang="zh-CN" sz="2800" b="0" baseline="-25000">
                <a:solidFill>
                  <a:schemeClr val="tx1"/>
                </a:solidFill>
              </a:endParaRPr>
            </a:p>
          </p:txBody>
        </p:sp>
        <p:sp>
          <p:nvSpPr>
            <p:cNvPr id="60446" name="Text Box 49"/>
            <p:cNvSpPr txBox="1">
              <a:spLocks noChangeArrowheads="1"/>
            </p:cNvSpPr>
            <p:nvPr/>
          </p:nvSpPr>
          <p:spPr bwMode="auto">
            <a:xfrm>
              <a:off x="3242" y="274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a:t>
              </a:r>
              <a:endParaRPr lang="en-US" altLang="zh-CN" sz="2800" b="0" baseline="-25000">
                <a:solidFill>
                  <a:schemeClr val="tx1"/>
                </a:solidFill>
              </a:endParaRPr>
            </a:p>
          </p:txBody>
        </p:sp>
        <p:sp>
          <p:nvSpPr>
            <p:cNvPr id="60447" name="Text Box 50"/>
            <p:cNvSpPr txBox="1">
              <a:spLocks noChangeArrowheads="1"/>
            </p:cNvSpPr>
            <p:nvPr/>
          </p:nvSpPr>
          <p:spPr bwMode="auto">
            <a:xfrm>
              <a:off x="3288" y="3294"/>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_</a:t>
              </a:r>
              <a:endParaRPr lang="en-US" altLang="zh-CN" sz="2800" b="0" baseline="-25000">
                <a:solidFill>
                  <a:schemeClr val="tx1"/>
                </a:solidFill>
              </a:endParaRPr>
            </a:p>
          </p:txBody>
        </p:sp>
        <p:sp>
          <p:nvSpPr>
            <p:cNvPr id="60448" name="Line 51"/>
            <p:cNvSpPr>
              <a:spLocks noChangeShapeType="1"/>
            </p:cNvSpPr>
            <p:nvPr/>
          </p:nvSpPr>
          <p:spPr bwMode="auto">
            <a:xfrm flipH="1">
              <a:off x="4377" y="2931"/>
              <a:ext cx="27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49" name="AutoShape 52"/>
            <p:cNvSpPr>
              <a:spLocks noChangeArrowheads="1"/>
            </p:cNvSpPr>
            <p:nvPr/>
          </p:nvSpPr>
          <p:spPr bwMode="auto">
            <a:xfrm>
              <a:off x="4060" y="2160"/>
              <a:ext cx="1497" cy="1542"/>
            </a:xfrm>
            <a:prstGeom prst="diamond">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0450" name="Line 53"/>
            <p:cNvSpPr>
              <a:spLocks noChangeShapeType="1"/>
            </p:cNvSpPr>
            <p:nvPr/>
          </p:nvSpPr>
          <p:spPr bwMode="auto">
            <a:xfrm>
              <a:off x="3560" y="2160"/>
              <a:ext cx="123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51" name="Rectangle 54"/>
            <p:cNvSpPr>
              <a:spLocks noChangeArrowheads="1"/>
            </p:cNvSpPr>
            <p:nvPr/>
          </p:nvSpPr>
          <p:spPr bwMode="auto">
            <a:xfrm>
              <a:off x="3499" y="248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0452" name="Rectangle 55"/>
            <p:cNvSpPr>
              <a:spLocks noChangeArrowheads="1"/>
            </p:cNvSpPr>
            <p:nvPr/>
          </p:nvSpPr>
          <p:spPr bwMode="auto">
            <a:xfrm rot="-2649448">
              <a:off x="5058" y="3203"/>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0453" name="Rectangle 56"/>
            <p:cNvSpPr>
              <a:spLocks noChangeArrowheads="1"/>
            </p:cNvSpPr>
            <p:nvPr/>
          </p:nvSpPr>
          <p:spPr bwMode="auto">
            <a:xfrm rot="2822162">
              <a:off x="4241" y="3203"/>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0454" name="Rectangle 57"/>
            <p:cNvSpPr>
              <a:spLocks noChangeArrowheads="1"/>
            </p:cNvSpPr>
            <p:nvPr/>
          </p:nvSpPr>
          <p:spPr bwMode="auto">
            <a:xfrm rot="2893708">
              <a:off x="5058" y="2522"/>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0455" name="Rectangle 58"/>
            <p:cNvSpPr>
              <a:spLocks noChangeArrowheads="1"/>
            </p:cNvSpPr>
            <p:nvPr/>
          </p:nvSpPr>
          <p:spPr bwMode="auto">
            <a:xfrm rot="-2755736">
              <a:off x="4286" y="2477"/>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60456" name="Group 59"/>
            <p:cNvGrpSpPr/>
            <p:nvPr/>
          </p:nvGrpSpPr>
          <p:grpSpPr bwMode="auto">
            <a:xfrm rot="5400000">
              <a:off x="4694" y="2750"/>
              <a:ext cx="363" cy="363"/>
              <a:chOff x="4785" y="709"/>
              <a:chExt cx="363" cy="363"/>
            </a:xfrm>
          </p:grpSpPr>
          <p:sp>
            <p:nvSpPr>
              <p:cNvPr id="60457" name="Oval 60"/>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rot="10800000"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60458" name="Line 61"/>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6"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57" name="Text Box 3"/>
          <p:cNvSpPr txBox="1">
            <a:spLocks noChangeArrowheads="1"/>
          </p:cNvSpPr>
          <p:nvPr/>
        </p:nvSpPr>
        <p:spPr bwMode="auto">
          <a:xfrm>
            <a:off x="5108046" y="873192"/>
            <a:ext cx="252544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en-US" altLang="zh-CN" dirty="0">
                <a:latin typeface="楷体_GB2312" pitchFamily="49" charset="-122"/>
              </a:rPr>
              <a:t>KVL unfriendly</a:t>
            </a:r>
            <a:endParaRPr kumimoji="1" lang="zh-CN" altLang="en-US" dirty="0">
              <a:latin typeface="楷体_GB2312" pitchFamily="49" charset="-122"/>
            </a:endParaRPr>
          </a:p>
        </p:txBody>
      </p:sp>
      <p:pic>
        <p:nvPicPr>
          <p:cNvPr id="4" name="图片 3"/>
          <p:cNvPicPr>
            <a:picLocks noChangeAspect="1"/>
          </p:cNvPicPr>
          <p:nvPr/>
        </p:nvPicPr>
        <p:blipFill>
          <a:blip r:embed="rId10"/>
          <a:stretch>
            <a:fillRect/>
          </a:stretch>
        </p:blipFill>
        <p:spPr>
          <a:xfrm>
            <a:off x="6840538" y="124004"/>
            <a:ext cx="2182368" cy="75964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26" name="Object 18"/>
          <p:cNvGraphicFramePr>
            <a:graphicFrameLocks noChangeAspect="1"/>
          </p:cNvGraphicFramePr>
          <p:nvPr/>
        </p:nvGraphicFramePr>
        <p:xfrm>
          <a:off x="712626" y="2056833"/>
          <a:ext cx="6564313" cy="512762"/>
        </p:xfrm>
        <a:graphic>
          <a:graphicData uri="http://schemas.openxmlformats.org/presentationml/2006/ole">
            <mc:AlternateContent xmlns:mc="http://schemas.openxmlformats.org/markup-compatibility/2006">
              <mc:Choice xmlns:v="urn:schemas-microsoft-com:vml" Requires="v">
                <p:oleObj spid="_x0000_s27822" name="公式" r:id="rId1" imgW="2546985" imgH="219710" progId="Equation.3">
                  <p:embed/>
                </p:oleObj>
              </mc:Choice>
              <mc:Fallback>
                <p:oleObj name="公式" r:id="rId1" imgW="2546985" imgH="219710" progId="Equation.3">
                  <p:embed/>
                  <p:pic>
                    <p:nvPicPr>
                      <p:cNvPr id="0" name="Object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26" y="2056833"/>
                        <a:ext cx="6564313"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28" name="Object 20"/>
          <p:cNvGraphicFramePr>
            <a:graphicFrameLocks noChangeAspect="1"/>
          </p:cNvGraphicFramePr>
          <p:nvPr/>
        </p:nvGraphicFramePr>
        <p:xfrm>
          <a:off x="539750" y="3522133"/>
          <a:ext cx="8013700" cy="490538"/>
        </p:xfrm>
        <a:graphic>
          <a:graphicData uri="http://schemas.openxmlformats.org/presentationml/2006/ole">
            <mc:AlternateContent xmlns:mc="http://schemas.openxmlformats.org/markup-compatibility/2006">
              <mc:Choice xmlns:v="urn:schemas-microsoft-com:vml" Requires="v">
                <p:oleObj spid="_x0000_s27823" name="公式" r:id="rId3" imgW="3342640" imgH="219710" progId="Equation.3">
                  <p:embed/>
                </p:oleObj>
              </mc:Choice>
              <mc:Fallback>
                <p:oleObj name="公式" r:id="rId3" imgW="3342640" imgH="21971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522133"/>
                        <a:ext cx="801370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29" name="Object 21"/>
          <p:cNvGraphicFramePr>
            <a:graphicFrameLocks noChangeAspect="1"/>
          </p:cNvGraphicFramePr>
          <p:nvPr/>
        </p:nvGraphicFramePr>
        <p:xfrm>
          <a:off x="847725" y="2699809"/>
          <a:ext cx="1527175" cy="642937"/>
        </p:xfrm>
        <a:graphic>
          <a:graphicData uri="http://schemas.openxmlformats.org/presentationml/2006/ole">
            <mc:AlternateContent xmlns:mc="http://schemas.openxmlformats.org/markup-compatibility/2006">
              <mc:Choice xmlns:v="urn:schemas-microsoft-com:vml" Requires="v">
                <p:oleObj spid="_x0000_s27824" name="公式" r:id="rId5" imgW="409575" imgH="219710" progId="Equation.3">
                  <p:embed/>
                </p:oleObj>
              </mc:Choice>
              <mc:Fallback>
                <p:oleObj name="公式" r:id="rId5" imgW="409575" imgH="21971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725" y="2699809"/>
                        <a:ext cx="1527175"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30" name="AutoShape 22" descr="羊皮纸"/>
          <p:cNvSpPr>
            <a:spLocks noChangeArrowheads="1"/>
          </p:cNvSpPr>
          <p:nvPr/>
        </p:nvSpPr>
        <p:spPr bwMode="auto">
          <a:xfrm>
            <a:off x="3199343" y="2839508"/>
            <a:ext cx="4306358" cy="503238"/>
          </a:xfrm>
          <a:prstGeom prst="wedgeRoundRectCallout">
            <a:avLst>
              <a:gd name="adj1" fmla="val -61556"/>
              <a:gd name="adj2" fmla="val 7307"/>
              <a:gd name="adj3" fmla="val 16667"/>
            </a:avLst>
          </a:prstGeom>
          <a:blipFill dpi="0" rotWithShape="1">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dirty="0">
                <a:solidFill>
                  <a:schemeClr val="bg1"/>
                </a:solidFill>
                <a:latin typeface="Arial" panose="020B0604020202020204" pitchFamily="34" charset="0"/>
              </a:rPr>
              <a:t>已知电流，实际减少了一方程</a:t>
            </a:r>
            <a:endParaRPr lang="zh-CN" altLang="en-US" dirty="0">
              <a:solidFill>
                <a:schemeClr val="bg1"/>
              </a:solidFill>
              <a:latin typeface="Arial" panose="020B0604020202020204" pitchFamily="34" charset="0"/>
            </a:endParaRPr>
          </a:p>
        </p:txBody>
      </p:sp>
      <p:grpSp>
        <p:nvGrpSpPr>
          <p:cNvPr id="4" name="Group 85"/>
          <p:cNvGrpSpPr/>
          <p:nvPr/>
        </p:nvGrpSpPr>
        <p:grpSpPr bwMode="auto">
          <a:xfrm>
            <a:off x="2051050" y="4241271"/>
            <a:ext cx="4033838" cy="2447925"/>
            <a:chOff x="1292" y="2341"/>
            <a:chExt cx="2541" cy="1542"/>
          </a:xfrm>
        </p:grpSpPr>
        <p:sp>
          <p:nvSpPr>
            <p:cNvPr id="61469" name="Text Box 58"/>
            <p:cNvSpPr txBox="1">
              <a:spLocks noChangeArrowheads="1"/>
            </p:cNvSpPr>
            <p:nvPr/>
          </p:nvSpPr>
          <p:spPr bwMode="auto">
            <a:xfrm>
              <a:off x="2653" y="2704"/>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I</a:t>
              </a:r>
              <a:r>
                <a:rPr lang="en-US" altLang="zh-CN" sz="2800" b="0" i="1" baseline="-25000">
                  <a:solidFill>
                    <a:schemeClr val="tx1"/>
                  </a:solidFill>
                </a:rPr>
                <a:t>S</a:t>
              </a:r>
              <a:endParaRPr lang="en-US" altLang="zh-CN" sz="2800" b="0" i="1" baseline="-25000">
                <a:solidFill>
                  <a:schemeClr val="tx1"/>
                </a:solidFill>
              </a:endParaRPr>
            </a:p>
          </p:txBody>
        </p:sp>
        <p:sp>
          <p:nvSpPr>
            <p:cNvPr id="61470" name="Oval 59"/>
            <p:cNvSpPr>
              <a:spLocks noChangeArrowheads="1"/>
            </p:cNvSpPr>
            <p:nvPr/>
          </p:nvSpPr>
          <p:spPr bwMode="auto">
            <a:xfrm>
              <a:off x="1609" y="324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61471" name="Line 60"/>
            <p:cNvSpPr>
              <a:spLocks noChangeShapeType="1"/>
            </p:cNvSpPr>
            <p:nvPr/>
          </p:nvSpPr>
          <p:spPr bwMode="auto">
            <a:xfrm>
              <a:off x="1791" y="2341"/>
              <a:ext cx="0" cy="1542"/>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72" name="Line 61"/>
            <p:cNvSpPr>
              <a:spLocks noChangeShapeType="1"/>
            </p:cNvSpPr>
            <p:nvPr/>
          </p:nvSpPr>
          <p:spPr bwMode="auto">
            <a:xfrm>
              <a:off x="2291" y="3112"/>
              <a:ext cx="1497"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1473" name="Line 62"/>
            <p:cNvSpPr>
              <a:spLocks noChangeShapeType="1"/>
            </p:cNvSpPr>
            <p:nvPr/>
          </p:nvSpPr>
          <p:spPr bwMode="auto">
            <a:xfrm>
              <a:off x="1791" y="3883"/>
              <a:ext cx="123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1474" name="Text Box 63"/>
            <p:cNvSpPr txBox="1">
              <a:spLocks noChangeArrowheads="1"/>
            </p:cNvSpPr>
            <p:nvPr/>
          </p:nvSpPr>
          <p:spPr bwMode="auto">
            <a:xfrm>
              <a:off x="1428" y="2613"/>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S</a:t>
              </a:r>
              <a:endParaRPr lang="en-US" altLang="zh-CN" sz="2800" b="0" baseline="-25000">
                <a:solidFill>
                  <a:schemeClr val="tx1"/>
                </a:solidFill>
              </a:endParaRPr>
            </a:p>
          </p:txBody>
        </p:sp>
        <p:sp>
          <p:nvSpPr>
            <p:cNvPr id="61475" name="Text Box 64"/>
            <p:cNvSpPr txBox="1">
              <a:spLocks noChangeArrowheads="1"/>
            </p:cNvSpPr>
            <p:nvPr/>
          </p:nvSpPr>
          <p:spPr bwMode="auto">
            <a:xfrm>
              <a:off x="2336" y="3338"/>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4</a:t>
              </a:r>
              <a:endParaRPr lang="en-US" altLang="zh-CN" sz="2800" b="0" baseline="-25000">
                <a:solidFill>
                  <a:schemeClr val="tx1"/>
                </a:solidFill>
              </a:endParaRPr>
            </a:p>
          </p:txBody>
        </p:sp>
        <p:sp>
          <p:nvSpPr>
            <p:cNvPr id="61476" name="Text Box 65"/>
            <p:cNvSpPr txBox="1">
              <a:spLocks noChangeArrowheads="1"/>
            </p:cNvSpPr>
            <p:nvPr/>
          </p:nvSpPr>
          <p:spPr bwMode="auto">
            <a:xfrm>
              <a:off x="3470" y="3384"/>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3</a:t>
              </a:r>
              <a:endParaRPr lang="en-US" altLang="zh-CN" sz="2800" b="0" baseline="-25000">
                <a:solidFill>
                  <a:schemeClr val="tx1"/>
                </a:solidFill>
              </a:endParaRPr>
            </a:p>
          </p:txBody>
        </p:sp>
        <p:sp>
          <p:nvSpPr>
            <p:cNvPr id="61477" name="Text Box 66"/>
            <p:cNvSpPr txBox="1">
              <a:spLocks noChangeArrowheads="1"/>
            </p:cNvSpPr>
            <p:nvPr/>
          </p:nvSpPr>
          <p:spPr bwMode="auto">
            <a:xfrm>
              <a:off x="2336" y="2431"/>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1</a:t>
              </a:r>
              <a:endParaRPr lang="en-US" altLang="zh-CN" sz="2800" b="0" baseline="-25000">
                <a:solidFill>
                  <a:schemeClr val="tx1"/>
                </a:solidFill>
              </a:endParaRPr>
            </a:p>
          </p:txBody>
        </p:sp>
        <p:sp>
          <p:nvSpPr>
            <p:cNvPr id="61478" name="Text Box 67"/>
            <p:cNvSpPr txBox="1">
              <a:spLocks noChangeArrowheads="1"/>
            </p:cNvSpPr>
            <p:nvPr/>
          </p:nvSpPr>
          <p:spPr bwMode="auto">
            <a:xfrm>
              <a:off x="3425" y="2431"/>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R</a:t>
              </a:r>
              <a:r>
                <a:rPr lang="en-US" altLang="zh-CN" sz="2800" b="0" baseline="-25000">
                  <a:solidFill>
                    <a:schemeClr val="tx1"/>
                  </a:solidFill>
                </a:rPr>
                <a:t>2</a:t>
              </a:r>
              <a:endParaRPr lang="en-US" altLang="zh-CN" sz="2800" b="0" baseline="-25000">
                <a:solidFill>
                  <a:schemeClr val="tx1"/>
                </a:solidFill>
              </a:endParaRPr>
            </a:p>
          </p:txBody>
        </p:sp>
        <p:sp>
          <p:nvSpPr>
            <p:cNvPr id="61479" name="Text Box 68"/>
            <p:cNvSpPr txBox="1">
              <a:spLocks noChangeArrowheads="1"/>
            </p:cNvSpPr>
            <p:nvPr/>
          </p:nvSpPr>
          <p:spPr bwMode="auto">
            <a:xfrm>
              <a:off x="1292" y="3248"/>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U</a:t>
              </a:r>
              <a:r>
                <a:rPr lang="en-US" altLang="zh-CN" sz="2800" b="0" baseline="-25000">
                  <a:solidFill>
                    <a:schemeClr val="tx1"/>
                  </a:solidFill>
                </a:rPr>
                <a:t>S</a:t>
              </a:r>
              <a:endParaRPr lang="en-US" altLang="zh-CN" sz="2800" b="0" baseline="-25000">
                <a:solidFill>
                  <a:schemeClr val="tx1"/>
                </a:solidFill>
              </a:endParaRPr>
            </a:p>
          </p:txBody>
        </p:sp>
        <p:sp>
          <p:nvSpPr>
            <p:cNvPr id="61480" name="Text Box 69"/>
            <p:cNvSpPr txBox="1">
              <a:spLocks noChangeArrowheads="1"/>
            </p:cNvSpPr>
            <p:nvPr/>
          </p:nvSpPr>
          <p:spPr bwMode="auto">
            <a:xfrm>
              <a:off x="1473" y="2930"/>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a:t>
              </a:r>
              <a:endParaRPr lang="en-US" altLang="zh-CN" sz="2800" b="0" baseline="-25000">
                <a:solidFill>
                  <a:schemeClr val="tx1"/>
                </a:solidFill>
              </a:endParaRPr>
            </a:p>
          </p:txBody>
        </p:sp>
        <p:sp>
          <p:nvSpPr>
            <p:cNvPr id="61481" name="Text Box 70"/>
            <p:cNvSpPr txBox="1">
              <a:spLocks noChangeArrowheads="1"/>
            </p:cNvSpPr>
            <p:nvPr/>
          </p:nvSpPr>
          <p:spPr bwMode="auto">
            <a:xfrm>
              <a:off x="1519" y="3475"/>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a:solidFill>
                    <a:schemeClr val="tx1"/>
                  </a:solidFill>
                </a:rPr>
                <a:t>_</a:t>
              </a:r>
              <a:endParaRPr lang="en-US" altLang="zh-CN" sz="2800" b="0" baseline="-25000">
                <a:solidFill>
                  <a:schemeClr val="tx1"/>
                </a:solidFill>
              </a:endParaRPr>
            </a:p>
          </p:txBody>
        </p:sp>
        <p:sp>
          <p:nvSpPr>
            <p:cNvPr id="61482" name="Line 71"/>
            <p:cNvSpPr>
              <a:spLocks noChangeShapeType="1"/>
            </p:cNvSpPr>
            <p:nvPr/>
          </p:nvSpPr>
          <p:spPr bwMode="auto">
            <a:xfrm flipH="1">
              <a:off x="2608" y="3112"/>
              <a:ext cx="272"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3" name="AutoShape 72"/>
            <p:cNvSpPr>
              <a:spLocks noChangeArrowheads="1"/>
            </p:cNvSpPr>
            <p:nvPr/>
          </p:nvSpPr>
          <p:spPr bwMode="auto">
            <a:xfrm>
              <a:off x="2291" y="2341"/>
              <a:ext cx="1497" cy="1542"/>
            </a:xfrm>
            <a:prstGeom prst="diamond">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1484" name="Line 73"/>
            <p:cNvSpPr>
              <a:spLocks noChangeShapeType="1"/>
            </p:cNvSpPr>
            <p:nvPr/>
          </p:nvSpPr>
          <p:spPr bwMode="auto">
            <a:xfrm>
              <a:off x="1791" y="2341"/>
              <a:ext cx="123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1485" name="Rectangle 74"/>
            <p:cNvSpPr>
              <a:spLocks noChangeArrowheads="1"/>
            </p:cNvSpPr>
            <p:nvPr/>
          </p:nvSpPr>
          <p:spPr bwMode="auto">
            <a:xfrm>
              <a:off x="1745" y="2658"/>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1486" name="Rectangle 75"/>
            <p:cNvSpPr>
              <a:spLocks noChangeArrowheads="1"/>
            </p:cNvSpPr>
            <p:nvPr/>
          </p:nvSpPr>
          <p:spPr bwMode="auto">
            <a:xfrm rot="-2649448">
              <a:off x="3289" y="3384"/>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1487" name="Rectangle 76"/>
            <p:cNvSpPr>
              <a:spLocks noChangeArrowheads="1"/>
            </p:cNvSpPr>
            <p:nvPr/>
          </p:nvSpPr>
          <p:spPr bwMode="auto">
            <a:xfrm rot="2822162">
              <a:off x="2472" y="3384"/>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1488" name="Rectangle 77"/>
            <p:cNvSpPr>
              <a:spLocks noChangeArrowheads="1"/>
            </p:cNvSpPr>
            <p:nvPr/>
          </p:nvSpPr>
          <p:spPr bwMode="auto">
            <a:xfrm rot="2893708">
              <a:off x="3289" y="2703"/>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1489" name="Rectangle 78"/>
            <p:cNvSpPr>
              <a:spLocks noChangeArrowheads="1"/>
            </p:cNvSpPr>
            <p:nvPr/>
          </p:nvSpPr>
          <p:spPr bwMode="auto">
            <a:xfrm rot="-2755736">
              <a:off x="2517" y="265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61490" name="Group 79"/>
            <p:cNvGrpSpPr/>
            <p:nvPr/>
          </p:nvGrpSpPr>
          <p:grpSpPr bwMode="auto">
            <a:xfrm rot="5400000">
              <a:off x="2880" y="2931"/>
              <a:ext cx="363" cy="363"/>
              <a:chOff x="4785" y="709"/>
              <a:chExt cx="363" cy="363"/>
            </a:xfrm>
          </p:grpSpPr>
          <p:sp>
            <p:nvSpPr>
              <p:cNvPr id="61491" name="Oval 80"/>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rot="10800000"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61492" name="Line 81"/>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 name="Group 3"/>
          <p:cNvGrpSpPr/>
          <p:nvPr/>
        </p:nvGrpSpPr>
        <p:grpSpPr bwMode="auto">
          <a:xfrm>
            <a:off x="3059113" y="4385733"/>
            <a:ext cx="2449512" cy="1873250"/>
            <a:chOff x="1927" y="2432"/>
            <a:chExt cx="1543" cy="1180"/>
          </a:xfrm>
        </p:grpSpPr>
        <p:grpSp>
          <p:nvGrpSpPr>
            <p:cNvPr id="61453" name="Group 4"/>
            <p:cNvGrpSpPr/>
            <p:nvPr/>
          </p:nvGrpSpPr>
          <p:grpSpPr bwMode="auto">
            <a:xfrm>
              <a:off x="1927" y="2432"/>
              <a:ext cx="409" cy="680"/>
              <a:chOff x="3560" y="2069"/>
              <a:chExt cx="409" cy="681"/>
            </a:xfrm>
          </p:grpSpPr>
          <p:grpSp>
            <p:nvGrpSpPr>
              <p:cNvPr id="61463" name="Group 5"/>
              <p:cNvGrpSpPr/>
              <p:nvPr/>
            </p:nvGrpSpPr>
            <p:grpSpPr bwMode="auto">
              <a:xfrm>
                <a:off x="3560" y="2069"/>
                <a:ext cx="409" cy="681"/>
                <a:chOff x="3560" y="2069"/>
                <a:chExt cx="409" cy="681"/>
              </a:xfrm>
            </p:grpSpPr>
            <p:sp>
              <p:nvSpPr>
                <p:cNvPr id="61465" name="Oval 6"/>
                <p:cNvSpPr>
                  <a:spLocks noChangeArrowheads="1"/>
                </p:cNvSpPr>
                <p:nvPr/>
              </p:nvSpPr>
              <p:spPr bwMode="auto">
                <a:xfrm>
                  <a:off x="3560" y="2069"/>
                  <a:ext cx="409" cy="681"/>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endParaRPr>
                </a:p>
              </p:txBody>
            </p:sp>
            <p:sp>
              <p:nvSpPr>
                <p:cNvPr id="61466" name="Line 7"/>
                <p:cNvSpPr>
                  <a:spLocks noChangeShapeType="1"/>
                </p:cNvSpPr>
                <p:nvPr/>
              </p:nvSpPr>
              <p:spPr bwMode="auto">
                <a:xfrm flipV="1">
                  <a:off x="3560" y="2296"/>
                  <a:ext cx="0" cy="136"/>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464" name="Text Box 8"/>
              <p:cNvSpPr txBox="1">
                <a:spLocks noChangeArrowheads="1"/>
              </p:cNvSpPr>
              <p:nvPr/>
            </p:nvSpPr>
            <p:spPr bwMode="auto">
              <a:xfrm>
                <a:off x="3606" y="2251"/>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chemeClr val="tx1"/>
                    </a:solidFill>
                  </a:rPr>
                  <a:t>i</a:t>
                </a:r>
                <a:r>
                  <a:rPr lang="en-US" altLang="zh-CN" sz="2800" b="0" baseline="-25000">
                    <a:solidFill>
                      <a:schemeClr val="tx1"/>
                    </a:solidFill>
                    <a:latin typeface="Arial" panose="020B0604020202020204" pitchFamily="34" charset="0"/>
                  </a:rPr>
                  <a:t>1</a:t>
                </a:r>
                <a:endParaRPr lang="en-US" altLang="zh-CN" sz="2800" b="0">
                  <a:solidFill>
                    <a:schemeClr val="tx1"/>
                  </a:solidFill>
                  <a:latin typeface="Arial" panose="020B0604020202020204" pitchFamily="34" charset="0"/>
                </a:endParaRPr>
              </a:p>
            </p:txBody>
          </p:sp>
        </p:grpSp>
        <p:sp>
          <p:nvSpPr>
            <p:cNvPr id="61454" name="Text Box 9"/>
            <p:cNvSpPr txBox="1">
              <a:spLocks noChangeArrowheads="1"/>
            </p:cNvSpPr>
            <p:nvPr/>
          </p:nvSpPr>
          <p:spPr bwMode="auto">
            <a:xfrm>
              <a:off x="2880" y="3249"/>
              <a:ext cx="3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chemeClr val="tx1"/>
                  </a:solidFill>
                </a:rPr>
                <a:t>i</a:t>
              </a:r>
              <a:r>
                <a:rPr lang="en-US" altLang="zh-CN" sz="2800" b="0" baseline="-25000">
                  <a:solidFill>
                    <a:schemeClr val="tx1"/>
                  </a:solidFill>
                  <a:latin typeface="Arial" panose="020B0604020202020204" pitchFamily="34" charset="0"/>
                </a:rPr>
                <a:t>3</a:t>
              </a:r>
              <a:endParaRPr lang="en-US" altLang="zh-CN" sz="2800" b="0">
                <a:solidFill>
                  <a:schemeClr val="tx1"/>
                </a:solidFill>
                <a:latin typeface="Arial" panose="020B0604020202020204" pitchFamily="34" charset="0"/>
              </a:endParaRPr>
            </a:p>
          </p:txBody>
        </p:sp>
        <p:grpSp>
          <p:nvGrpSpPr>
            <p:cNvPr id="61455" name="Group 10"/>
            <p:cNvGrpSpPr/>
            <p:nvPr/>
          </p:nvGrpSpPr>
          <p:grpSpPr bwMode="auto">
            <a:xfrm>
              <a:off x="2653" y="2523"/>
              <a:ext cx="817" cy="1089"/>
              <a:chOff x="3560" y="2069"/>
              <a:chExt cx="409" cy="681"/>
            </a:xfrm>
          </p:grpSpPr>
          <p:sp>
            <p:nvSpPr>
              <p:cNvPr id="61461" name="Oval 11"/>
              <p:cNvSpPr>
                <a:spLocks noChangeArrowheads="1"/>
              </p:cNvSpPr>
              <p:nvPr/>
            </p:nvSpPr>
            <p:spPr bwMode="auto">
              <a:xfrm>
                <a:off x="3560" y="2069"/>
                <a:ext cx="409" cy="681"/>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sz="2800" b="0">
                  <a:solidFill>
                    <a:schemeClr val="tx1"/>
                  </a:solidFill>
                </a:endParaRPr>
              </a:p>
            </p:txBody>
          </p:sp>
          <p:sp>
            <p:nvSpPr>
              <p:cNvPr id="61462" name="Line 12"/>
              <p:cNvSpPr>
                <a:spLocks noChangeShapeType="1"/>
              </p:cNvSpPr>
              <p:nvPr/>
            </p:nvSpPr>
            <p:spPr bwMode="auto">
              <a:xfrm flipV="1">
                <a:off x="3560" y="2296"/>
                <a:ext cx="0" cy="136"/>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1456" name="Group 13"/>
            <p:cNvGrpSpPr/>
            <p:nvPr/>
          </p:nvGrpSpPr>
          <p:grpSpPr bwMode="auto">
            <a:xfrm>
              <a:off x="2835" y="2523"/>
              <a:ext cx="499" cy="408"/>
              <a:chOff x="1610" y="890"/>
              <a:chExt cx="499" cy="531"/>
            </a:xfrm>
          </p:grpSpPr>
          <p:sp>
            <p:nvSpPr>
              <p:cNvPr id="61457" name="Text Box 14"/>
              <p:cNvSpPr txBox="1">
                <a:spLocks noChangeArrowheads="1"/>
              </p:cNvSpPr>
              <p:nvPr/>
            </p:nvSpPr>
            <p:spPr bwMode="auto">
              <a:xfrm>
                <a:off x="1701" y="890"/>
                <a:ext cx="333"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a:solidFill>
                      <a:schemeClr val="tx1"/>
                    </a:solidFill>
                  </a:rPr>
                  <a:t>i</a:t>
                </a:r>
                <a:r>
                  <a:rPr lang="en-US" altLang="zh-CN" sz="2800" b="0" baseline="-25000">
                    <a:solidFill>
                      <a:schemeClr val="tx1"/>
                    </a:solidFill>
                    <a:latin typeface="Arial" panose="020B0604020202020204" pitchFamily="34" charset="0"/>
                  </a:rPr>
                  <a:t>2</a:t>
                </a:r>
                <a:endParaRPr lang="en-US" altLang="zh-CN" sz="2800" b="0">
                  <a:solidFill>
                    <a:schemeClr val="tx1"/>
                  </a:solidFill>
                  <a:latin typeface="Arial" panose="020B0604020202020204" pitchFamily="34" charset="0"/>
                </a:endParaRPr>
              </a:p>
            </p:txBody>
          </p:sp>
          <p:grpSp>
            <p:nvGrpSpPr>
              <p:cNvPr id="61458" name="Group 15"/>
              <p:cNvGrpSpPr/>
              <p:nvPr/>
            </p:nvGrpSpPr>
            <p:grpSpPr bwMode="auto">
              <a:xfrm>
                <a:off x="1610" y="981"/>
                <a:ext cx="499" cy="440"/>
                <a:chOff x="3859" y="2435"/>
                <a:chExt cx="499" cy="440"/>
              </a:xfrm>
            </p:grpSpPr>
            <p:sp>
              <p:nvSpPr>
                <p:cNvPr id="61459" name="Oval 16"/>
                <p:cNvSpPr>
                  <a:spLocks noChangeArrowheads="1"/>
                </p:cNvSpPr>
                <p:nvPr/>
              </p:nvSpPr>
              <p:spPr bwMode="auto">
                <a:xfrm>
                  <a:off x="3859" y="2435"/>
                  <a:ext cx="499" cy="440"/>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endParaRPr>
                </a:p>
              </p:txBody>
            </p:sp>
            <p:sp>
              <p:nvSpPr>
                <p:cNvPr id="61460" name="Line 17"/>
                <p:cNvSpPr>
                  <a:spLocks noChangeShapeType="1"/>
                </p:cNvSpPr>
                <p:nvPr/>
              </p:nvSpPr>
              <p:spPr bwMode="auto">
                <a:xfrm flipV="1">
                  <a:off x="3859" y="2582"/>
                  <a:ext cx="0" cy="88"/>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48"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49" name="Text Box 3"/>
          <p:cNvSpPr txBox="1">
            <a:spLocks noChangeArrowheads="1"/>
          </p:cNvSpPr>
          <p:nvPr/>
        </p:nvSpPr>
        <p:spPr bwMode="auto">
          <a:xfrm>
            <a:off x="222835" y="942946"/>
            <a:ext cx="8407135" cy="87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nSpc>
                <a:spcPct val="120000"/>
              </a:lnSpc>
            </a:pPr>
            <a:r>
              <a:rPr kumimoji="1" lang="zh-CN" altLang="en-US" dirty="0">
                <a:latin typeface="楷体_GB2312" pitchFamily="49" charset="-122"/>
              </a:rPr>
              <a:t>回路电流法：</a:t>
            </a:r>
            <a:r>
              <a:rPr kumimoji="1" lang="zh-CN" altLang="en-US" sz="2000" dirty="0">
                <a:latin typeface="楷体_GB2312" pitchFamily="49" charset="-122"/>
              </a:rPr>
              <a:t>选取独立回路，</a:t>
            </a:r>
            <a:r>
              <a:rPr kumimoji="1" lang="zh-CN" altLang="en-US" sz="2000" dirty="0">
                <a:solidFill>
                  <a:schemeClr val="tx1"/>
                </a:solidFill>
                <a:latin typeface="楷体_GB2312" pitchFamily="49" charset="-122"/>
              </a:rPr>
              <a:t>使无伴电流源支路仅仅属于一个回路</a:t>
            </a:r>
            <a:r>
              <a:rPr kumimoji="1" lang="en-US" altLang="zh-CN" sz="2000" dirty="0">
                <a:solidFill>
                  <a:schemeClr val="tx1"/>
                </a:solidFill>
                <a:latin typeface="楷体_GB2312" pitchFamily="49" charset="-122"/>
              </a:rPr>
              <a:t>,</a:t>
            </a:r>
            <a:endParaRPr kumimoji="1" lang="en-US" altLang="zh-CN" sz="2000" dirty="0">
              <a:solidFill>
                <a:schemeClr val="tx1"/>
              </a:solidFill>
              <a:latin typeface="楷体_GB2312" pitchFamily="49" charset="-122"/>
            </a:endParaRPr>
          </a:p>
          <a:p>
            <a:pPr>
              <a:lnSpc>
                <a:spcPct val="120000"/>
              </a:lnSpc>
            </a:pPr>
            <a:r>
              <a:rPr kumimoji="1" lang="zh-CN" altLang="en-US" sz="2000" dirty="0">
                <a:solidFill>
                  <a:srgbClr val="FF0000"/>
                </a:solidFill>
                <a:latin typeface="楷体_GB2312" pitchFamily="49" charset="-122"/>
              </a:rPr>
              <a:t>该回路电流即等于</a:t>
            </a:r>
            <a:r>
              <a:rPr kumimoji="1" lang="en-US" altLang="zh-CN" sz="2000" b="0" i="1" dirty="0">
                <a:solidFill>
                  <a:srgbClr val="FF0000"/>
                </a:solidFill>
              </a:rPr>
              <a:t>I</a:t>
            </a:r>
            <a:r>
              <a:rPr kumimoji="1" lang="en-US" altLang="zh-CN" sz="2000" b="0" baseline="-25000" dirty="0">
                <a:solidFill>
                  <a:srgbClr val="FF0000"/>
                </a:solidFill>
              </a:rPr>
              <a:t>S </a:t>
            </a:r>
            <a:endParaRPr kumimoji="1" lang="zh-CN" altLang="en-US" dirty="0">
              <a:latin typeface="楷体_GB2312" pitchFamily="49" charset="-122"/>
            </a:endParaRPr>
          </a:p>
        </p:txBody>
      </p:sp>
      <p:graphicFrame>
        <p:nvGraphicFramePr>
          <p:cNvPr id="50" name="Object 11"/>
          <p:cNvGraphicFramePr>
            <a:graphicFrameLocks noChangeAspect="1"/>
          </p:cNvGraphicFramePr>
          <p:nvPr/>
        </p:nvGraphicFramePr>
        <p:xfrm>
          <a:off x="6373813" y="5782914"/>
          <a:ext cx="2727325" cy="948965"/>
        </p:xfrm>
        <a:graphic>
          <a:graphicData uri="http://schemas.openxmlformats.org/presentationml/2006/ole">
            <mc:AlternateContent xmlns:mc="http://schemas.openxmlformats.org/markup-compatibility/2006">
              <mc:Choice xmlns:v="urn:schemas-microsoft-com:vml" Requires="v">
                <p:oleObj spid="_x0000_s27825" name="公式" r:id="rId8" imgW="2036445" imgH="908685" progId="Equation.3">
                  <p:embed/>
                </p:oleObj>
              </mc:Choice>
              <mc:Fallback>
                <p:oleObj name="公式" r:id="rId8" imgW="2036445" imgH="908685"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3813" y="5782914"/>
                        <a:ext cx="2727325" cy="948965"/>
                      </a:xfrm>
                      <a:prstGeom prst="rect">
                        <a:avLst/>
                      </a:prstGeom>
                      <a:noFill/>
                      <a:ln>
                        <a:noFill/>
                      </a:ln>
                      <a:effec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Text Box 3"/>
          <p:cNvSpPr txBox="1">
            <a:spLocks noChangeArrowheads="1"/>
          </p:cNvSpPr>
          <p:nvPr/>
        </p:nvSpPr>
        <p:spPr bwMode="auto">
          <a:xfrm>
            <a:off x="242887" y="866745"/>
            <a:ext cx="5057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en-US" altLang="zh-CN" sz="2800" dirty="0">
                <a:solidFill>
                  <a:schemeClr val="tx1"/>
                </a:solidFill>
                <a:latin typeface="楷体_GB2312" pitchFamily="49" charset="-122"/>
              </a:rPr>
              <a:t>3.7.4.</a:t>
            </a:r>
            <a:r>
              <a:rPr kumimoji="1" lang="zh-CN" altLang="en-US" sz="2800" dirty="0">
                <a:solidFill>
                  <a:schemeClr val="tx1"/>
                </a:solidFill>
                <a:latin typeface="楷体_GB2312" pitchFamily="49" charset="-122"/>
              </a:rPr>
              <a:t>受控电源支路的处理</a:t>
            </a:r>
            <a:endParaRPr kumimoji="1" lang="zh-CN" altLang="en-US" sz="2800" dirty="0">
              <a:solidFill>
                <a:schemeClr val="tx1"/>
              </a:solidFill>
              <a:latin typeface="楷体_GB2312" pitchFamily="49" charset="-122"/>
            </a:endParaRPr>
          </a:p>
        </p:txBody>
      </p:sp>
      <p:sp>
        <p:nvSpPr>
          <p:cNvPr id="95236" name="Text Box 4"/>
          <p:cNvSpPr txBox="1">
            <a:spLocks noChangeArrowheads="1"/>
          </p:cNvSpPr>
          <p:nvPr/>
        </p:nvSpPr>
        <p:spPr bwMode="auto">
          <a:xfrm>
            <a:off x="207327" y="2214136"/>
            <a:ext cx="8418513" cy="159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sz="2800" dirty="0">
                <a:latin typeface="楷体_GB2312" pitchFamily="49" charset="-122"/>
              </a:rPr>
              <a:t>       </a:t>
            </a:r>
            <a:r>
              <a:rPr kumimoji="1" lang="zh-CN" altLang="en-US" sz="2800" dirty="0">
                <a:latin typeface="楷体_GB2312" pitchFamily="49" charset="-122"/>
              </a:rPr>
              <a:t>对含有受控电源支路的电路，可先把受控源</a:t>
            </a:r>
            <a:r>
              <a:rPr kumimoji="1" lang="zh-CN" altLang="en-US" sz="2800" dirty="0">
                <a:solidFill>
                  <a:schemeClr val="tx1"/>
                </a:solidFill>
                <a:latin typeface="楷体_GB2312" pitchFamily="49" charset="-122"/>
              </a:rPr>
              <a:t>看作独立电源</a:t>
            </a:r>
            <a:r>
              <a:rPr kumimoji="1" lang="zh-CN" altLang="en-US" sz="2800" dirty="0">
                <a:latin typeface="楷体_GB2312" pitchFamily="49" charset="-122"/>
              </a:rPr>
              <a:t>按上述方法列方程，再将控制量用回路电流表示。</a:t>
            </a:r>
            <a:endParaRPr kumimoji="1" lang="zh-CN" altLang="en-US" sz="2800" dirty="0">
              <a:latin typeface="楷体_GB2312" pitchFamily="49" charset="-122"/>
            </a:endParaRPr>
          </a:p>
        </p:txBody>
      </p:sp>
      <p:sp>
        <p:nvSpPr>
          <p:cNvPr id="4"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508000" y="1200150"/>
            <a:ext cx="10080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latin typeface="Arial" panose="020B0604020202020204" pitchFamily="34" charset="0"/>
                <a:ea typeface="宋体" panose="02010600030101010101" pitchFamily="2" charset="-122"/>
              </a:rPr>
              <a:t>例</a:t>
            </a:r>
            <a:r>
              <a:rPr lang="en-US" altLang="zh-CN" sz="3200" b="0" dirty="0">
                <a:solidFill>
                  <a:schemeClr val="tx1"/>
                </a:solidFill>
                <a:ea typeface="宋体" panose="02010600030101010101" pitchFamily="2" charset="-122"/>
              </a:rPr>
              <a:t>1</a:t>
            </a:r>
            <a:endParaRPr lang="en-US" altLang="zh-CN" sz="3200" b="0" dirty="0">
              <a:solidFill>
                <a:schemeClr val="tx1"/>
              </a:solidFill>
            </a:endParaRPr>
          </a:p>
        </p:txBody>
      </p:sp>
      <p:grpSp>
        <p:nvGrpSpPr>
          <p:cNvPr id="2" name="Group 3"/>
          <p:cNvGrpSpPr/>
          <p:nvPr/>
        </p:nvGrpSpPr>
        <p:grpSpPr bwMode="auto">
          <a:xfrm>
            <a:off x="2667000" y="1273175"/>
            <a:ext cx="2089150" cy="2087563"/>
            <a:chOff x="1655" y="482"/>
            <a:chExt cx="1316" cy="1315"/>
          </a:xfrm>
        </p:grpSpPr>
        <p:grpSp>
          <p:nvGrpSpPr>
            <p:cNvPr id="63534" name="Group 4"/>
            <p:cNvGrpSpPr/>
            <p:nvPr/>
          </p:nvGrpSpPr>
          <p:grpSpPr bwMode="auto">
            <a:xfrm>
              <a:off x="1655" y="572"/>
              <a:ext cx="409" cy="681"/>
              <a:chOff x="3560" y="2069"/>
              <a:chExt cx="409" cy="681"/>
            </a:xfrm>
          </p:grpSpPr>
          <p:grpSp>
            <p:nvGrpSpPr>
              <p:cNvPr id="63545" name="Group 5"/>
              <p:cNvGrpSpPr/>
              <p:nvPr/>
            </p:nvGrpSpPr>
            <p:grpSpPr bwMode="auto">
              <a:xfrm>
                <a:off x="3560" y="2069"/>
                <a:ext cx="409" cy="681"/>
                <a:chOff x="3560" y="2069"/>
                <a:chExt cx="409" cy="681"/>
              </a:xfrm>
            </p:grpSpPr>
            <p:sp>
              <p:nvSpPr>
                <p:cNvPr id="63547" name="Oval 6"/>
                <p:cNvSpPr>
                  <a:spLocks noChangeArrowheads="1"/>
                </p:cNvSpPr>
                <p:nvPr/>
              </p:nvSpPr>
              <p:spPr bwMode="auto">
                <a:xfrm>
                  <a:off x="3560" y="2069"/>
                  <a:ext cx="409" cy="681"/>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548" name="Line 7"/>
                <p:cNvSpPr>
                  <a:spLocks noChangeShapeType="1"/>
                </p:cNvSpPr>
                <p:nvPr/>
              </p:nvSpPr>
              <p:spPr bwMode="auto">
                <a:xfrm flipV="1">
                  <a:off x="3560" y="2296"/>
                  <a:ext cx="0" cy="136"/>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3546" name="Text Box 8"/>
              <p:cNvSpPr txBox="1">
                <a:spLocks noChangeArrowheads="1"/>
              </p:cNvSpPr>
              <p:nvPr/>
            </p:nvSpPr>
            <p:spPr bwMode="auto">
              <a:xfrm>
                <a:off x="3606" y="2251"/>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dirty="0">
                    <a:solidFill>
                      <a:schemeClr val="tx1"/>
                    </a:solidFill>
                  </a:rPr>
                  <a:t>i</a:t>
                </a:r>
                <a:r>
                  <a:rPr lang="en-US" altLang="zh-CN" sz="2800" b="0" baseline="-25000" dirty="0">
                    <a:solidFill>
                      <a:schemeClr val="tx1"/>
                    </a:solidFill>
                    <a:latin typeface="Arial" panose="020B0604020202020204" pitchFamily="34" charset="0"/>
                  </a:rPr>
                  <a:t>1</a:t>
                </a:r>
                <a:endParaRPr lang="en-US" altLang="zh-CN" sz="2800" b="0" dirty="0">
                  <a:solidFill>
                    <a:schemeClr val="tx1"/>
                  </a:solidFill>
                  <a:latin typeface="Arial" panose="020B0604020202020204" pitchFamily="34" charset="0"/>
                </a:endParaRPr>
              </a:p>
            </p:txBody>
          </p:sp>
        </p:grpSp>
        <p:grpSp>
          <p:nvGrpSpPr>
            <p:cNvPr id="63535" name="Group 9"/>
            <p:cNvGrpSpPr/>
            <p:nvPr/>
          </p:nvGrpSpPr>
          <p:grpSpPr bwMode="auto">
            <a:xfrm>
              <a:off x="2608" y="1389"/>
              <a:ext cx="317" cy="408"/>
              <a:chOff x="1655" y="1616"/>
              <a:chExt cx="379" cy="454"/>
            </a:xfrm>
          </p:grpSpPr>
          <p:sp>
            <p:nvSpPr>
              <p:cNvPr id="63541" name="Text Box 10"/>
              <p:cNvSpPr txBox="1">
                <a:spLocks noChangeArrowheads="1"/>
              </p:cNvSpPr>
              <p:nvPr/>
            </p:nvSpPr>
            <p:spPr bwMode="auto">
              <a:xfrm>
                <a:off x="1700" y="1661"/>
                <a:ext cx="334"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dirty="0">
                    <a:solidFill>
                      <a:schemeClr val="tx1"/>
                    </a:solidFill>
                  </a:rPr>
                  <a:t>i</a:t>
                </a:r>
                <a:r>
                  <a:rPr lang="en-US" altLang="zh-CN" sz="2800" b="0" baseline="-25000" dirty="0">
                    <a:solidFill>
                      <a:schemeClr val="tx1"/>
                    </a:solidFill>
                    <a:latin typeface="Arial" panose="020B0604020202020204" pitchFamily="34" charset="0"/>
                  </a:rPr>
                  <a:t>3</a:t>
                </a:r>
                <a:endParaRPr lang="en-US" altLang="zh-CN" sz="2800" b="0" dirty="0">
                  <a:solidFill>
                    <a:schemeClr val="tx1"/>
                  </a:solidFill>
                  <a:latin typeface="Arial" panose="020B0604020202020204" pitchFamily="34" charset="0"/>
                </a:endParaRPr>
              </a:p>
            </p:txBody>
          </p:sp>
          <p:grpSp>
            <p:nvGrpSpPr>
              <p:cNvPr id="63542" name="Group 11"/>
              <p:cNvGrpSpPr/>
              <p:nvPr/>
            </p:nvGrpSpPr>
            <p:grpSpPr bwMode="auto">
              <a:xfrm>
                <a:off x="1655" y="1616"/>
                <a:ext cx="363" cy="454"/>
                <a:chOff x="3560" y="2069"/>
                <a:chExt cx="409" cy="681"/>
              </a:xfrm>
            </p:grpSpPr>
            <p:sp>
              <p:nvSpPr>
                <p:cNvPr id="63543" name="Oval 12"/>
                <p:cNvSpPr>
                  <a:spLocks noChangeArrowheads="1"/>
                </p:cNvSpPr>
                <p:nvPr/>
              </p:nvSpPr>
              <p:spPr bwMode="auto">
                <a:xfrm>
                  <a:off x="3560" y="2069"/>
                  <a:ext cx="409" cy="681"/>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544" name="Line 13"/>
                <p:cNvSpPr>
                  <a:spLocks noChangeShapeType="1"/>
                </p:cNvSpPr>
                <p:nvPr/>
              </p:nvSpPr>
              <p:spPr bwMode="auto">
                <a:xfrm flipV="1">
                  <a:off x="3560" y="2296"/>
                  <a:ext cx="0" cy="136"/>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3536" name="Group 14"/>
            <p:cNvGrpSpPr/>
            <p:nvPr/>
          </p:nvGrpSpPr>
          <p:grpSpPr bwMode="auto">
            <a:xfrm>
              <a:off x="2563" y="482"/>
              <a:ext cx="408" cy="453"/>
              <a:chOff x="1610" y="890"/>
              <a:chExt cx="499" cy="531"/>
            </a:xfrm>
          </p:grpSpPr>
          <p:sp>
            <p:nvSpPr>
              <p:cNvPr id="63537" name="Text Box 15"/>
              <p:cNvSpPr txBox="1">
                <a:spLocks noChangeArrowheads="1"/>
              </p:cNvSpPr>
              <p:nvPr/>
            </p:nvSpPr>
            <p:spPr bwMode="auto">
              <a:xfrm>
                <a:off x="1701" y="890"/>
                <a:ext cx="333"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dirty="0">
                    <a:solidFill>
                      <a:schemeClr val="tx1"/>
                    </a:solidFill>
                  </a:rPr>
                  <a:t>i</a:t>
                </a:r>
                <a:r>
                  <a:rPr lang="en-US" altLang="zh-CN" sz="2800" b="0" baseline="-25000" dirty="0">
                    <a:solidFill>
                      <a:schemeClr val="tx1"/>
                    </a:solidFill>
                    <a:latin typeface="Arial" panose="020B0604020202020204" pitchFamily="34" charset="0"/>
                  </a:rPr>
                  <a:t>2</a:t>
                </a:r>
                <a:endParaRPr lang="en-US" altLang="zh-CN" sz="2800" b="0" dirty="0">
                  <a:solidFill>
                    <a:schemeClr val="tx1"/>
                  </a:solidFill>
                  <a:latin typeface="Arial" panose="020B0604020202020204" pitchFamily="34" charset="0"/>
                </a:endParaRPr>
              </a:p>
            </p:txBody>
          </p:sp>
          <p:grpSp>
            <p:nvGrpSpPr>
              <p:cNvPr id="63538" name="Group 16"/>
              <p:cNvGrpSpPr/>
              <p:nvPr/>
            </p:nvGrpSpPr>
            <p:grpSpPr bwMode="auto">
              <a:xfrm>
                <a:off x="1610" y="981"/>
                <a:ext cx="499" cy="440"/>
                <a:chOff x="3859" y="2435"/>
                <a:chExt cx="499" cy="440"/>
              </a:xfrm>
            </p:grpSpPr>
            <p:sp>
              <p:nvSpPr>
                <p:cNvPr id="63539" name="Oval 17"/>
                <p:cNvSpPr>
                  <a:spLocks noChangeArrowheads="1"/>
                </p:cNvSpPr>
                <p:nvPr/>
              </p:nvSpPr>
              <p:spPr bwMode="auto">
                <a:xfrm>
                  <a:off x="3859" y="2435"/>
                  <a:ext cx="499" cy="440"/>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540" name="Line 18"/>
                <p:cNvSpPr>
                  <a:spLocks noChangeShapeType="1"/>
                </p:cNvSpPr>
                <p:nvPr/>
              </p:nvSpPr>
              <p:spPr bwMode="auto">
                <a:xfrm flipV="1">
                  <a:off x="3859" y="2582"/>
                  <a:ext cx="0" cy="88"/>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graphicFrame>
        <p:nvGraphicFramePr>
          <p:cNvPr id="96275" name="Object 19"/>
          <p:cNvGraphicFramePr>
            <a:graphicFrameLocks noChangeAspect="1"/>
          </p:cNvGraphicFramePr>
          <p:nvPr/>
        </p:nvGraphicFramePr>
        <p:xfrm>
          <a:off x="1011237" y="4008438"/>
          <a:ext cx="6354763" cy="590550"/>
        </p:xfrm>
        <a:graphic>
          <a:graphicData uri="http://schemas.openxmlformats.org/presentationml/2006/ole">
            <mc:AlternateContent xmlns:mc="http://schemas.openxmlformats.org/markup-compatibility/2006">
              <mc:Choice xmlns:v="urn:schemas-microsoft-com:vml" Requires="v">
                <p:oleObj spid="_x0000_s28889" name="公式" r:id="rId1" imgW="2131695" imgH="219710" progId="Equation.3">
                  <p:embed/>
                </p:oleObj>
              </mc:Choice>
              <mc:Fallback>
                <p:oleObj name="公式" r:id="rId1" imgW="2131695" imgH="219710" progId="Equation.3">
                  <p:embed/>
                  <p:pic>
                    <p:nvPicPr>
                      <p:cNvPr id="0" name="Object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237" y="4008438"/>
                        <a:ext cx="6354763"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6" name="Object 20"/>
          <p:cNvGraphicFramePr>
            <a:graphicFrameLocks noChangeAspect="1"/>
          </p:cNvGraphicFramePr>
          <p:nvPr/>
        </p:nvGraphicFramePr>
        <p:xfrm>
          <a:off x="868362" y="4767263"/>
          <a:ext cx="5399088" cy="600075"/>
        </p:xfrm>
        <a:graphic>
          <a:graphicData uri="http://schemas.openxmlformats.org/presentationml/2006/ole">
            <mc:AlternateContent xmlns:mc="http://schemas.openxmlformats.org/markup-compatibility/2006">
              <mc:Choice xmlns:v="urn:schemas-microsoft-com:vml" Requires="v">
                <p:oleObj spid="_x0000_s28890" name="公式" r:id="rId3" imgW="1573530" imgH="219710" progId="Equation.3">
                  <p:embed/>
                </p:oleObj>
              </mc:Choice>
              <mc:Fallback>
                <p:oleObj name="公式" r:id="rId3" imgW="1573530" imgH="21971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362" y="4767263"/>
                        <a:ext cx="539908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7" name="Object 21"/>
          <p:cNvGraphicFramePr>
            <a:graphicFrameLocks noChangeAspect="1"/>
          </p:cNvGraphicFramePr>
          <p:nvPr/>
        </p:nvGraphicFramePr>
        <p:xfrm>
          <a:off x="904875" y="5505450"/>
          <a:ext cx="5578475" cy="576263"/>
        </p:xfrm>
        <a:graphic>
          <a:graphicData uri="http://schemas.openxmlformats.org/presentationml/2006/ole">
            <mc:AlternateContent xmlns:mc="http://schemas.openxmlformats.org/markup-compatibility/2006">
              <mc:Choice xmlns:v="urn:schemas-microsoft-com:vml" Requires="v">
                <p:oleObj spid="_x0000_s28891" name="公式" r:id="rId5" imgW="1692275" imgH="219710" progId="Equation.3">
                  <p:embed/>
                </p:oleObj>
              </mc:Choice>
              <mc:Fallback>
                <p:oleObj name="公式" r:id="rId5" imgW="1692275" imgH="21971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875" y="5505450"/>
                        <a:ext cx="557847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78" name="AutoShape 22" descr="羊皮纸"/>
          <p:cNvSpPr>
            <a:spLocks noChangeArrowheads="1"/>
          </p:cNvSpPr>
          <p:nvPr/>
        </p:nvSpPr>
        <p:spPr bwMode="auto">
          <a:xfrm>
            <a:off x="7059612" y="4729163"/>
            <a:ext cx="1800225" cy="1296987"/>
          </a:xfrm>
          <a:prstGeom prst="wedgeRoundRectCallout">
            <a:avLst>
              <a:gd name="adj1" fmla="val -90195"/>
              <a:gd name="adj2" fmla="val 7993"/>
              <a:gd name="adj3" fmla="val 16667"/>
            </a:avLst>
          </a:prstGeom>
          <a:blipFill dpi="0" rotWithShape="1">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dirty="0">
                <a:solidFill>
                  <a:schemeClr val="bg1"/>
                </a:solidFill>
                <a:latin typeface="Arial" panose="020B0604020202020204" pitchFamily="34" charset="0"/>
              </a:rPr>
              <a:t>受控源看作独立源列方程</a:t>
            </a:r>
            <a:endParaRPr lang="zh-CN" altLang="en-US" dirty="0">
              <a:solidFill>
                <a:schemeClr val="bg1"/>
              </a:solidFill>
              <a:latin typeface="Arial" panose="020B0604020202020204" pitchFamily="34" charset="0"/>
            </a:endParaRPr>
          </a:p>
        </p:txBody>
      </p:sp>
      <p:graphicFrame>
        <p:nvGraphicFramePr>
          <p:cNvPr id="96279" name="Object 23"/>
          <p:cNvGraphicFramePr>
            <a:graphicFrameLocks noChangeAspect="1"/>
          </p:cNvGraphicFramePr>
          <p:nvPr/>
        </p:nvGraphicFramePr>
        <p:xfrm>
          <a:off x="2667000" y="6169025"/>
          <a:ext cx="1905000" cy="598488"/>
        </p:xfrm>
        <a:graphic>
          <a:graphicData uri="http://schemas.openxmlformats.org/presentationml/2006/ole">
            <mc:AlternateContent xmlns:mc="http://schemas.openxmlformats.org/markup-compatibility/2006">
              <mc:Choice xmlns:v="urn:schemas-microsoft-com:vml" Requires="v">
                <p:oleObj spid="_x0000_s28892" name="公式" r:id="rId8" imgW="552450" imgH="219710" progId="Equation.3">
                  <p:embed/>
                </p:oleObj>
              </mc:Choice>
              <mc:Fallback>
                <p:oleObj name="公式" r:id="rId8" imgW="552450" imgH="219710"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6169025"/>
                        <a:ext cx="1905000"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80" name="Text Box 24"/>
          <p:cNvSpPr txBox="1">
            <a:spLocks noChangeArrowheads="1"/>
          </p:cNvSpPr>
          <p:nvPr/>
        </p:nvSpPr>
        <p:spPr bwMode="auto">
          <a:xfrm>
            <a:off x="579437" y="6169025"/>
            <a:ext cx="2016125" cy="51911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latin typeface="Arial" panose="020B0604020202020204" pitchFamily="34" charset="0"/>
                <a:ea typeface="宋体" panose="02010600030101010101" pitchFamily="2" charset="-122"/>
              </a:rPr>
              <a:t>增补方程：</a:t>
            </a:r>
            <a:endParaRPr lang="zh-CN" altLang="en-US" sz="2800">
              <a:latin typeface="Arial" panose="020B0604020202020204" pitchFamily="34" charset="0"/>
              <a:ea typeface="宋体" panose="02010600030101010101" pitchFamily="2" charset="-122"/>
            </a:endParaRPr>
          </a:p>
        </p:txBody>
      </p:sp>
      <p:grpSp>
        <p:nvGrpSpPr>
          <p:cNvPr id="11" name="Group 31"/>
          <p:cNvGrpSpPr/>
          <p:nvPr/>
        </p:nvGrpSpPr>
        <p:grpSpPr bwMode="auto">
          <a:xfrm>
            <a:off x="1658937" y="1128713"/>
            <a:ext cx="4319588" cy="2447925"/>
            <a:chOff x="2744" y="754"/>
            <a:chExt cx="2721" cy="1542"/>
          </a:xfrm>
        </p:grpSpPr>
        <p:sp>
          <p:nvSpPr>
            <p:cNvPr id="63504" name="Text Box 32"/>
            <p:cNvSpPr txBox="1">
              <a:spLocks noChangeArrowheads="1"/>
            </p:cNvSpPr>
            <p:nvPr/>
          </p:nvSpPr>
          <p:spPr bwMode="auto">
            <a:xfrm>
              <a:off x="4241" y="1071"/>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chemeClr val="tx1"/>
                  </a:solidFill>
                </a:rPr>
                <a:t>5</a:t>
              </a:r>
              <a:r>
                <a:rPr lang="en-US" altLang="zh-CN" sz="2800" b="0" i="1" dirty="0">
                  <a:solidFill>
                    <a:schemeClr val="tx1"/>
                  </a:solidFill>
                </a:rPr>
                <a:t>U</a:t>
              </a:r>
              <a:endParaRPr lang="en-US" altLang="zh-CN" sz="2800" b="0" i="1" baseline="-25000" dirty="0">
                <a:solidFill>
                  <a:schemeClr val="tx1"/>
                </a:solidFill>
              </a:endParaRPr>
            </a:p>
          </p:txBody>
        </p:sp>
        <p:sp>
          <p:nvSpPr>
            <p:cNvPr id="63505" name="Oval 33"/>
            <p:cNvSpPr>
              <a:spLocks noChangeArrowheads="1"/>
            </p:cNvSpPr>
            <p:nvPr/>
          </p:nvSpPr>
          <p:spPr bwMode="auto">
            <a:xfrm>
              <a:off x="3061" y="1661"/>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63506" name="Line 34"/>
            <p:cNvSpPr>
              <a:spLocks noChangeShapeType="1"/>
            </p:cNvSpPr>
            <p:nvPr/>
          </p:nvSpPr>
          <p:spPr bwMode="auto">
            <a:xfrm>
              <a:off x="3243" y="754"/>
              <a:ext cx="0" cy="1542"/>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07" name="Line 35"/>
            <p:cNvSpPr>
              <a:spLocks noChangeShapeType="1"/>
            </p:cNvSpPr>
            <p:nvPr/>
          </p:nvSpPr>
          <p:spPr bwMode="auto">
            <a:xfrm>
              <a:off x="3743" y="1525"/>
              <a:ext cx="1497"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3508" name="Line 36"/>
            <p:cNvSpPr>
              <a:spLocks noChangeShapeType="1"/>
            </p:cNvSpPr>
            <p:nvPr/>
          </p:nvSpPr>
          <p:spPr bwMode="auto">
            <a:xfrm>
              <a:off x="3243" y="2296"/>
              <a:ext cx="123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3509" name="Text Box 37"/>
            <p:cNvSpPr txBox="1">
              <a:spLocks noChangeArrowheads="1"/>
            </p:cNvSpPr>
            <p:nvPr/>
          </p:nvSpPr>
          <p:spPr bwMode="auto">
            <a:xfrm>
              <a:off x="2880" y="1026"/>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R</a:t>
              </a:r>
              <a:r>
                <a:rPr lang="en-US" altLang="zh-CN" sz="2800" b="0" baseline="-25000" dirty="0">
                  <a:solidFill>
                    <a:schemeClr val="tx1"/>
                  </a:solidFill>
                </a:rPr>
                <a:t>S</a:t>
              </a:r>
              <a:endParaRPr lang="en-US" altLang="zh-CN" sz="2800" b="0" baseline="-25000" dirty="0">
                <a:solidFill>
                  <a:schemeClr val="tx1"/>
                </a:solidFill>
              </a:endParaRPr>
            </a:p>
          </p:txBody>
        </p:sp>
        <p:sp>
          <p:nvSpPr>
            <p:cNvPr id="63510" name="Text Box 38"/>
            <p:cNvSpPr txBox="1">
              <a:spLocks noChangeArrowheads="1"/>
            </p:cNvSpPr>
            <p:nvPr/>
          </p:nvSpPr>
          <p:spPr bwMode="auto">
            <a:xfrm>
              <a:off x="3764" y="1783"/>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R</a:t>
              </a:r>
              <a:r>
                <a:rPr lang="en-US" altLang="zh-CN" sz="2800" b="0" baseline="-25000" dirty="0">
                  <a:solidFill>
                    <a:schemeClr val="tx1"/>
                  </a:solidFill>
                </a:rPr>
                <a:t>4</a:t>
              </a:r>
              <a:endParaRPr lang="en-US" altLang="zh-CN" sz="2800" b="0" baseline="-25000" dirty="0">
                <a:solidFill>
                  <a:schemeClr val="tx1"/>
                </a:solidFill>
              </a:endParaRPr>
            </a:p>
          </p:txBody>
        </p:sp>
        <p:sp>
          <p:nvSpPr>
            <p:cNvPr id="63511" name="Text Box 39"/>
            <p:cNvSpPr txBox="1">
              <a:spLocks noChangeArrowheads="1"/>
            </p:cNvSpPr>
            <p:nvPr/>
          </p:nvSpPr>
          <p:spPr bwMode="auto">
            <a:xfrm>
              <a:off x="4562" y="1529"/>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R</a:t>
              </a:r>
              <a:r>
                <a:rPr lang="en-US" altLang="zh-CN" sz="2800" b="0" baseline="-25000" dirty="0">
                  <a:solidFill>
                    <a:schemeClr val="tx1"/>
                  </a:solidFill>
                </a:rPr>
                <a:t>3</a:t>
              </a:r>
              <a:endParaRPr lang="en-US" altLang="zh-CN" sz="2800" b="0" baseline="-25000" dirty="0">
                <a:solidFill>
                  <a:schemeClr val="tx1"/>
                </a:solidFill>
              </a:endParaRPr>
            </a:p>
          </p:txBody>
        </p:sp>
        <p:sp>
          <p:nvSpPr>
            <p:cNvPr id="63512" name="Text Box 40"/>
            <p:cNvSpPr txBox="1">
              <a:spLocks noChangeArrowheads="1"/>
            </p:cNvSpPr>
            <p:nvPr/>
          </p:nvSpPr>
          <p:spPr bwMode="auto">
            <a:xfrm>
              <a:off x="3795" y="812"/>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R</a:t>
              </a:r>
              <a:r>
                <a:rPr lang="en-US" altLang="zh-CN" sz="2800" b="0" baseline="-25000" dirty="0">
                  <a:solidFill>
                    <a:schemeClr val="tx1"/>
                  </a:solidFill>
                </a:rPr>
                <a:t>1</a:t>
              </a:r>
              <a:endParaRPr lang="en-US" altLang="zh-CN" sz="2800" b="0" baseline="-25000" dirty="0">
                <a:solidFill>
                  <a:schemeClr val="tx1"/>
                </a:solidFill>
              </a:endParaRPr>
            </a:p>
          </p:txBody>
        </p:sp>
        <p:sp>
          <p:nvSpPr>
            <p:cNvPr id="63513" name="Text Box 41"/>
            <p:cNvSpPr txBox="1">
              <a:spLocks noChangeArrowheads="1"/>
            </p:cNvSpPr>
            <p:nvPr/>
          </p:nvSpPr>
          <p:spPr bwMode="auto">
            <a:xfrm>
              <a:off x="4877" y="844"/>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R</a:t>
              </a:r>
              <a:r>
                <a:rPr lang="en-US" altLang="zh-CN" sz="2800" b="0" baseline="-25000" dirty="0">
                  <a:solidFill>
                    <a:schemeClr val="tx1"/>
                  </a:solidFill>
                </a:rPr>
                <a:t>2</a:t>
              </a:r>
              <a:endParaRPr lang="en-US" altLang="zh-CN" sz="2800" b="0" baseline="-25000" dirty="0">
                <a:solidFill>
                  <a:schemeClr val="tx1"/>
                </a:solidFill>
              </a:endParaRPr>
            </a:p>
          </p:txBody>
        </p:sp>
        <p:sp>
          <p:nvSpPr>
            <p:cNvPr id="63514" name="Text Box 42"/>
            <p:cNvSpPr txBox="1">
              <a:spLocks noChangeArrowheads="1"/>
            </p:cNvSpPr>
            <p:nvPr/>
          </p:nvSpPr>
          <p:spPr bwMode="auto">
            <a:xfrm>
              <a:off x="2744" y="1661"/>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U</a:t>
              </a:r>
              <a:r>
                <a:rPr lang="en-US" altLang="zh-CN" sz="2800" b="0" baseline="-25000" dirty="0">
                  <a:solidFill>
                    <a:schemeClr val="tx1"/>
                  </a:solidFill>
                </a:rPr>
                <a:t>S</a:t>
              </a:r>
              <a:endParaRPr lang="en-US" altLang="zh-CN" sz="2800" b="0" baseline="-25000" dirty="0">
                <a:solidFill>
                  <a:schemeClr val="tx1"/>
                </a:solidFill>
              </a:endParaRPr>
            </a:p>
          </p:txBody>
        </p:sp>
        <p:sp>
          <p:nvSpPr>
            <p:cNvPr id="63515" name="Text Box 43"/>
            <p:cNvSpPr txBox="1">
              <a:spLocks noChangeArrowheads="1"/>
            </p:cNvSpPr>
            <p:nvPr/>
          </p:nvSpPr>
          <p:spPr bwMode="auto">
            <a:xfrm>
              <a:off x="2925" y="1343"/>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a:t>
              </a:r>
              <a:endParaRPr lang="en-US" altLang="zh-CN" sz="2800" b="0" baseline="-25000" dirty="0">
                <a:solidFill>
                  <a:schemeClr val="tx1"/>
                </a:solidFill>
              </a:endParaRPr>
            </a:p>
          </p:txBody>
        </p:sp>
        <p:sp>
          <p:nvSpPr>
            <p:cNvPr id="63516" name="Text Box 44"/>
            <p:cNvSpPr txBox="1">
              <a:spLocks noChangeArrowheads="1"/>
            </p:cNvSpPr>
            <p:nvPr/>
          </p:nvSpPr>
          <p:spPr bwMode="auto">
            <a:xfrm>
              <a:off x="2971" y="1888"/>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_</a:t>
              </a:r>
              <a:endParaRPr lang="en-US" altLang="zh-CN" sz="2800" b="0" baseline="-25000" dirty="0">
                <a:solidFill>
                  <a:schemeClr val="tx1"/>
                </a:solidFill>
              </a:endParaRPr>
            </a:p>
          </p:txBody>
        </p:sp>
        <p:sp>
          <p:nvSpPr>
            <p:cNvPr id="63517" name="AutoShape 45"/>
            <p:cNvSpPr>
              <a:spLocks noChangeArrowheads="1"/>
            </p:cNvSpPr>
            <p:nvPr/>
          </p:nvSpPr>
          <p:spPr bwMode="auto">
            <a:xfrm>
              <a:off x="3743" y="754"/>
              <a:ext cx="1497" cy="1542"/>
            </a:xfrm>
            <a:prstGeom prst="diamond">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518" name="Line 46"/>
            <p:cNvSpPr>
              <a:spLocks noChangeShapeType="1"/>
            </p:cNvSpPr>
            <p:nvPr/>
          </p:nvSpPr>
          <p:spPr bwMode="auto">
            <a:xfrm>
              <a:off x="3243" y="754"/>
              <a:ext cx="123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3519" name="Rectangle 47"/>
            <p:cNvSpPr>
              <a:spLocks noChangeArrowheads="1"/>
            </p:cNvSpPr>
            <p:nvPr/>
          </p:nvSpPr>
          <p:spPr bwMode="auto">
            <a:xfrm>
              <a:off x="3197" y="107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520" name="Rectangle 48"/>
            <p:cNvSpPr>
              <a:spLocks noChangeArrowheads="1"/>
            </p:cNvSpPr>
            <p:nvPr/>
          </p:nvSpPr>
          <p:spPr bwMode="auto">
            <a:xfrm rot="-2649448">
              <a:off x="4741" y="1797"/>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521" name="Rectangle 49"/>
            <p:cNvSpPr>
              <a:spLocks noChangeArrowheads="1"/>
            </p:cNvSpPr>
            <p:nvPr/>
          </p:nvSpPr>
          <p:spPr bwMode="auto">
            <a:xfrm rot="2822162">
              <a:off x="3924" y="1797"/>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522" name="Rectangle 50"/>
            <p:cNvSpPr>
              <a:spLocks noChangeArrowheads="1"/>
            </p:cNvSpPr>
            <p:nvPr/>
          </p:nvSpPr>
          <p:spPr bwMode="auto">
            <a:xfrm rot="2893708">
              <a:off x="4741" y="111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523" name="Rectangle 51"/>
            <p:cNvSpPr>
              <a:spLocks noChangeArrowheads="1"/>
            </p:cNvSpPr>
            <p:nvPr/>
          </p:nvSpPr>
          <p:spPr bwMode="auto">
            <a:xfrm rot="-2755736">
              <a:off x="3969" y="107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524" name="AutoShape 52"/>
            <p:cNvSpPr>
              <a:spLocks noChangeArrowheads="1"/>
            </p:cNvSpPr>
            <p:nvPr/>
          </p:nvSpPr>
          <p:spPr bwMode="auto">
            <a:xfrm rot="10800000">
              <a:off x="4286" y="1344"/>
              <a:ext cx="407" cy="363"/>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3525" name="Text Box 53"/>
            <p:cNvSpPr txBox="1">
              <a:spLocks noChangeArrowheads="1"/>
            </p:cNvSpPr>
            <p:nvPr/>
          </p:nvSpPr>
          <p:spPr bwMode="auto">
            <a:xfrm>
              <a:off x="4649" y="1162"/>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_</a:t>
              </a:r>
              <a:endParaRPr lang="en-US" altLang="zh-CN" sz="2800" b="0" baseline="-25000" dirty="0">
                <a:solidFill>
                  <a:schemeClr val="tx1"/>
                </a:solidFill>
              </a:endParaRPr>
            </a:p>
          </p:txBody>
        </p:sp>
        <p:sp>
          <p:nvSpPr>
            <p:cNvPr id="63526" name="Text Box 54"/>
            <p:cNvSpPr txBox="1">
              <a:spLocks noChangeArrowheads="1"/>
            </p:cNvSpPr>
            <p:nvPr/>
          </p:nvSpPr>
          <p:spPr bwMode="auto">
            <a:xfrm>
              <a:off x="4059" y="1253"/>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a:t>
              </a:r>
              <a:endParaRPr lang="en-US" altLang="zh-CN" sz="2800" b="0" baseline="-25000" dirty="0">
                <a:solidFill>
                  <a:schemeClr val="tx1"/>
                </a:solidFill>
              </a:endParaRPr>
            </a:p>
          </p:txBody>
        </p:sp>
        <p:sp>
          <p:nvSpPr>
            <p:cNvPr id="63527" name="Text Box 55"/>
            <p:cNvSpPr txBox="1">
              <a:spLocks noChangeArrowheads="1"/>
            </p:cNvSpPr>
            <p:nvPr/>
          </p:nvSpPr>
          <p:spPr bwMode="auto">
            <a:xfrm>
              <a:off x="5148" y="1570"/>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a:t>
              </a:r>
              <a:endParaRPr lang="en-US" altLang="zh-CN" sz="2800" b="0" baseline="-25000" dirty="0">
                <a:solidFill>
                  <a:schemeClr val="tx1"/>
                </a:solidFill>
              </a:endParaRPr>
            </a:p>
          </p:txBody>
        </p:sp>
        <p:sp>
          <p:nvSpPr>
            <p:cNvPr id="63528" name="Text Box 56"/>
            <p:cNvSpPr txBox="1">
              <a:spLocks noChangeArrowheads="1"/>
            </p:cNvSpPr>
            <p:nvPr/>
          </p:nvSpPr>
          <p:spPr bwMode="auto">
            <a:xfrm>
              <a:off x="4649" y="1933"/>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_</a:t>
              </a:r>
              <a:endParaRPr lang="en-US" altLang="zh-CN" sz="2800" b="0" baseline="-25000" dirty="0">
                <a:solidFill>
                  <a:schemeClr val="tx1"/>
                </a:solidFill>
              </a:endParaRPr>
            </a:p>
          </p:txBody>
        </p:sp>
        <p:sp>
          <p:nvSpPr>
            <p:cNvPr id="63529" name="Text Box 57"/>
            <p:cNvSpPr txBox="1">
              <a:spLocks noChangeArrowheads="1"/>
            </p:cNvSpPr>
            <p:nvPr/>
          </p:nvSpPr>
          <p:spPr bwMode="auto">
            <a:xfrm>
              <a:off x="4900" y="1833"/>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i="1" dirty="0">
                  <a:solidFill>
                    <a:schemeClr val="tx1"/>
                  </a:solidFill>
                </a:rPr>
                <a:t>U</a:t>
              </a:r>
              <a:endParaRPr lang="en-US" altLang="zh-CN" sz="2800" b="0" i="1" baseline="-25000" dirty="0">
                <a:solidFill>
                  <a:schemeClr val="tx1"/>
                </a:solidFill>
              </a:endParaRPr>
            </a:p>
          </p:txBody>
        </p:sp>
      </p:grpSp>
      <p:sp>
        <p:nvSpPr>
          <p:cNvPr id="52"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graphicFrame>
        <p:nvGraphicFramePr>
          <p:cNvPr id="53" name="Object 11"/>
          <p:cNvGraphicFramePr>
            <a:graphicFrameLocks noChangeAspect="1"/>
          </p:cNvGraphicFramePr>
          <p:nvPr/>
        </p:nvGraphicFramePr>
        <p:xfrm>
          <a:off x="6144418" y="316691"/>
          <a:ext cx="2727325" cy="948965"/>
        </p:xfrm>
        <a:graphic>
          <a:graphicData uri="http://schemas.openxmlformats.org/presentationml/2006/ole">
            <mc:AlternateContent xmlns:mc="http://schemas.openxmlformats.org/markup-compatibility/2006">
              <mc:Choice xmlns:v="urn:schemas-microsoft-com:vml" Requires="v">
                <p:oleObj spid="_x0000_s28893" name="公式" r:id="rId10" imgW="2036445" imgH="908685" progId="Equation.3">
                  <p:embed/>
                </p:oleObj>
              </mc:Choice>
              <mc:Fallback>
                <p:oleObj name="公式" r:id="rId10" imgW="2036445" imgH="908685"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4418" y="316691"/>
                        <a:ext cx="2727325" cy="948965"/>
                      </a:xfrm>
                      <a:prstGeom prst="rect">
                        <a:avLst/>
                      </a:prstGeom>
                      <a:noFill/>
                      <a:ln>
                        <a:noFill/>
                      </a:ln>
                      <a:effec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9"/>
          <p:cNvGrpSpPr/>
          <p:nvPr/>
        </p:nvGrpSpPr>
        <p:grpSpPr bwMode="auto">
          <a:xfrm>
            <a:off x="4833939" y="2957513"/>
            <a:ext cx="3957638" cy="3744912"/>
            <a:chOff x="5783" y="436"/>
            <a:chExt cx="2493" cy="2359"/>
          </a:xfrm>
        </p:grpSpPr>
        <p:sp>
          <p:nvSpPr>
            <p:cNvPr id="64558" name="Line 43"/>
            <p:cNvSpPr>
              <a:spLocks noChangeShapeType="1"/>
            </p:cNvSpPr>
            <p:nvPr/>
          </p:nvSpPr>
          <p:spPr bwMode="auto">
            <a:xfrm>
              <a:off x="6962" y="436"/>
              <a:ext cx="0" cy="235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59" name="AutoShape 44"/>
            <p:cNvSpPr>
              <a:spLocks noChangeArrowheads="1"/>
            </p:cNvSpPr>
            <p:nvPr/>
          </p:nvSpPr>
          <p:spPr bwMode="auto">
            <a:xfrm>
              <a:off x="5783" y="436"/>
              <a:ext cx="2358" cy="2359"/>
            </a:xfrm>
            <a:prstGeom prst="diamond">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4560" name="Rectangle 48"/>
            <p:cNvSpPr>
              <a:spLocks noChangeArrowheads="1"/>
            </p:cNvSpPr>
            <p:nvPr/>
          </p:nvSpPr>
          <p:spPr bwMode="auto">
            <a:xfrm rot="2750552">
              <a:off x="7371" y="93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4561" name="Line 49"/>
            <p:cNvSpPr>
              <a:spLocks noChangeShapeType="1"/>
            </p:cNvSpPr>
            <p:nvPr/>
          </p:nvSpPr>
          <p:spPr bwMode="auto">
            <a:xfrm>
              <a:off x="5783" y="1595"/>
              <a:ext cx="2358" cy="2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62" name="Oval 50"/>
            <p:cNvSpPr>
              <a:spLocks noChangeArrowheads="1"/>
            </p:cNvSpPr>
            <p:nvPr/>
          </p:nvSpPr>
          <p:spPr bwMode="auto">
            <a:xfrm>
              <a:off x="6917" y="1570"/>
              <a:ext cx="86" cy="80"/>
            </a:xfrm>
            <a:prstGeom prst="ellipse">
              <a:avLst/>
            </a:pr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4563" name="Text Box 51"/>
            <p:cNvSpPr txBox="1">
              <a:spLocks noChangeArrowheads="1"/>
            </p:cNvSpPr>
            <p:nvPr/>
          </p:nvSpPr>
          <p:spPr bwMode="auto">
            <a:xfrm>
              <a:off x="6418" y="980"/>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R</a:t>
              </a:r>
              <a:r>
                <a:rPr lang="en-US" altLang="zh-CN" b="0" baseline="-25000" dirty="0">
                  <a:solidFill>
                    <a:schemeClr val="tx1"/>
                  </a:solidFill>
                </a:rPr>
                <a:t>1</a:t>
              </a:r>
              <a:endParaRPr lang="en-US" altLang="zh-CN" b="0" baseline="-25000" dirty="0">
                <a:solidFill>
                  <a:schemeClr val="tx1"/>
                </a:solidFill>
              </a:endParaRPr>
            </a:p>
          </p:txBody>
        </p:sp>
        <p:sp>
          <p:nvSpPr>
            <p:cNvPr id="64564" name="Text Box 52"/>
            <p:cNvSpPr txBox="1">
              <a:spLocks noChangeArrowheads="1"/>
            </p:cNvSpPr>
            <p:nvPr/>
          </p:nvSpPr>
          <p:spPr bwMode="auto">
            <a:xfrm>
              <a:off x="6010" y="2114"/>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rPr>
                <a:t>R</a:t>
              </a:r>
              <a:r>
                <a:rPr lang="en-US" altLang="zh-CN" b="0" baseline="-25000">
                  <a:solidFill>
                    <a:schemeClr val="tx1"/>
                  </a:solidFill>
                  <a:latin typeface="Arial" panose="020B0604020202020204" pitchFamily="34" charset="0"/>
                </a:rPr>
                <a:t>4</a:t>
              </a:r>
              <a:endParaRPr lang="en-US" altLang="zh-CN" b="0" baseline="-25000">
                <a:solidFill>
                  <a:schemeClr val="tx1"/>
                </a:solidFill>
                <a:latin typeface="Arial" panose="020B0604020202020204" pitchFamily="34" charset="0"/>
              </a:endParaRPr>
            </a:p>
          </p:txBody>
        </p:sp>
        <p:sp>
          <p:nvSpPr>
            <p:cNvPr id="64565" name="Text Box 53"/>
            <p:cNvSpPr txBox="1">
              <a:spLocks noChangeArrowheads="1"/>
            </p:cNvSpPr>
            <p:nvPr/>
          </p:nvSpPr>
          <p:spPr bwMode="auto">
            <a:xfrm>
              <a:off x="6645" y="1887"/>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rPr>
                <a:t>R</a:t>
              </a:r>
              <a:r>
                <a:rPr lang="en-US" altLang="zh-CN" b="0" baseline="-25000">
                  <a:solidFill>
                    <a:schemeClr val="tx1"/>
                  </a:solidFill>
                  <a:latin typeface="Arial" panose="020B0604020202020204" pitchFamily="34" charset="0"/>
                </a:rPr>
                <a:t>5</a:t>
              </a:r>
              <a:endParaRPr lang="en-US" altLang="zh-CN" b="0" baseline="-25000">
                <a:solidFill>
                  <a:schemeClr val="tx1"/>
                </a:solidFill>
                <a:latin typeface="Arial" panose="020B0604020202020204" pitchFamily="34" charset="0"/>
              </a:endParaRPr>
            </a:p>
          </p:txBody>
        </p:sp>
        <p:sp>
          <p:nvSpPr>
            <p:cNvPr id="64566" name="Text Box 54"/>
            <p:cNvSpPr txBox="1">
              <a:spLocks noChangeArrowheads="1"/>
            </p:cNvSpPr>
            <p:nvPr/>
          </p:nvSpPr>
          <p:spPr bwMode="auto">
            <a:xfrm>
              <a:off x="7340" y="1148"/>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gU</a:t>
              </a:r>
              <a:r>
                <a:rPr lang="en-US" altLang="zh-CN" b="0" baseline="-25000" dirty="0">
                  <a:solidFill>
                    <a:schemeClr val="tx1"/>
                  </a:solidFill>
                  <a:latin typeface="Arial" panose="020B0604020202020204" pitchFamily="34" charset="0"/>
                </a:rPr>
                <a:t>1</a:t>
              </a:r>
              <a:endParaRPr lang="en-US" altLang="zh-CN" b="0" baseline="-25000" dirty="0">
                <a:solidFill>
                  <a:schemeClr val="tx1"/>
                </a:solidFill>
                <a:latin typeface="Arial" panose="020B0604020202020204" pitchFamily="34" charset="0"/>
              </a:endParaRPr>
            </a:p>
          </p:txBody>
        </p:sp>
        <p:sp>
          <p:nvSpPr>
            <p:cNvPr id="64567" name="Text Box 55"/>
            <p:cNvSpPr txBox="1">
              <a:spLocks noChangeArrowheads="1"/>
            </p:cNvSpPr>
            <p:nvPr/>
          </p:nvSpPr>
          <p:spPr bwMode="auto">
            <a:xfrm>
              <a:off x="6282" y="1252"/>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rPr>
                <a:t>R</a:t>
              </a:r>
              <a:r>
                <a:rPr lang="en-US" altLang="zh-CN" b="0" baseline="-25000">
                  <a:solidFill>
                    <a:schemeClr val="tx1"/>
                  </a:solidFill>
                  <a:latin typeface="Arial" panose="020B0604020202020204" pitchFamily="34" charset="0"/>
                </a:rPr>
                <a:t>3</a:t>
              </a:r>
              <a:endParaRPr lang="en-US" altLang="zh-CN" b="0" baseline="-25000">
                <a:solidFill>
                  <a:schemeClr val="tx1"/>
                </a:solidFill>
                <a:latin typeface="Arial" panose="020B0604020202020204" pitchFamily="34" charset="0"/>
              </a:endParaRPr>
            </a:p>
          </p:txBody>
        </p:sp>
        <p:sp>
          <p:nvSpPr>
            <p:cNvPr id="64568" name="Text Box 56"/>
            <p:cNvSpPr txBox="1">
              <a:spLocks noChangeArrowheads="1"/>
            </p:cNvSpPr>
            <p:nvPr/>
          </p:nvSpPr>
          <p:spPr bwMode="auto">
            <a:xfrm>
              <a:off x="7552" y="708"/>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rPr>
                <a:t>R</a:t>
              </a:r>
              <a:r>
                <a:rPr lang="en-US" altLang="zh-CN" b="0" baseline="-25000">
                  <a:solidFill>
                    <a:schemeClr val="tx1"/>
                  </a:solidFill>
                  <a:latin typeface="Arial" panose="020B0604020202020204" pitchFamily="34" charset="0"/>
                </a:rPr>
                <a:t>2</a:t>
              </a:r>
              <a:endParaRPr lang="en-US" altLang="zh-CN" b="0" baseline="-25000">
                <a:solidFill>
                  <a:schemeClr val="tx1"/>
                </a:solidFill>
                <a:latin typeface="Arial" panose="020B0604020202020204" pitchFamily="34" charset="0"/>
              </a:endParaRPr>
            </a:p>
          </p:txBody>
        </p:sp>
        <p:sp>
          <p:nvSpPr>
            <p:cNvPr id="64569" name="Text Box 57"/>
            <p:cNvSpPr txBox="1">
              <a:spLocks noChangeArrowheads="1"/>
            </p:cNvSpPr>
            <p:nvPr/>
          </p:nvSpPr>
          <p:spPr bwMode="auto">
            <a:xfrm>
              <a:off x="7777" y="2166"/>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sym typeface="Symbol" panose="05050102010706020507" pitchFamily="18" charset="2"/>
                </a:rPr>
                <a:t>U</a:t>
              </a:r>
              <a:r>
                <a:rPr lang="en-US" altLang="zh-CN" b="0" baseline="-25000" dirty="0">
                  <a:solidFill>
                    <a:schemeClr val="tx1"/>
                  </a:solidFill>
                  <a:latin typeface="Arial" panose="020B0604020202020204" pitchFamily="34" charset="0"/>
                </a:rPr>
                <a:t>1</a:t>
              </a:r>
              <a:endParaRPr lang="en-US" altLang="zh-CN" b="0" baseline="-25000" dirty="0">
                <a:solidFill>
                  <a:schemeClr val="tx1"/>
                </a:solidFill>
                <a:latin typeface="Arial" panose="020B0604020202020204" pitchFamily="34" charset="0"/>
              </a:endParaRPr>
            </a:p>
          </p:txBody>
        </p:sp>
        <p:sp>
          <p:nvSpPr>
            <p:cNvPr id="64570" name="Text Box 58"/>
            <p:cNvSpPr txBox="1">
              <a:spLocks noChangeArrowheads="1"/>
            </p:cNvSpPr>
            <p:nvPr/>
          </p:nvSpPr>
          <p:spPr bwMode="auto">
            <a:xfrm>
              <a:off x="7416" y="225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rPr>
                <a:t>_</a:t>
              </a:r>
              <a:endParaRPr lang="en-US" altLang="zh-CN" b="0" baseline="-25000">
                <a:solidFill>
                  <a:schemeClr val="tx1"/>
                </a:solidFill>
                <a:latin typeface="Arial" panose="020B0604020202020204" pitchFamily="34" charset="0"/>
              </a:endParaRPr>
            </a:p>
          </p:txBody>
        </p:sp>
        <p:sp>
          <p:nvSpPr>
            <p:cNvPr id="64571" name="Text Box 59"/>
            <p:cNvSpPr txBox="1">
              <a:spLocks noChangeArrowheads="1"/>
            </p:cNvSpPr>
            <p:nvPr/>
          </p:nvSpPr>
          <p:spPr bwMode="auto">
            <a:xfrm>
              <a:off x="7779" y="1887"/>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rPr>
                <a:t>+</a:t>
              </a:r>
              <a:endParaRPr lang="en-US" altLang="zh-CN" b="0" baseline="-25000">
                <a:solidFill>
                  <a:schemeClr val="tx1"/>
                </a:solidFill>
                <a:latin typeface="Arial" panose="020B0604020202020204" pitchFamily="34" charset="0"/>
              </a:endParaRPr>
            </a:p>
          </p:txBody>
        </p:sp>
        <p:sp>
          <p:nvSpPr>
            <p:cNvPr id="64572" name="Line 60"/>
            <p:cNvSpPr>
              <a:spLocks noChangeShapeType="1"/>
            </p:cNvSpPr>
            <p:nvPr/>
          </p:nvSpPr>
          <p:spPr bwMode="auto">
            <a:xfrm>
              <a:off x="6962" y="1207"/>
              <a:ext cx="0" cy="27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73" name="Line 61"/>
            <p:cNvSpPr>
              <a:spLocks noChangeShapeType="1"/>
            </p:cNvSpPr>
            <p:nvPr/>
          </p:nvSpPr>
          <p:spPr bwMode="auto">
            <a:xfrm>
              <a:off x="7733" y="1615"/>
              <a:ext cx="31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74" name="Text Box 62"/>
            <p:cNvSpPr txBox="1">
              <a:spLocks noChangeArrowheads="1"/>
            </p:cNvSpPr>
            <p:nvPr/>
          </p:nvSpPr>
          <p:spPr bwMode="auto">
            <a:xfrm>
              <a:off x="6237" y="57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rPr>
                <a:t>+</a:t>
              </a:r>
              <a:endParaRPr lang="en-US" altLang="zh-CN" b="0" baseline="-25000">
                <a:solidFill>
                  <a:schemeClr val="tx1"/>
                </a:solidFill>
                <a:latin typeface="Arial" panose="020B0604020202020204" pitchFamily="34" charset="0"/>
              </a:endParaRPr>
            </a:p>
          </p:txBody>
        </p:sp>
        <p:sp>
          <p:nvSpPr>
            <p:cNvPr id="64575" name="Text Box 63"/>
            <p:cNvSpPr txBox="1">
              <a:spLocks noChangeArrowheads="1"/>
            </p:cNvSpPr>
            <p:nvPr/>
          </p:nvSpPr>
          <p:spPr bwMode="auto">
            <a:xfrm>
              <a:off x="5829" y="98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i="1">
                  <a:solidFill>
                    <a:schemeClr val="tx1"/>
                  </a:solidFill>
                </a:rPr>
                <a:t>_</a:t>
              </a:r>
              <a:endParaRPr lang="en-US" altLang="zh-CN" b="0">
                <a:solidFill>
                  <a:schemeClr val="tx1"/>
                </a:solidFill>
                <a:latin typeface="Arial" panose="020B0604020202020204" pitchFamily="34" charset="0"/>
              </a:endParaRPr>
            </a:p>
          </p:txBody>
        </p:sp>
        <p:sp>
          <p:nvSpPr>
            <p:cNvPr id="64576" name="Text Box 64"/>
            <p:cNvSpPr txBox="1">
              <a:spLocks noChangeArrowheads="1"/>
            </p:cNvSpPr>
            <p:nvPr/>
          </p:nvSpPr>
          <p:spPr bwMode="auto">
            <a:xfrm>
              <a:off x="6010" y="753"/>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rPr>
                <a:t>U</a:t>
              </a:r>
              <a:r>
                <a:rPr lang="en-US" altLang="zh-CN" b="0" baseline="-25000">
                  <a:solidFill>
                    <a:schemeClr val="tx1"/>
                  </a:solidFill>
                  <a:latin typeface="Arial" panose="020B0604020202020204" pitchFamily="34" charset="0"/>
                </a:rPr>
                <a:t>1</a:t>
              </a:r>
              <a:endParaRPr lang="en-US" altLang="zh-CN" b="0" baseline="-25000">
                <a:solidFill>
                  <a:schemeClr val="tx1"/>
                </a:solidFill>
                <a:latin typeface="Arial" panose="020B0604020202020204" pitchFamily="34" charset="0"/>
              </a:endParaRPr>
            </a:p>
          </p:txBody>
        </p:sp>
        <p:sp>
          <p:nvSpPr>
            <p:cNvPr id="64577" name="Text Box 65"/>
            <p:cNvSpPr txBox="1">
              <a:spLocks noChangeArrowheads="1"/>
            </p:cNvSpPr>
            <p:nvPr/>
          </p:nvSpPr>
          <p:spPr bwMode="auto">
            <a:xfrm>
              <a:off x="6690" y="1146"/>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a:solidFill>
                    <a:schemeClr val="tx1"/>
                  </a:solidFill>
                </a:rPr>
                <a:t>i </a:t>
              </a:r>
              <a:r>
                <a:rPr lang="en-US" altLang="zh-CN" b="0" baseline="-25000">
                  <a:solidFill>
                    <a:schemeClr val="tx1"/>
                  </a:solidFill>
                </a:rPr>
                <a:t>S</a:t>
              </a:r>
              <a:endParaRPr lang="en-US" altLang="zh-CN" b="0" baseline="-25000">
                <a:solidFill>
                  <a:schemeClr val="tx1"/>
                </a:solidFill>
              </a:endParaRPr>
            </a:p>
          </p:txBody>
        </p:sp>
        <p:sp>
          <p:nvSpPr>
            <p:cNvPr id="64578" name="AutoShape 66"/>
            <p:cNvSpPr>
              <a:spLocks noChangeArrowheads="1"/>
            </p:cNvSpPr>
            <p:nvPr/>
          </p:nvSpPr>
          <p:spPr bwMode="auto">
            <a:xfrm rot="18928584">
              <a:off x="7416" y="1849"/>
              <a:ext cx="407" cy="578"/>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4579" name="AutoShape 67"/>
            <p:cNvSpPr>
              <a:spLocks noChangeArrowheads="1"/>
            </p:cNvSpPr>
            <p:nvPr/>
          </p:nvSpPr>
          <p:spPr bwMode="auto">
            <a:xfrm rot="5400000">
              <a:off x="7348" y="1327"/>
              <a:ext cx="362" cy="578"/>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4580" name="Rectangle 68"/>
            <p:cNvSpPr>
              <a:spLocks noChangeArrowheads="1"/>
            </p:cNvSpPr>
            <p:nvPr/>
          </p:nvSpPr>
          <p:spPr bwMode="auto">
            <a:xfrm rot="-2684887">
              <a:off x="6192" y="98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4581" name="Rectangle 69"/>
            <p:cNvSpPr>
              <a:spLocks noChangeArrowheads="1"/>
            </p:cNvSpPr>
            <p:nvPr/>
          </p:nvSpPr>
          <p:spPr bwMode="auto">
            <a:xfrm rot="2393740">
              <a:off x="6146" y="206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4582" name="Rectangle 70"/>
            <p:cNvSpPr>
              <a:spLocks noChangeArrowheads="1"/>
            </p:cNvSpPr>
            <p:nvPr/>
          </p:nvSpPr>
          <p:spPr bwMode="auto">
            <a:xfrm>
              <a:off x="6282" y="1524"/>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4583" name="Rectangle 71"/>
            <p:cNvSpPr>
              <a:spLocks noChangeArrowheads="1"/>
            </p:cNvSpPr>
            <p:nvPr/>
          </p:nvSpPr>
          <p:spPr bwMode="auto">
            <a:xfrm>
              <a:off x="6917" y="188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64584" name="Group 45"/>
            <p:cNvGrpSpPr/>
            <p:nvPr/>
          </p:nvGrpSpPr>
          <p:grpSpPr bwMode="auto">
            <a:xfrm>
              <a:off x="6781" y="845"/>
              <a:ext cx="363" cy="363"/>
              <a:chOff x="4785" y="709"/>
              <a:chExt cx="363" cy="363"/>
            </a:xfrm>
          </p:grpSpPr>
          <p:sp>
            <p:nvSpPr>
              <p:cNvPr id="64585" name="Oval 46"/>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solidFill>
                    <a:schemeClr val="tx1"/>
                  </a:solidFill>
                  <a:latin typeface="Arial" panose="020B0604020202020204" pitchFamily="34" charset="0"/>
                  <a:ea typeface="仿宋_GB2312" pitchFamily="49" charset="-122"/>
                </a:endParaRPr>
              </a:p>
            </p:txBody>
          </p:sp>
          <p:sp>
            <p:nvSpPr>
              <p:cNvPr id="64586" name="Line 47"/>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97282" name="Text Box 2"/>
          <p:cNvSpPr txBox="1">
            <a:spLocks noChangeArrowheads="1"/>
          </p:cNvSpPr>
          <p:nvPr/>
        </p:nvSpPr>
        <p:spPr bwMode="auto">
          <a:xfrm>
            <a:off x="298450" y="843073"/>
            <a:ext cx="9350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latin typeface="Arial" panose="020B0604020202020204" pitchFamily="34" charset="0"/>
                <a:ea typeface="宋体" panose="02010600030101010101" pitchFamily="2" charset="-122"/>
              </a:rPr>
              <a:t>例</a:t>
            </a:r>
            <a:r>
              <a:rPr lang="en-US" altLang="zh-CN" sz="3200" b="0" dirty="0">
                <a:solidFill>
                  <a:schemeClr val="tx1"/>
                </a:solidFill>
                <a:ea typeface="宋体" panose="02010600030101010101" pitchFamily="2" charset="-122"/>
              </a:rPr>
              <a:t>2</a:t>
            </a:r>
            <a:endParaRPr lang="en-US" altLang="zh-CN" sz="3200" b="0" dirty="0">
              <a:solidFill>
                <a:schemeClr val="tx1"/>
              </a:solidFill>
            </a:endParaRPr>
          </a:p>
        </p:txBody>
      </p:sp>
      <p:sp>
        <p:nvSpPr>
          <p:cNvPr id="97283" name="Text Box 3"/>
          <p:cNvSpPr txBox="1">
            <a:spLocks noChangeArrowheads="1"/>
          </p:cNvSpPr>
          <p:nvPr/>
        </p:nvSpPr>
        <p:spPr bwMode="auto">
          <a:xfrm>
            <a:off x="1162050" y="873234"/>
            <a:ext cx="2951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sz="2800">
                <a:latin typeface="Arial" panose="020B0604020202020204" pitchFamily="34" charset="0"/>
              </a:rPr>
              <a:t>列回路电流方程</a:t>
            </a:r>
            <a:endParaRPr lang="zh-CN" altLang="en-US" sz="2800">
              <a:latin typeface="Arial" panose="020B0604020202020204" pitchFamily="34" charset="0"/>
            </a:endParaRPr>
          </a:p>
        </p:txBody>
      </p:sp>
      <p:sp>
        <p:nvSpPr>
          <p:cNvPr id="97284" name="Text Box 4"/>
          <p:cNvSpPr txBox="1">
            <a:spLocks noChangeArrowheads="1"/>
          </p:cNvSpPr>
          <p:nvPr/>
        </p:nvSpPr>
        <p:spPr bwMode="auto">
          <a:xfrm>
            <a:off x="4544748" y="1029303"/>
            <a:ext cx="724429" cy="519113"/>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dirty="0">
                <a:solidFill>
                  <a:schemeClr val="tx1"/>
                </a:solidFill>
                <a:latin typeface="Arial" panose="020B0604020202020204" pitchFamily="34" charset="0"/>
                <a:ea typeface="宋体" panose="02010600030101010101" pitchFamily="2" charset="-122"/>
              </a:rPr>
              <a:t>解</a:t>
            </a:r>
            <a:r>
              <a:rPr lang="en-US" altLang="zh-CN" sz="2800" b="0" dirty="0">
                <a:solidFill>
                  <a:schemeClr val="tx1"/>
                </a:solidFill>
                <a:ea typeface="宋体" panose="02010600030101010101" pitchFamily="2" charset="-122"/>
              </a:rPr>
              <a:t>1</a:t>
            </a:r>
            <a:endParaRPr lang="en-US" altLang="zh-CN" b="0" dirty="0">
              <a:solidFill>
                <a:schemeClr val="tx1"/>
              </a:solidFill>
            </a:endParaRPr>
          </a:p>
        </p:txBody>
      </p:sp>
      <p:sp>
        <p:nvSpPr>
          <p:cNvPr id="97285" name="Text Box 5"/>
          <p:cNvSpPr txBox="1">
            <a:spLocks noChangeArrowheads="1"/>
          </p:cNvSpPr>
          <p:nvPr/>
        </p:nvSpPr>
        <p:spPr bwMode="auto">
          <a:xfrm>
            <a:off x="5321301" y="1010096"/>
            <a:ext cx="304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FF00"/>
              </a:buClr>
              <a:buSzPts val="2400"/>
              <a:buFont typeface="Wingdings" panose="05000000000000000000" pitchFamily="2" charset="2"/>
              <a:buNone/>
            </a:pPr>
            <a:r>
              <a:rPr lang="zh-CN" altLang="en-US" sz="2800">
                <a:latin typeface="仿宋_GB2312" pitchFamily="49" charset="-122"/>
              </a:rPr>
              <a:t>选网孔为独立回路</a:t>
            </a:r>
            <a:endParaRPr lang="zh-CN" altLang="en-US" sz="2800">
              <a:latin typeface="Arial" panose="020B0604020202020204" pitchFamily="34" charset="0"/>
            </a:endParaRPr>
          </a:p>
        </p:txBody>
      </p:sp>
      <p:grpSp>
        <p:nvGrpSpPr>
          <p:cNvPr id="4" name="Group 6"/>
          <p:cNvGrpSpPr/>
          <p:nvPr/>
        </p:nvGrpSpPr>
        <p:grpSpPr bwMode="auto">
          <a:xfrm>
            <a:off x="5770563" y="3894138"/>
            <a:ext cx="1801812" cy="1957387"/>
            <a:chOff x="3560" y="2341"/>
            <a:chExt cx="1135" cy="1233"/>
          </a:xfrm>
        </p:grpSpPr>
        <p:grpSp>
          <p:nvGrpSpPr>
            <p:cNvPr id="64546" name="Group 7"/>
            <p:cNvGrpSpPr/>
            <p:nvPr/>
          </p:nvGrpSpPr>
          <p:grpSpPr bwMode="auto">
            <a:xfrm>
              <a:off x="3606" y="2387"/>
              <a:ext cx="318" cy="461"/>
              <a:chOff x="4377" y="1933"/>
              <a:chExt cx="318" cy="461"/>
            </a:xfrm>
          </p:grpSpPr>
          <p:sp>
            <p:nvSpPr>
              <p:cNvPr id="64556" name="Freeform 8"/>
              <p:cNvSpPr/>
              <p:nvPr/>
            </p:nvSpPr>
            <p:spPr bwMode="auto">
              <a:xfrm>
                <a:off x="4377" y="1933"/>
                <a:ext cx="318" cy="461"/>
              </a:xfrm>
              <a:custGeom>
                <a:avLst/>
                <a:gdLst>
                  <a:gd name="T0" fmla="*/ 0 w 409"/>
                  <a:gd name="T1" fmla="*/ 280 h 461"/>
                  <a:gd name="T2" fmla="*/ 3 w 409"/>
                  <a:gd name="T3" fmla="*/ 8 h 461"/>
                  <a:gd name="T4" fmla="*/ 7 w 409"/>
                  <a:gd name="T5" fmla="*/ 234 h 461"/>
                  <a:gd name="T6" fmla="*/ 3 w 409"/>
                  <a:gd name="T7" fmla="*/ 461 h 461"/>
                  <a:gd name="T8" fmla="*/ 0 60000 65536"/>
                  <a:gd name="T9" fmla="*/ 0 60000 65536"/>
                  <a:gd name="T10" fmla="*/ 0 60000 65536"/>
                  <a:gd name="T11" fmla="*/ 0 60000 65536"/>
                  <a:gd name="T12" fmla="*/ 0 w 409"/>
                  <a:gd name="T13" fmla="*/ 0 h 461"/>
                  <a:gd name="T14" fmla="*/ 409 w 409"/>
                  <a:gd name="T15" fmla="*/ 461 h 461"/>
                </a:gdLst>
                <a:ahLst/>
                <a:cxnLst>
                  <a:cxn ang="T8">
                    <a:pos x="T0" y="T1"/>
                  </a:cxn>
                  <a:cxn ang="T9">
                    <a:pos x="T2" y="T3"/>
                  </a:cxn>
                  <a:cxn ang="T10">
                    <a:pos x="T4" y="T5"/>
                  </a:cxn>
                  <a:cxn ang="T11">
                    <a:pos x="T6" y="T7"/>
                  </a:cxn>
                </a:cxnLst>
                <a:rect l="T12" t="T13" r="T14" b="T15"/>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28575"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7" name="Text Box 9"/>
              <p:cNvSpPr txBox="1">
                <a:spLocks noChangeArrowheads="1"/>
              </p:cNvSpPr>
              <p:nvPr/>
            </p:nvSpPr>
            <p:spPr bwMode="auto">
              <a:xfrm>
                <a:off x="4377" y="197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1</a:t>
                </a:r>
                <a:endParaRPr lang="en-US" altLang="zh-CN" sz="2800" b="0">
                  <a:solidFill>
                    <a:schemeClr val="tx1"/>
                  </a:solidFill>
                </a:endParaRPr>
              </a:p>
            </p:txBody>
          </p:sp>
        </p:grpSp>
        <p:grpSp>
          <p:nvGrpSpPr>
            <p:cNvPr id="64547" name="Group 10"/>
            <p:cNvGrpSpPr/>
            <p:nvPr/>
          </p:nvGrpSpPr>
          <p:grpSpPr bwMode="auto">
            <a:xfrm>
              <a:off x="4286" y="3113"/>
              <a:ext cx="363" cy="461"/>
              <a:chOff x="3379" y="2886"/>
              <a:chExt cx="363" cy="461"/>
            </a:xfrm>
          </p:grpSpPr>
          <p:sp>
            <p:nvSpPr>
              <p:cNvPr id="64554" name="Freeform 11"/>
              <p:cNvSpPr/>
              <p:nvPr/>
            </p:nvSpPr>
            <p:spPr bwMode="auto">
              <a:xfrm>
                <a:off x="3379" y="2886"/>
                <a:ext cx="318" cy="461"/>
              </a:xfrm>
              <a:custGeom>
                <a:avLst/>
                <a:gdLst>
                  <a:gd name="T0" fmla="*/ 0 w 409"/>
                  <a:gd name="T1" fmla="*/ 280 h 461"/>
                  <a:gd name="T2" fmla="*/ 3 w 409"/>
                  <a:gd name="T3" fmla="*/ 8 h 461"/>
                  <a:gd name="T4" fmla="*/ 7 w 409"/>
                  <a:gd name="T5" fmla="*/ 234 h 461"/>
                  <a:gd name="T6" fmla="*/ 3 w 409"/>
                  <a:gd name="T7" fmla="*/ 461 h 461"/>
                  <a:gd name="T8" fmla="*/ 0 60000 65536"/>
                  <a:gd name="T9" fmla="*/ 0 60000 65536"/>
                  <a:gd name="T10" fmla="*/ 0 60000 65536"/>
                  <a:gd name="T11" fmla="*/ 0 60000 65536"/>
                  <a:gd name="T12" fmla="*/ 0 w 409"/>
                  <a:gd name="T13" fmla="*/ 0 h 461"/>
                  <a:gd name="T14" fmla="*/ 409 w 409"/>
                  <a:gd name="T15" fmla="*/ 461 h 461"/>
                </a:gdLst>
                <a:ahLst/>
                <a:cxnLst>
                  <a:cxn ang="T8">
                    <a:pos x="T0" y="T1"/>
                  </a:cxn>
                  <a:cxn ang="T9">
                    <a:pos x="T2" y="T3"/>
                  </a:cxn>
                  <a:cxn ang="T10">
                    <a:pos x="T4" y="T5"/>
                  </a:cxn>
                  <a:cxn ang="T11">
                    <a:pos x="T6" y="T7"/>
                  </a:cxn>
                </a:cxnLst>
                <a:rect l="T12" t="T13" r="T14" b="T15"/>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28575"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5" name="Text Box 12"/>
              <p:cNvSpPr txBox="1">
                <a:spLocks noChangeArrowheads="1"/>
              </p:cNvSpPr>
              <p:nvPr/>
            </p:nvSpPr>
            <p:spPr bwMode="auto">
              <a:xfrm>
                <a:off x="3425" y="2931"/>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4</a:t>
                </a:r>
                <a:endParaRPr lang="en-US" altLang="zh-CN" sz="2800" b="0">
                  <a:solidFill>
                    <a:schemeClr val="tx1"/>
                  </a:solidFill>
                </a:endParaRPr>
              </a:p>
            </p:txBody>
          </p:sp>
        </p:grpSp>
        <p:grpSp>
          <p:nvGrpSpPr>
            <p:cNvPr id="64548" name="Group 13"/>
            <p:cNvGrpSpPr/>
            <p:nvPr/>
          </p:nvGrpSpPr>
          <p:grpSpPr bwMode="auto">
            <a:xfrm>
              <a:off x="3560" y="3113"/>
              <a:ext cx="363" cy="461"/>
              <a:chOff x="3560" y="1933"/>
              <a:chExt cx="363" cy="461"/>
            </a:xfrm>
          </p:grpSpPr>
          <p:sp>
            <p:nvSpPr>
              <p:cNvPr id="64552" name="Freeform 14"/>
              <p:cNvSpPr/>
              <p:nvPr/>
            </p:nvSpPr>
            <p:spPr bwMode="auto">
              <a:xfrm>
                <a:off x="3560" y="1933"/>
                <a:ext cx="318" cy="461"/>
              </a:xfrm>
              <a:custGeom>
                <a:avLst/>
                <a:gdLst>
                  <a:gd name="T0" fmla="*/ 0 w 409"/>
                  <a:gd name="T1" fmla="*/ 280 h 461"/>
                  <a:gd name="T2" fmla="*/ 3 w 409"/>
                  <a:gd name="T3" fmla="*/ 8 h 461"/>
                  <a:gd name="T4" fmla="*/ 7 w 409"/>
                  <a:gd name="T5" fmla="*/ 234 h 461"/>
                  <a:gd name="T6" fmla="*/ 3 w 409"/>
                  <a:gd name="T7" fmla="*/ 461 h 461"/>
                  <a:gd name="T8" fmla="*/ 0 60000 65536"/>
                  <a:gd name="T9" fmla="*/ 0 60000 65536"/>
                  <a:gd name="T10" fmla="*/ 0 60000 65536"/>
                  <a:gd name="T11" fmla="*/ 0 60000 65536"/>
                  <a:gd name="T12" fmla="*/ 0 w 409"/>
                  <a:gd name="T13" fmla="*/ 0 h 461"/>
                  <a:gd name="T14" fmla="*/ 409 w 409"/>
                  <a:gd name="T15" fmla="*/ 461 h 461"/>
                </a:gdLst>
                <a:ahLst/>
                <a:cxnLst>
                  <a:cxn ang="T8">
                    <a:pos x="T0" y="T1"/>
                  </a:cxn>
                  <a:cxn ang="T9">
                    <a:pos x="T2" y="T3"/>
                  </a:cxn>
                  <a:cxn ang="T10">
                    <a:pos x="T4" y="T5"/>
                  </a:cxn>
                  <a:cxn ang="T11">
                    <a:pos x="T6" y="T7"/>
                  </a:cxn>
                </a:cxnLst>
                <a:rect l="T12" t="T13" r="T14" b="T15"/>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28575"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3" name="Text Box 15"/>
              <p:cNvSpPr txBox="1">
                <a:spLocks noChangeArrowheads="1"/>
              </p:cNvSpPr>
              <p:nvPr/>
            </p:nvSpPr>
            <p:spPr bwMode="auto">
              <a:xfrm>
                <a:off x="3606" y="197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3</a:t>
                </a:r>
                <a:endParaRPr lang="en-US" altLang="zh-CN" sz="2800" b="0">
                  <a:solidFill>
                    <a:schemeClr val="tx1"/>
                  </a:solidFill>
                </a:endParaRPr>
              </a:p>
            </p:txBody>
          </p:sp>
        </p:grpSp>
        <p:grpSp>
          <p:nvGrpSpPr>
            <p:cNvPr id="64549" name="Group 16"/>
            <p:cNvGrpSpPr/>
            <p:nvPr/>
          </p:nvGrpSpPr>
          <p:grpSpPr bwMode="auto">
            <a:xfrm>
              <a:off x="4332" y="2341"/>
              <a:ext cx="363" cy="461"/>
              <a:chOff x="4377" y="2886"/>
              <a:chExt cx="363" cy="461"/>
            </a:xfrm>
          </p:grpSpPr>
          <p:sp>
            <p:nvSpPr>
              <p:cNvPr id="64550" name="Freeform 17"/>
              <p:cNvSpPr/>
              <p:nvPr/>
            </p:nvSpPr>
            <p:spPr bwMode="auto">
              <a:xfrm>
                <a:off x="4377" y="2886"/>
                <a:ext cx="318" cy="461"/>
              </a:xfrm>
              <a:custGeom>
                <a:avLst/>
                <a:gdLst>
                  <a:gd name="T0" fmla="*/ 0 w 409"/>
                  <a:gd name="T1" fmla="*/ 280 h 461"/>
                  <a:gd name="T2" fmla="*/ 3 w 409"/>
                  <a:gd name="T3" fmla="*/ 8 h 461"/>
                  <a:gd name="T4" fmla="*/ 7 w 409"/>
                  <a:gd name="T5" fmla="*/ 234 h 461"/>
                  <a:gd name="T6" fmla="*/ 3 w 409"/>
                  <a:gd name="T7" fmla="*/ 461 h 461"/>
                  <a:gd name="T8" fmla="*/ 0 60000 65536"/>
                  <a:gd name="T9" fmla="*/ 0 60000 65536"/>
                  <a:gd name="T10" fmla="*/ 0 60000 65536"/>
                  <a:gd name="T11" fmla="*/ 0 60000 65536"/>
                  <a:gd name="T12" fmla="*/ 0 w 409"/>
                  <a:gd name="T13" fmla="*/ 0 h 461"/>
                  <a:gd name="T14" fmla="*/ 409 w 409"/>
                  <a:gd name="T15" fmla="*/ 461 h 461"/>
                </a:gdLst>
                <a:ahLst/>
                <a:cxnLst>
                  <a:cxn ang="T8">
                    <a:pos x="T0" y="T1"/>
                  </a:cxn>
                  <a:cxn ang="T9">
                    <a:pos x="T2" y="T3"/>
                  </a:cxn>
                  <a:cxn ang="T10">
                    <a:pos x="T4" y="T5"/>
                  </a:cxn>
                  <a:cxn ang="T11">
                    <a:pos x="T6" y="T7"/>
                  </a:cxn>
                </a:cxnLst>
                <a:rect l="T12" t="T13" r="T14" b="T15"/>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28575"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1" name="Text Box 18"/>
              <p:cNvSpPr txBox="1">
                <a:spLocks noChangeArrowheads="1"/>
              </p:cNvSpPr>
              <p:nvPr/>
            </p:nvSpPr>
            <p:spPr bwMode="auto">
              <a:xfrm>
                <a:off x="4423" y="2931"/>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chemeClr val="tx1"/>
                    </a:solidFill>
                  </a:rPr>
                  <a:t>2</a:t>
                </a:r>
                <a:endParaRPr lang="en-US" altLang="zh-CN" sz="2800" b="0" dirty="0">
                  <a:solidFill>
                    <a:schemeClr val="tx1"/>
                  </a:solidFill>
                </a:endParaRPr>
              </a:p>
            </p:txBody>
          </p:sp>
        </p:grpSp>
      </p:grpSp>
      <p:grpSp>
        <p:nvGrpSpPr>
          <p:cNvPr id="9" name="Group 19"/>
          <p:cNvGrpSpPr/>
          <p:nvPr/>
        </p:nvGrpSpPr>
        <p:grpSpPr bwMode="auto">
          <a:xfrm>
            <a:off x="6778625" y="3317875"/>
            <a:ext cx="504825" cy="1177925"/>
            <a:chOff x="1383" y="935"/>
            <a:chExt cx="318" cy="742"/>
          </a:xfrm>
        </p:grpSpPr>
        <p:sp>
          <p:nvSpPr>
            <p:cNvPr id="64544" name="Text Box 20"/>
            <p:cNvSpPr txBox="1">
              <a:spLocks noChangeArrowheads="1"/>
            </p:cNvSpPr>
            <p:nvPr/>
          </p:nvSpPr>
          <p:spPr bwMode="auto">
            <a:xfrm>
              <a:off x="1383" y="1389"/>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i="1">
                  <a:solidFill>
                    <a:schemeClr val="tx1"/>
                  </a:solidFill>
                </a:rPr>
                <a:t>_</a:t>
              </a:r>
              <a:endParaRPr lang="en-US" altLang="zh-CN">
                <a:solidFill>
                  <a:schemeClr val="tx1"/>
                </a:solidFill>
                <a:latin typeface="Arial" panose="020B0604020202020204" pitchFamily="34" charset="0"/>
              </a:endParaRPr>
            </a:p>
          </p:txBody>
        </p:sp>
        <p:sp>
          <p:nvSpPr>
            <p:cNvPr id="64545" name="Text Box 21"/>
            <p:cNvSpPr txBox="1">
              <a:spLocks noChangeArrowheads="1"/>
            </p:cNvSpPr>
            <p:nvPr/>
          </p:nvSpPr>
          <p:spPr bwMode="auto">
            <a:xfrm>
              <a:off x="1383" y="935"/>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i="1">
                  <a:solidFill>
                    <a:schemeClr val="tx1"/>
                  </a:solidFill>
                </a:rPr>
                <a:t>+</a:t>
              </a:r>
              <a:endParaRPr lang="en-US" altLang="zh-CN">
                <a:solidFill>
                  <a:schemeClr val="tx1"/>
                </a:solidFill>
                <a:latin typeface="Arial" panose="020B0604020202020204" pitchFamily="34" charset="0"/>
              </a:endParaRPr>
            </a:p>
          </p:txBody>
        </p:sp>
      </p:grpSp>
      <p:grpSp>
        <p:nvGrpSpPr>
          <p:cNvPr id="10" name="Group 22"/>
          <p:cNvGrpSpPr/>
          <p:nvPr/>
        </p:nvGrpSpPr>
        <p:grpSpPr bwMode="auto">
          <a:xfrm>
            <a:off x="6923088" y="4614863"/>
            <a:ext cx="1441450" cy="600075"/>
            <a:chOff x="1927" y="2841"/>
            <a:chExt cx="908" cy="378"/>
          </a:xfrm>
        </p:grpSpPr>
        <p:sp>
          <p:nvSpPr>
            <p:cNvPr id="64542" name="Text Box 23"/>
            <p:cNvSpPr txBox="1">
              <a:spLocks noChangeArrowheads="1"/>
            </p:cNvSpPr>
            <p:nvPr/>
          </p:nvSpPr>
          <p:spPr bwMode="auto">
            <a:xfrm>
              <a:off x="1927" y="2841"/>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i="1">
                  <a:solidFill>
                    <a:schemeClr val="tx1"/>
                  </a:solidFill>
                </a:rPr>
                <a:t>_</a:t>
              </a:r>
              <a:endParaRPr lang="en-US" altLang="zh-CN">
                <a:solidFill>
                  <a:schemeClr val="tx1"/>
                </a:solidFill>
                <a:latin typeface="Arial" panose="020B0604020202020204" pitchFamily="34" charset="0"/>
              </a:endParaRPr>
            </a:p>
          </p:txBody>
        </p:sp>
        <p:sp>
          <p:nvSpPr>
            <p:cNvPr id="64543" name="Text Box 24"/>
            <p:cNvSpPr txBox="1">
              <a:spLocks noChangeArrowheads="1"/>
            </p:cNvSpPr>
            <p:nvPr/>
          </p:nvSpPr>
          <p:spPr bwMode="auto">
            <a:xfrm>
              <a:off x="2517" y="2931"/>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i="1">
                  <a:solidFill>
                    <a:schemeClr val="tx1"/>
                  </a:solidFill>
                </a:rPr>
                <a:t>+</a:t>
              </a:r>
              <a:endParaRPr lang="en-US" altLang="zh-CN">
                <a:solidFill>
                  <a:schemeClr val="tx1"/>
                </a:solidFill>
                <a:latin typeface="Arial" panose="020B0604020202020204" pitchFamily="34" charset="0"/>
              </a:endParaRPr>
            </a:p>
          </p:txBody>
        </p:sp>
      </p:grpSp>
      <p:sp>
        <p:nvSpPr>
          <p:cNvPr id="97305" name="AutoShape 25" descr="羊皮纸"/>
          <p:cNvSpPr>
            <a:spLocks noChangeArrowheads="1"/>
          </p:cNvSpPr>
          <p:nvPr/>
        </p:nvSpPr>
        <p:spPr bwMode="auto">
          <a:xfrm>
            <a:off x="7270751" y="2820399"/>
            <a:ext cx="863600" cy="647700"/>
          </a:xfrm>
          <a:prstGeom prst="wedgeEllipseCallout">
            <a:avLst>
              <a:gd name="adj1" fmla="val -84926"/>
              <a:gd name="adj2" fmla="val 91421"/>
            </a:avLst>
          </a:prstGeom>
          <a:blipFill dpi="0" rotWithShape="1">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dirty="0">
                <a:solidFill>
                  <a:schemeClr val="bg1"/>
                </a:solidFill>
              </a:rPr>
              <a:t>U</a:t>
            </a:r>
            <a:r>
              <a:rPr lang="en-US" altLang="zh-CN" sz="2800" b="0" baseline="-25000" dirty="0">
                <a:solidFill>
                  <a:schemeClr val="bg1"/>
                </a:solidFill>
                <a:latin typeface="Arial" panose="020B0604020202020204" pitchFamily="34" charset="0"/>
              </a:rPr>
              <a:t>2</a:t>
            </a:r>
            <a:endParaRPr lang="en-US" altLang="zh-CN" sz="2800" b="0" baseline="-25000" dirty="0">
              <a:solidFill>
                <a:schemeClr val="bg1"/>
              </a:solidFill>
              <a:latin typeface="Arial" panose="020B0604020202020204" pitchFamily="34" charset="0"/>
            </a:endParaRPr>
          </a:p>
        </p:txBody>
      </p:sp>
      <p:sp>
        <p:nvSpPr>
          <p:cNvPr id="97306" name="AutoShape 26" descr="羊皮纸"/>
          <p:cNvSpPr>
            <a:spLocks noChangeArrowheads="1"/>
          </p:cNvSpPr>
          <p:nvPr/>
        </p:nvSpPr>
        <p:spPr bwMode="auto">
          <a:xfrm>
            <a:off x="8072675" y="3750468"/>
            <a:ext cx="863600" cy="576263"/>
          </a:xfrm>
          <a:prstGeom prst="wedgeEllipseCallout">
            <a:avLst>
              <a:gd name="adj1" fmla="val -82352"/>
              <a:gd name="adj2" fmla="val 98759"/>
            </a:avLst>
          </a:prstGeom>
          <a:blipFill dpi="0" rotWithShape="1">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sz="2800" b="0" i="1" dirty="0">
                <a:solidFill>
                  <a:schemeClr val="bg1"/>
                </a:solidFill>
              </a:rPr>
              <a:t>U</a:t>
            </a:r>
            <a:r>
              <a:rPr lang="en-US" altLang="zh-CN" sz="2800" b="0" baseline="-25000" dirty="0">
                <a:solidFill>
                  <a:schemeClr val="bg1"/>
                </a:solidFill>
                <a:latin typeface="Arial" panose="020B0604020202020204" pitchFamily="34" charset="0"/>
              </a:rPr>
              <a:t>3</a:t>
            </a:r>
            <a:endParaRPr lang="en-US" altLang="zh-CN" sz="2800" b="0" baseline="-25000" dirty="0">
              <a:solidFill>
                <a:schemeClr val="bg1"/>
              </a:solidFill>
              <a:latin typeface="Arial" panose="020B0604020202020204" pitchFamily="34" charset="0"/>
            </a:endParaRPr>
          </a:p>
        </p:txBody>
      </p:sp>
      <p:graphicFrame>
        <p:nvGraphicFramePr>
          <p:cNvPr id="97307" name="Object 27"/>
          <p:cNvGraphicFramePr>
            <a:graphicFrameLocks noChangeAspect="1"/>
          </p:cNvGraphicFramePr>
          <p:nvPr/>
        </p:nvGraphicFramePr>
        <p:xfrm>
          <a:off x="730250" y="1590675"/>
          <a:ext cx="4570413" cy="528638"/>
        </p:xfrm>
        <a:graphic>
          <a:graphicData uri="http://schemas.openxmlformats.org/presentationml/2006/ole">
            <mc:AlternateContent xmlns:mc="http://schemas.openxmlformats.org/markup-compatibility/2006">
              <mc:Choice xmlns:v="urn:schemas-microsoft-com:vml" Requires="v">
                <p:oleObj spid="_x0000_s30042" name="公式" r:id="rId2" imgW="1502410" imgH="219710" progId="Equation.3">
                  <p:embed/>
                </p:oleObj>
              </mc:Choice>
              <mc:Fallback>
                <p:oleObj name="公式" r:id="rId2" imgW="1502410" imgH="219710" progId="Equation.3">
                  <p:embed/>
                  <p:pic>
                    <p:nvPicPr>
                      <p:cNvPr id="0"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0" y="1590675"/>
                        <a:ext cx="4570413"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08" name="Object 28"/>
          <p:cNvGraphicFramePr>
            <a:graphicFrameLocks noChangeAspect="1"/>
          </p:cNvGraphicFramePr>
          <p:nvPr/>
        </p:nvGraphicFramePr>
        <p:xfrm>
          <a:off x="874713" y="2166938"/>
          <a:ext cx="2519362" cy="493712"/>
        </p:xfrm>
        <a:graphic>
          <a:graphicData uri="http://schemas.openxmlformats.org/presentationml/2006/ole">
            <mc:AlternateContent xmlns:mc="http://schemas.openxmlformats.org/markup-compatibility/2006">
              <mc:Choice xmlns:v="urn:schemas-microsoft-com:vml" Requires="v">
                <p:oleObj spid="_x0000_s30043" name="公式" r:id="rId4" imgW="932180" imgH="219710" progId="Equation.3">
                  <p:embed/>
                </p:oleObj>
              </mc:Choice>
              <mc:Fallback>
                <p:oleObj name="公式" r:id="rId4" imgW="932180" imgH="219710"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713" y="2166938"/>
                        <a:ext cx="2519362"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09" name="Object 29"/>
          <p:cNvGraphicFramePr>
            <a:graphicFrameLocks noChangeAspect="1"/>
          </p:cNvGraphicFramePr>
          <p:nvPr/>
        </p:nvGraphicFramePr>
        <p:xfrm>
          <a:off x="585788" y="2743200"/>
          <a:ext cx="5545137" cy="547688"/>
        </p:xfrm>
        <a:graphic>
          <a:graphicData uri="http://schemas.openxmlformats.org/presentationml/2006/ole">
            <mc:AlternateContent xmlns:mc="http://schemas.openxmlformats.org/markup-compatibility/2006">
              <mc:Choice xmlns:v="urn:schemas-microsoft-com:vml" Requires="v">
                <p:oleObj spid="_x0000_s30044" name="公式" r:id="rId6" imgW="2179320" imgH="219710" progId="Equation.3">
                  <p:embed/>
                </p:oleObj>
              </mc:Choice>
              <mc:Fallback>
                <p:oleObj name="公式" r:id="rId6" imgW="2179320" imgH="219710" progId="Equation.3">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788" y="2743200"/>
                        <a:ext cx="5545137"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10" name="Object 30"/>
          <p:cNvGraphicFramePr>
            <a:graphicFrameLocks noChangeAspect="1"/>
          </p:cNvGraphicFramePr>
          <p:nvPr/>
        </p:nvGraphicFramePr>
        <p:xfrm>
          <a:off x="658813" y="3462338"/>
          <a:ext cx="4248150" cy="519112"/>
        </p:xfrm>
        <a:graphic>
          <a:graphicData uri="http://schemas.openxmlformats.org/presentationml/2006/ole">
            <mc:AlternateContent xmlns:mc="http://schemas.openxmlformats.org/markup-compatibility/2006">
              <mc:Choice xmlns:v="urn:schemas-microsoft-com:vml" Requires="v">
                <p:oleObj spid="_x0000_s30045" name="公式" r:id="rId8" imgW="1573530" imgH="219710" progId="Equation.3">
                  <p:embed/>
                </p:oleObj>
              </mc:Choice>
              <mc:Fallback>
                <p:oleObj name="公式" r:id="rId8" imgW="1573530" imgH="219710" progId="Equation.3">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813" y="3462338"/>
                        <a:ext cx="42481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11" name="Object 31"/>
          <p:cNvGraphicFramePr>
            <a:graphicFrameLocks noChangeAspect="1"/>
          </p:cNvGraphicFramePr>
          <p:nvPr/>
        </p:nvGraphicFramePr>
        <p:xfrm>
          <a:off x="1162050" y="6054725"/>
          <a:ext cx="2160588" cy="569913"/>
        </p:xfrm>
        <a:graphic>
          <a:graphicData uri="http://schemas.openxmlformats.org/presentationml/2006/ole">
            <mc:AlternateContent xmlns:mc="http://schemas.openxmlformats.org/markup-compatibility/2006">
              <mc:Choice xmlns:v="urn:schemas-microsoft-com:vml" Requires="v">
                <p:oleObj spid="_x0000_s30046" name="公式" r:id="rId10" imgW="659130" imgH="219710" progId="Equation.3">
                  <p:embed/>
                </p:oleObj>
              </mc:Choice>
              <mc:Fallback>
                <p:oleObj name="公式" r:id="rId10" imgW="659130" imgH="219710" progId="Equation.3">
                  <p:embed/>
                  <p:pic>
                    <p:nvPicPr>
                      <p:cNvPr id="0"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2050" y="6054725"/>
                        <a:ext cx="2160588"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312" name="Text Box 32"/>
          <p:cNvSpPr txBox="1">
            <a:spLocks noChangeArrowheads="1"/>
          </p:cNvSpPr>
          <p:nvPr/>
        </p:nvSpPr>
        <p:spPr bwMode="auto">
          <a:xfrm>
            <a:off x="585788" y="4110038"/>
            <a:ext cx="2016125" cy="5191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dirty="0">
                <a:latin typeface="Arial" panose="020B0604020202020204" pitchFamily="34" charset="0"/>
              </a:rPr>
              <a:t>增补方程：</a:t>
            </a:r>
            <a:endParaRPr lang="zh-CN" altLang="en-US" dirty="0">
              <a:latin typeface="Arial" panose="020B0604020202020204" pitchFamily="34" charset="0"/>
            </a:endParaRPr>
          </a:p>
        </p:txBody>
      </p:sp>
      <p:graphicFrame>
        <p:nvGraphicFramePr>
          <p:cNvPr id="97313" name="Object 33"/>
          <p:cNvGraphicFramePr>
            <a:graphicFrameLocks noChangeAspect="1"/>
          </p:cNvGraphicFramePr>
          <p:nvPr/>
        </p:nvGraphicFramePr>
        <p:xfrm>
          <a:off x="1162050" y="4759325"/>
          <a:ext cx="2160588" cy="601663"/>
        </p:xfrm>
        <a:graphic>
          <a:graphicData uri="http://schemas.openxmlformats.org/presentationml/2006/ole">
            <mc:AlternateContent xmlns:mc="http://schemas.openxmlformats.org/markup-compatibility/2006">
              <mc:Choice xmlns:v="urn:schemas-microsoft-com:vml" Requires="v">
                <p:oleObj spid="_x0000_s30047" name="公式" r:id="rId12" imgW="623570" imgH="219710" progId="Equation.3">
                  <p:embed/>
                </p:oleObj>
              </mc:Choice>
              <mc:Fallback>
                <p:oleObj name="公式" r:id="rId12" imgW="623570" imgH="219710" progId="Equation.3">
                  <p:embed/>
                  <p:pic>
                    <p:nvPicPr>
                      <p:cNvPr id="0" name="Object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2050" y="4759325"/>
                        <a:ext cx="2160588"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14" name="Object 34"/>
          <p:cNvGraphicFramePr>
            <a:graphicFrameLocks noChangeAspect="1"/>
          </p:cNvGraphicFramePr>
          <p:nvPr/>
        </p:nvGraphicFramePr>
        <p:xfrm>
          <a:off x="1233488" y="5407025"/>
          <a:ext cx="2160587" cy="552450"/>
        </p:xfrm>
        <a:graphic>
          <a:graphicData uri="http://schemas.openxmlformats.org/presentationml/2006/ole">
            <mc:AlternateContent xmlns:mc="http://schemas.openxmlformats.org/markup-compatibility/2006">
              <mc:Choice xmlns:v="urn:schemas-microsoft-com:vml" Requires="v">
                <p:oleObj spid="_x0000_s30048" name="公式" r:id="rId14" imgW="801370" imgH="219710" progId="Equation.3">
                  <p:embed/>
                </p:oleObj>
              </mc:Choice>
              <mc:Fallback>
                <p:oleObj name="公式" r:id="rId14" imgW="801370" imgH="219710" progId="Equation.3">
                  <p:embed/>
                  <p:pic>
                    <p:nvPicPr>
                      <p:cNvPr id="0"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33488" y="5407025"/>
                        <a:ext cx="216058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315" name="AutoShape 35"/>
          <p:cNvSpPr/>
          <p:nvPr/>
        </p:nvSpPr>
        <p:spPr bwMode="auto">
          <a:xfrm flipH="1">
            <a:off x="801688" y="4902200"/>
            <a:ext cx="360362" cy="1655763"/>
          </a:xfrm>
          <a:prstGeom prst="rightBrace">
            <a:avLst>
              <a:gd name="adj1" fmla="val 38289"/>
              <a:gd name="adj2" fmla="val 48931"/>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latin typeface="Arial" panose="020B0604020202020204" pitchFamily="34" charset="0"/>
            </a:endParaRPr>
          </a:p>
        </p:txBody>
      </p:sp>
      <p:sp>
        <p:nvSpPr>
          <p:cNvPr id="66"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graphicFrame>
        <p:nvGraphicFramePr>
          <p:cNvPr id="67" name="Object 11"/>
          <p:cNvGraphicFramePr>
            <a:graphicFrameLocks noChangeAspect="1"/>
          </p:cNvGraphicFramePr>
          <p:nvPr/>
        </p:nvGraphicFramePr>
        <p:xfrm>
          <a:off x="6265181" y="24089"/>
          <a:ext cx="2727325" cy="948965"/>
        </p:xfrm>
        <a:graphic>
          <a:graphicData uri="http://schemas.openxmlformats.org/presentationml/2006/ole">
            <mc:AlternateContent xmlns:mc="http://schemas.openxmlformats.org/markup-compatibility/2006">
              <mc:Choice xmlns:v="urn:schemas-microsoft-com:vml" Requires="v">
                <p:oleObj spid="_x0000_s30049" name="公式" r:id="rId16" imgW="2036445" imgH="908685" progId="Equation.3">
                  <p:embed/>
                </p:oleObj>
              </mc:Choice>
              <mc:Fallback>
                <p:oleObj name="公式" r:id="rId16" imgW="2036445" imgH="908685" progId="Equation.3">
                  <p:embed/>
                  <p:pic>
                    <p:nvPicPr>
                      <p:cNvPr id="0"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5181" y="24089"/>
                        <a:ext cx="2727325" cy="948965"/>
                      </a:xfrm>
                      <a:prstGeom prst="rect">
                        <a:avLst/>
                      </a:prstGeom>
                      <a:noFill/>
                      <a:ln>
                        <a:noFill/>
                      </a:ln>
                      <a:effec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94"/>
          <p:cNvGrpSpPr/>
          <p:nvPr/>
        </p:nvGrpSpPr>
        <p:grpSpPr bwMode="auto">
          <a:xfrm>
            <a:off x="234423" y="2668660"/>
            <a:ext cx="3889375" cy="3744913"/>
            <a:chOff x="5783" y="436"/>
            <a:chExt cx="2450" cy="2359"/>
          </a:xfrm>
        </p:grpSpPr>
        <p:sp>
          <p:nvSpPr>
            <p:cNvPr id="65568" name="Line 95"/>
            <p:cNvSpPr>
              <a:spLocks noChangeShapeType="1"/>
            </p:cNvSpPr>
            <p:nvPr/>
          </p:nvSpPr>
          <p:spPr bwMode="auto">
            <a:xfrm>
              <a:off x="6962" y="436"/>
              <a:ext cx="0" cy="235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5569" name="AutoShape 96"/>
            <p:cNvSpPr>
              <a:spLocks noChangeArrowheads="1"/>
            </p:cNvSpPr>
            <p:nvPr/>
          </p:nvSpPr>
          <p:spPr bwMode="auto">
            <a:xfrm>
              <a:off x="5783" y="436"/>
              <a:ext cx="2358" cy="2359"/>
            </a:xfrm>
            <a:prstGeom prst="diamond">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5570" name="Rectangle 97"/>
            <p:cNvSpPr>
              <a:spLocks noChangeArrowheads="1"/>
            </p:cNvSpPr>
            <p:nvPr/>
          </p:nvSpPr>
          <p:spPr bwMode="auto">
            <a:xfrm rot="2750552">
              <a:off x="7371" y="93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5571" name="Line 98"/>
            <p:cNvSpPr>
              <a:spLocks noChangeShapeType="1"/>
            </p:cNvSpPr>
            <p:nvPr/>
          </p:nvSpPr>
          <p:spPr bwMode="auto">
            <a:xfrm>
              <a:off x="5783" y="1595"/>
              <a:ext cx="2358" cy="2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5572" name="Oval 99"/>
            <p:cNvSpPr>
              <a:spLocks noChangeArrowheads="1"/>
            </p:cNvSpPr>
            <p:nvPr/>
          </p:nvSpPr>
          <p:spPr bwMode="auto">
            <a:xfrm>
              <a:off x="6917" y="1570"/>
              <a:ext cx="86" cy="80"/>
            </a:xfrm>
            <a:prstGeom prst="ellipse">
              <a:avLst/>
            </a:pr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5573" name="Text Box 100"/>
            <p:cNvSpPr txBox="1">
              <a:spLocks noChangeArrowheads="1"/>
            </p:cNvSpPr>
            <p:nvPr/>
          </p:nvSpPr>
          <p:spPr bwMode="auto">
            <a:xfrm>
              <a:off x="6418" y="980"/>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R</a:t>
              </a:r>
              <a:r>
                <a:rPr lang="en-US" altLang="zh-CN" b="0" baseline="-25000" dirty="0">
                  <a:solidFill>
                    <a:schemeClr val="tx1"/>
                  </a:solidFill>
                </a:rPr>
                <a:t>1</a:t>
              </a:r>
              <a:endParaRPr lang="en-US" altLang="zh-CN" b="0" baseline="-25000" dirty="0">
                <a:solidFill>
                  <a:schemeClr val="tx1"/>
                </a:solidFill>
              </a:endParaRPr>
            </a:p>
          </p:txBody>
        </p:sp>
        <p:sp>
          <p:nvSpPr>
            <p:cNvPr id="65574" name="Text Box 101"/>
            <p:cNvSpPr txBox="1">
              <a:spLocks noChangeArrowheads="1"/>
            </p:cNvSpPr>
            <p:nvPr/>
          </p:nvSpPr>
          <p:spPr bwMode="auto">
            <a:xfrm>
              <a:off x="6010" y="2114"/>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R</a:t>
              </a:r>
              <a:r>
                <a:rPr lang="en-US" altLang="zh-CN" b="0" baseline="-25000" dirty="0">
                  <a:solidFill>
                    <a:schemeClr val="tx1"/>
                  </a:solidFill>
                  <a:latin typeface="Arial" panose="020B0604020202020204" pitchFamily="34" charset="0"/>
                </a:rPr>
                <a:t>4</a:t>
              </a:r>
              <a:endParaRPr lang="en-US" altLang="zh-CN" b="0" baseline="-25000" dirty="0">
                <a:solidFill>
                  <a:schemeClr val="tx1"/>
                </a:solidFill>
                <a:latin typeface="Arial" panose="020B0604020202020204" pitchFamily="34" charset="0"/>
              </a:endParaRPr>
            </a:p>
          </p:txBody>
        </p:sp>
        <p:sp>
          <p:nvSpPr>
            <p:cNvPr id="65575" name="Text Box 102"/>
            <p:cNvSpPr txBox="1">
              <a:spLocks noChangeArrowheads="1"/>
            </p:cNvSpPr>
            <p:nvPr/>
          </p:nvSpPr>
          <p:spPr bwMode="auto">
            <a:xfrm>
              <a:off x="6645" y="1887"/>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R</a:t>
              </a:r>
              <a:r>
                <a:rPr lang="en-US" altLang="zh-CN" b="0" baseline="-25000" dirty="0">
                  <a:solidFill>
                    <a:schemeClr val="tx1"/>
                  </a:solidFill>
                  <a:latin typeface="Arial" panose="020B0604020202020204" pitchFamily="34" charset="0"/>
                </a:rPr>
                <a:t>5</a:t>
              </a:r>
              <a:endParaRPr lang="en-US" altLang="zh-CN" b="0" baseline="-25000" dirty="0">
                <a:solidFill>
                  <a:schemeClr val="tx1"/>
                </a:solidFill>
                <a:latin typeface="Arial" panose="020B0604020202020204" pitchFamily="34" charset="0"/>
              </a:endParaRPr>
            </a:p>
          </p:txBody>
        </p:sp>
        <p:sp>
          <p:nvSpPr>
            <p:cNvPr id="65576" name="Text Box 103"/>
            <p:cNvSpPr txBox="1">
              <a:spLocks noChangeArrowheads="1"/>
            </p:cNvSpPr>
            <p:nvPr/>
          </p:nvSpPr>
          <p:spPr bwMode="auto">
            <a:xfrm>
              <a:off x="7189" y="11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gU</a:t>
              </a:r>
              <a:r>
                <a:rPr lang="en-US" altLang="zh-CN" b="0" baseline="-25000" dirty="0">
                  <a:solidFill>
                    <a:schemeClr val="tx1"/>
                  </a:solidFill>
                  <a:latin typeface="Arial" panose="020B0604020202020204" pitchFamily="34" charset="0"/>
                </a:rPr>
                <a:t>1</a:t>
              </a:r>
              <a:endParaRPr lang="en-US" altLang="zh-CN" b="0" baseline="-25000" dirty="0">
                <a:solidFill>
                  <a:schemeClr val="tx1"/>
                </a:solidFill>
                <a:latin typeface="Arial" panose="020B0604020202020204" pitchFamily="34" charset="0"/>
              </a:endParaRPr>
            </a:p>
          </p:txBody>
        </p:sp>
        <p:sp>
          <p:nvSpPr>
            <p:cNvPr id="65577" name="Text Box 104"/>
            <p:cNvSpPr txBox="1">
              <a:spLocks noChangeArrowheads="1"/>
            </p:cNvSpPr>
            <p:nvPr/>
          </p:nvSpPr>
          <p:spPr bwMode="auto">
            <a:xfrm>
              <a:off x="6282" y="1252"/>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R</a:t>
              </a:r>
              <a:r>
                <a:rPr lang="en-US" altLang="zh-CN" b="0" baseline="-25000" dirty="0">
                  <a:solidFill>
                    <a:schemeClr val="tx1"/>
                  </a:solidFill>
                  <a:latin typeface="Arial" panose="020B0604020202020204" pitchFamily="34" charset="0"/>
                </a:rPr>
                <a:t>3</a:t>
              </a:r>
              <a:endParaRPr lang="en-US" altLang="zh-CN" b="0" baseline="-25000" dirty="0">
                <a:solidFill>
                  <a:schemeClr val="tx1"/>
                </a:solidFill>
                <a:latin typeface="Arial" panose="020B0604020202020204" pitchFamily="34" charset="0"/>
              </a:endParaRPr>
            </a:p>
          </p:txBody>
        </p:sp>
        <p:sp>
          <p:nvSpPr>
            <p:cNvPr id="65578" name="Text Box 105"/>
            <p:cNvSpPr txBox="1">
              <a:spLocks noChangeArrowheads="1"/>
            </p:cNvSpPr>
            <p:nvPr/>
          </p:nvSpPr>
          <p:spPr bwMode="auto">
            <a:xfrm>
              <a:off x="7552" y="708"/>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R</a:t>
              </a:r>
              <a:r>
                <a:rPr lang="en-US" altLang="zh-CN" b="0" baseline="-25000" dirty="0">
                  <a:solidFill>
                    <a:schemeClr val="tx1"/>
                  </a:solidFill>
                  <a:latin typeface="Arial" panose="020B0604020202020204" pitchFamily="34" charset="0"/>
                </a:rPr>
                <a:t>2</a:t>
              </a:r>
              <a:endParaRPr lang="en-US" altLang="zh-CN" b="0" baseline="-25000" dirty="0">
                <a:solidFill>
                  <a:schemeClr val="tx1"/>
                </a:solidFill>
                <a:latin typeface="Arial" panose="020B0604020202020204" pitchFamily="34" charset="0"/>
              </a:endParaRPr>
            </a:p>
          </p:txBody>
        </p:sp>
        <p:sp>
          <p:nvSpPr>
            <p:cNvPr id="65579" name="Text Box 106"/>
            <p:cNvSpPr txBox="1">
              <a:spLocks noChangeArrowheads="1"/>
            </p:cNvSpPr>
            <p:nvPr/>
          </p:nvSpPr>
          <p:spPr bwMode="auto">
            <a:xfrm>
              <a:off x="7734" y="2114"/>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sym typeface="Symbol" panose="05050102010706020507" pitchFamily="18" charset="2"/>
                </a:rPr>
                <a:t>U</a:t>
              </a:r>
              <a:r>
                <a:rPr lang="en-US" altLang="zh-CN" b="0" baseline="-25000" dirty="0">
                  <a:solidFill>
                    <a:schemeClr val="tx1"/>
                  </a:solidFill>
                  <a:latin typeface="Arial" panose="020B0604020202020204" pitchFamily="34" charset="0"/>
                </a:rPr>
                <a:t>1</a:t>
              </a:r>
              <a:endParaRPr lang="en-US" altLang="zh-CN" b="0" baseline="-25000" dirty="0">
                <a:solidFill>
                  <a:schemeClr val="tx1"/>
                </a:solidFill>
                <a:latin typeface="Arial" panose="020B0604020202020204" pitchFamily="34" charset="0"/>
              </a:endParaRPr>
            </a:p>
          </p:txBody>
        </p:sp>
        <p:sp>
          <p:nvSpPr>
            <p:cNvPr id="65580" name="Text Box 107"/>
            <p:cNvSpPr txBox="1">
              <a:spLocks noChangeArrowheads="1"/>
            </p:cNvSpPr>
            <p:nvPr/>
          </p:nvSpPr>
          <p:spPr bwMode="auto">
            <a:xfrm>
              <a:off x="7416" y="225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_</a:t>
              </a:r>
              <a:endParaRPr lang="en-US" altLang="zh-CN" b="0" baseline="-25000" dirty="0">
                <a:solidFill>
                  <a:schemeClr val="tx1"/>
                </a:solidFill>
                <a:latin typeface="Arial" panose="020B0604020202020204" pitchFamily="34" charset="0"/>
              </a:endParaRPr>
            </a:p>
          </p:txBody>
        </p:sp>
        <p:sp>
          <p:nvSpPr>
            <p:cNvPr id="65581" name="Text Box 108"/>
            <p:cNvSpPr txBox="1">
              <a:spLocks noChangeArrowheads="1"/>
            </p:cNvSpPr>
            <p:nvPr/>
          </p:nvSpPr>
          <p:spPr bwMode="auto">
            <a:xfrm>
              <a:off x="7779" y="1887"/>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a:t>
              </a:r>
              <a:endParaRPr lang="en-US" altLang="zh-CN" b="0" baseline="-25000" dirty="0">
                <a:solidFill>
                  <a:schemeClr val="tx1"/>
                </a:solidFill>
                <a:latin typeface="Arial" panose="020B0604020202020204" pitchFamily="34" charset="0"/>
              </a:endParaRPr>
            </a:p>
          </p:txBody>
        </p:sp>
        <p:sp>
          <p:nvSpPr>
            <p:cNvPr id="65582" name="Line 109"/>
            <p:cNvSpPr>
              <a:spLocks noChangeShapeType="1"/>
            </p:cNvSpPr>
            <p:nvPr/>
          </p:nvSpPr>
          <p:spPr bwMode="auto">
            <a:xfrm>
              <a:off x="6962" y="1207"/>
              <a:ext cx="0" cy="27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83" name="Line 110"/>
            <p:cNvSpPr>
              <a:spLocks noChangeShapeType="1"/>
            </p:cNvSpPr>
            <p:nvPr/>
          </p:nvSpPr>
          <p:spPr bwMode="auto">
            <a:xfrm>
              <a:off x="7733" y="1615"/>
              <a:ext cx="317"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84" name="Text Box 111"/>
            <p:cNvSpPr txBox="1">
              <a:spLocks noChangeArrowheads="1"/>
            </p:cNvSpPr>
            <p:nvPr/>
          </p:nvSpPr>
          <p:spPr bwMode="auto">
            <a:xfrm>
              <a:off x="6237" y="57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a:t>
              </a:r>
              <a:endParaRPr lang="en-US" altLang="zh-CN" b="0" baseline="-25000" dirty="0">
                <a:solidFill>
                  <a:schemeClr val="tx1"/>
                </a:solidFill>
                <a:latin typeface="Arial" panose="020B0604020202020204" pitchFamily="34" charset="0"/>
              </a:endParaRPr>
            </a:p>
          </p:txBody>
        </p:sp>
        <p:sp>
          <p:nvSpPr>
            <p:cNvPr id="65585" name="Text Box 112"/>
            <p:cNvSpPr txBox="1">
              <a:spLocks noChangeArrowheads="1"/>
            </p:cNvSpPr>
            <p:nvPr/>
          </p:nvSpPr>
          <p:spPr bwMode="auto">
            <a:xfrm>
              <a:off x="5829" y="98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b="0" i="1" dirty="0">
                  <a:solidFill>
                    <a:schemeClr val="tx1"/>
                  </a:solidFill>
                </a:rPr>
                <a:t>_</a:t>
              </a:r>
              <a:endParaRPr lang="en-US" altLang="zh-CN" b="0" dirty="0">
                <a:solidFill>
                  <a:schemeClr val="tx1"/>
                </a:solidFill>
                <a:latin typeface="Arial" panose="020B0604020202020204" pitchFamily="34" charset="0"/>
              </a:endParaRPr>
            </a:p>
          </p:txBody>
        </p:sp>
        <p:sp>
          <p:nvSpPr>
            <p:cNvPr id="65586" name="Text Box 113"/>
            <p:cNvSpPr txBox="1">
              <a:spLocks noChangeArrowheads="1"/>
            </p:cNvSpPr>
            <p:nvPr/>
          </p:nvSpPr>
          <p:spPr bwMode="auto">
            <a:xfrm>
              <a:off x="6009" y="710"/>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a:solidFill>
                    <a:schemeClr val="tx1"/>
                  </a:solidFill>
                </a:rPr>
                <a:t>U</a:t>
              </a:r>
              <a:r>
                <a:rPr lang="en-US" altLang="zh-CN" b="0" baseline="-25000" dirty="0">
                  <a:solidFill>
                    <a:schemeClr val="tx1"/>
                  </a:solidFill>
                  <a:latin typeface="Arial" panose="020B0604020202020204" pitchFamily="34" charset="0"/>
                </a:rPr>
                <a:t>1</a:t>
              </a:r>
              <a:endParaRPr lang="en-US" altLang="zh-CN" b="0" baseline="-25000" dirty="0">
                <a:solidFill>
                  <a:schemeClr val="tx1"/>
                </a:solidFill>
                <a:latin typeface="Arial" panose="020B0604020202020204" pitchFamily="34" charset="0"/>
              </a:endParaRPr>
            </a:p>
          </p:txBody>
        </p:sp>
        <p:sp>
          <p:nvSpPr>
            <p:cNvPr id="65587" name="Text Box 114"/>
            <p:cNvSpPr txBox="1">
              <a:spLocks noChangeArrowheads="1"/>
            </p:cNvSpPr>
            <p:nvPr/>
          </p:nvSpPr>
          <p:spPr bwMode="auto">
            <a:xfrm>
              <a:off x="6690" y="1146"/>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b="0" i="1" dirty="0" err="1">
                  <a:solidFill>
                    <a:schemeClr val="tx1"/>
                  </a:solidFill>
                </a:rPr>
                <a:t>i</a:t>
              </a:r>
              <a:r>
                <a:rPr lang="en-US" altLang="zh-CN" b="0" baseline="-25000" dirty="0" err="1">
                  <a:solidFill>
                    <a:schemeClr val="tx1"/>
                  </a:solidFill>
                </a:rPr>
                <a:t>S</a:t>
              </a:r>
              <a:endParaRPr lang="en-US" altLang="zh-CN" b="0" baseline="-25000" dirty="0">
                <a:solidFill>
                  <a:schemeClr val="tx1"/>
                </a:solidFill>
              </a:endParaRPr>
            </a:p>
          </p:txBody>
        </p:sp>
        <p:sp>
          <p:nvSpPr>
            <p:cNvPr id="65588" name="AutoShape 115"/>
            <p:cNvSpPr>
              <a:spLocks noChangeArrowheads="1"/>
            </p:cNvSpPr>
            <p:nvPr/>
          </p:nvSpPr>
          <p:spPr bwMode="auto">
            <a:xfrm rot="18928584">
              <a:off x="7416" y="1933"/>
              <a:ext cx="407" cy="409"/>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5589" name="AutoShape 116"/>
            <p:cNvSpPr>
              <a:spLocks noChangeArrowheads="1"/>
            </p:cNvSpPr>
            <p:nvPr/>
          </p:nvSpPr>
          <p:spPr bwMode="auto">
            <a:xfrm rot="5400000">
              <a:off x="7348" y="1412"/>
              <a:ext cx="362" cy="408"/>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5590" name="Rectangle 117"/>
            <p:cNvSpPr>
              <a:spLocks noChangeArrowheads="1"/>
            </p:cNvSpPr>
            <p:nvPr/>
          </p:nvSpPr>
          <p:spPr bwMode="auto">
            <a:xfrm rot="-2684887">
              <a:off x="6192" y="98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5591" name="Rectangle 118"/>
            <p:cNvSpPr>
              <a:spLocks noChangeArrowheads="1"/>
            </p:cNvSpPr>
            <p:nvPr/>
          </p:nvSpPr>
          <p:spPr bwMode="auto">
            <a:xfrm rot="2393740">
              <a:off x="6146" y="206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5592" name="Rectangle 119"/>
            <p:cNvSpPr>
              <a:spLocks noChangeArrowheads="1"/>
            </p:cNvSpPr>
            <p:nvPr/>
          </p:nvSpPr>
          <p:spPr bwMode="auto">
            <a:xfrm>
              <a:off x="6282" y="1524"/>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65593" name="Rectangle 120"/>
            <p:cNvSpPr>
              <a:spLocks noChangeArrowheads="1"/>
            </p:cNvSpPr>
            <p:nvPr/>
          </p:nvSpPr>
          <p:spPr bwMode="auto">
            <a:xfrm>
              <a:off x="6901" y="1887"/>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grpSp>
          <p:nvGrpSpPr>
            <p:cNvPr id="65594" name="Group 121"/>
            <p:cNvGrpSpPr/>
            <p:nvPr/>
          </p:nvGrpSpPr>
          <p:grpSpPr bwMode="auto">
            <a:xfrm>
              <a:off x="6781" y="845"/>
              <a:ext cx="363" cy="363"/>
              <a:chOff x="4785" y="709"/>
              <a:chExt cx="363" cy="363"/>
            </a:xfrm>
          </p:grpSpPr>
          <p:sp>
            <p:nvSpPr>
              <p:cNvPr id="65595" name="Oval 122"/>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65596" name="Line 123"/>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98306" name="Text Box 2"/>
          <p:cNvSpPr txBox="1">
            <a:spLocks noChangeArrowheads="1"/>
          </p:cNvSpPr>
          <p:nvPr/>
        </p:nvSpPr>
        <p:spPr bwMode="auto">
          <a:xfrm>
            <a:off x="343167" y="746991"/>
            <a:ext cx="719138" cy="519112"/>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dirty="0">
                <a:solidFill>
                  <a:schemeClr val="tx1"/>
                </a:solidFill>
                <a:latin typeface="Arial" panose="020B0604020202020204" pitchFamily="34" charset="0"/>
                <a:ea typeface="宋体" panose="02010600030101010101" pitchFamily="2" charset="-122"/>
              </a:rPr>
              <a:t>解</a:t>
            </a:r>
            <a:r>
              <a:rPr lang="en-US" altLang="zh-CN" sz="2800" b="0" dirty="0">
                <a:solidFill>
                  <a:schemeClr val="tx1"/>
                </a:solidFill>
                <a:ea typeface="宋体" panose="02010600030101010101" pitchFamily="2" charset="-122"/>
              </a:rPr>
              <a:t>2</a:t>
            </a:r>
            <a:endParaRPr lang="en-US" altLang="zh-CN" b="0" dirty="0">
              <a:solidFill>
                <a:schemeClr val="tx1"/>
              </a:solidFill>
            </a:endParaRPr>
          </a:p>
        </p:txBody>
      </p:sp>
      <p:sp>
        <p:nvSpPr>
          <p:cNvPr id="98307" name="Text Box 3"/>
          <p:cNvSpPr txBox="1">
            <a:spLocks noChangeArrowheads="1"/>
          </p:cNvSpPr>
          <p:nvPr/>
        </p:nvSpPr>
        <p:spPr bwMode="auto">
          <a:xfrm>
            <a:off x="1403350" y="760413"/>
            <a:ext cx="3095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FF00"/>
              </a:buClr>
              <a:buSzPts val="2400"/>
              <a:buFont typeface="Wingdings" panose="05000000000000000000" pitchFamily="2" charset="2"/>
              <a:buNone/>
            </a:pPr>
            <a:r>
              <a:rPr lang="zh-CN" altLang="en-US" sz="2800">
                <a:latin typeface="楷体_GB2312" pitchFamily="49" charset="-122"/>
              </a:rPr>
              <a:t>回路</a:t>
            </a:r>
            <a:r>
              <a:rPr lang="en-US" altLang="zh-CN" sz="2800" b="0"/>
              <a:t>2</a:t>
            </a:r>
            <a:r>
              <a:rPr lang="zh-CN" altLang="en-US" sz="2800">
                <a:latin typeface="楷体_GB2312" pitchFamily="49" charset="-122"/>
              </a:rPr>
              <a:t>选大回路</a:t>
            </a:r>
            <a:endParaRPr lang="zh-CN" altLang="en-US" sz="2800">
              <a:latin typeface="楷体_GB2312" pitchFamily="49" charset="-122"/>
            </a:endParaRPr>
          </a:p>
        </p:txBody>
      </p:sp>
      <p:graphicFrame>
        <p:nvGraphicFramePr>
          <p:cNvPr id="98308" name="Object 4"/>
          <p:cNvGraphicFramePr>
            <a:graphicFrameLocks noChangeAspect="1"/>
          </p:cNvGraphicFramePr>
          <p:nvPr/>
        </p:nvGraphicFramePr>
        <p:xfrm>
          <a:off x="5108575" y="3563938"/>
          <a:ext cx="1295400" cy="598488"/>
        </p:xfrm>
        <a:graphic>
          <a:graphicData uri="http://schemas.openxmlformats.org/presentationml/2006/ole">
            <mc:AlternateContent xmlns:mc="http://schemas.openxmlformats.org/markup-compatibility/2006">
              <mc:Choice xmlns:v="urn:schemas-microsoft-com:vml" Requires="v">
                <p:oleObj spid="_x0000_s30894" name="公式" r:id="rId1" imgW="374015" imgH="219710" progId="Equation.3">
                  <p:embed/>
                </p:oleObj>
              </mc:Choice>
              <mc:Fallback>
                <p:oleObj name="公式" r:id="rId1" imgW="374015" imgH="21971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575" y="3563938"/>
                        <a:ext cx="1295400"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09" name="Object 5"/>
          <p:cNvGraphicFramePr>
            <a:graphicFrameLocks noChangeAspect="1"/>
          </p:cNvGraphicFramePr>
          <p:nvPr/>
        </p:nvGraphicFramePr>
        <p:xfrm>
          <a:off x="5076825" y="2847975"/>
          <a:ext cx="1800225" cy="566738"/>
        </p:xfrm>
        <a:graphic>
          <a:graphicData uri="http://schemas.openxmlformats.org/presentationml/2006/ole">
            <mc:AlternateContent xmlns:mc="http://schemas.openxmlformats.org/markup-compatibility/2006">
              <mc:Choice xmlns:v="urn:schemas-microsoft-com:vml" Requires="v">
                <p:oleObj spid="_x0000_s30895" name="公式" r:id="rId3" imgW="552450" imgH="219710" progId="Equation.3">
                  <p:embed/>
                </p:oleObj>
              </mc:Choice>
              <mc:Fallback>
                <p:oleObj name="公式" r:id="rId3" imgW="552450" imgH="21971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2847975"/>
                        <a:ext cx="1800225"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10" name="Object 6"/>
          <p:cNvGraphicFramePr>
            <a:graphicFrameLocks noChangeAspect="1"/>
          </p:cNvGraphicFramePr>
          <p:nvPr/>
        </p:nvGraphicFramePr>
        <p:xfrm>
          <a:off x="909209" y="1374053"/>
          <a:ext cx="7142162" cy="581025"/>
        </p:xfrm>
        <a:graphic>
          <a:graphicData uri="http://schemas.openxmlformats.org/presentationml/2006/ole">
            <mc:AlternateContent xmlns:mc="http://schemas.openxmlformats.org/markup-compatibility/2006">
              <mc:Choice xmlns:v="urn:schemas-microsoft-com:vml" Requires="v">
                <p:oleObj spid="_x0000_s30896" name="公式" r:id="rId5" imgW="2345690" imgH="219710" progId="Equation.3">
                  <p:embed/>
                </p:oleObj>
              </mc:Choice>
              <mc:Fallback>
                <p:oleObj name="公式" r:id="rId5" imgW="2345690" imgH="21971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209" y="1374053"/>
                        <a:ext cx="7142162"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98311" name="Object 7"/>
              <p:cNvSpPr txBox="1"/>
              <p:nvPr/>
            </p:nvSpPr>
            <p:spPr bwMode="auto">
              <a:xfrm>
                <a:off x="909638" y="2022475"/>
                <a:ext cx="7507287" cy="530225"/>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r>
                        <a:rPr lang="zh-CN" altLang="en-US" sz="2800" i="1" smtClean="0">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𝑅</m:t>
                          </m:r>
                        </m:e>
                        <m:sub>
                          <m:r>
                            <a:rPr lang="zh-CN" altLang="en-US" sz="2800" i="1">
                              <a:solidFill>
                                <a:schemeClr val="tx1"/>
                              </a:solidFill>
                              <a:latin typeface="Cambria Math" panose="02040503050406030204" pitchFamily="18" charset="0"/>
                            </a:rPr>
                            <m:t>3</m:t>
                          </m:r>
                        </m:sub>
                      </m:sSub>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𝑖</m:t>
                          </m:r>
                        </m:e>
                        <m:sub>
                          <m:r>
                            <a:rPr lang="zh-CN" altLang="en-US" sz="2800" i="1">
                              <a:solidFill>
                                <a:schemeClr val="tx1"/>
                              </a:solidFill>
                              <a:latin typeface="Cambria Math" panose="02040503050406030204" pitchFamily="18" charset="0"/>
                            </a:rPr>
                            <m:t>1</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𝑅</m:t>
                          </m:r>
                        </m:e>
                        <m:sub>
                          <m:r>
                            <a:rPr lang="zh-CN" altLang="en-US" sz="2800" i="1">
                              <a:solidFill>
                                <a:schemeClr val="tx1"/>
                              </a:solidFill>
                              <a:latin typeface="Cambria Math" panose="02040503050406030204" pitchFamily="18" charset="0"/>
                            </a:rPr>
                            <m:t>4</m:t>
                          </m:r>
                        </m:sub>
                      </m:sSub>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𝑖</m:t>
                          </m:r>
                        </m:e>
                        <m:sub>
                          <m:r>
                            <a:rPr lang="zh-CN" altLang="en-US" sz="2800" i="1">
                              <a:solidFill>
                                <a:schemeClr val="tx1"/>
                              </a:solidFill>
                              <a:latin typeface="Cambria Math" panose="02040503050406030204" pitchFamily="18" charset="0"/>
                            </a:rPr>
                            <m:t>2</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𝑅</m:t>
                          </m:r>
                        </m:e>
                        <m:sub>
                          <m:r>
                            <a:rPr lang="zh-CN" altLang="en-US" sz="2800" i="1">
                              <a:solidFill>
                                <a:schemeClr val="tx1"/>
                              </a:solidFill>
                              <a:latin typeface="Cambria Math" panose="02040503050406030204" pitchFamily="18" charset="0"/>
                            </a:rPr>
                            <m:t>3</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𝑅</m:t>
                          </m:r>
                        </m:e>
                        <m:sub>
                          <m:r>
                            <a:rPr lang="zh-CN" altLang="en-US" sz="2800" i="1">
                              <a:solidFill>
                                <a:schemeClr val="tx1"/>
                              </a:solidFill>
                              <a:latin typeface="Cambria Math" panose="02040503050406030204" pitchFamily="18" charset="0"/>
                            </a:rPr>
                            <m:t>4</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𝑅</m:t>
                          </m:r>
                        </m:e>
                        <m:sub>
                          <m:r>
                            <a:rPr lang="zh-CN" altLang="en-US" sz="2800" i="1">
                              <a:solidFill>
                                <a:schemeClr val="tx1"/>
                              </a:solidFill>
                              <a:latin typeface="Cambria Math" panose="02040503050406030204" pitchFamily="18" charset="0"/>
                            </a:rPr>
                            <m:t>5</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𝑖</m:t>
                          </m:r>
                        </m:e>
                        <m:sub>
                          <m:r>
                            <a:rPr lang="en-US" altLang="zh-CN" sz="2800" i="1">
                              <a:solidFill>
                                <a:schemeClr val="tx1"/>
                              </a:solidFill>
                              <a:latin typeface="Cambria Math" panose="02040503050406030204" pitchFamily="18" charset="0"/>
                            </a:rPr>
                            <m:t>3</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𝑅</m:t>
                          </m:r>
                        </m:e>
                        <m:sub>
                          <m:r>
                            <a:rPr lang="zh-CN" altLang="en-US" sz="2800" i="1">
                              <a:solidFill>
                                <a:schemeClr val="tx1"/>
                              </a:solidFill>
                              <a:latin typeface="Cambria Math" panose="02040503050406030204" pitchFamily="18" charset="0"/>
                            </a:rPr>
                            <m:t>5</m:t>
                          </m:r>
                        </m:sub>
                      </m:sSub>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𝑖</m:t>
                          </m:r>
                        </m:e>
                        <m:sub>
                          <m:r>
                            <a:rPr lang="zh-CN" altLang="en-US" sz="2800" i="1">
                              <a:solidFill>
                                <a:schemeClr val="tx1"/>
                              </a:solidFill>
                              <a:latin typeface="Cambria Math" panose="02040503050406030204" pitchFamily="18" charset="0"/>
                            </a:rPr>
                            <m:t>4</m:t>
                          </m:r>
                        </m:sub>
                      </m:sSub>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0</m:t>
                      </m:r>
                    </m:oMath>
                  </m:oMathPara>
                </a14:m>
                <a:endParaRPr lang="zh-CN" altLang="en-US" sz="2800" dirty="0">
                  <a:solidFill>
                    <a:schemeClr val="tx1"/>
                  </a:solidFill>
                </a:endParaRPr>
              </a:p>
            </p:txBody>
          </p:sp>
        </mc:Choice>
        <mc:Fallback>
          <p:sp>
            <p:nvSpPr>
              <p:cNvPr id="98311" name="Object 7"/>
              <p:cNvSpPr txBox="1">
                <a:spLocks noRot="1" noChangeAspect="1" noMove="1" noResize="1" noEditPoints="1" noAdjustHandles="1" noChangeArrowheads="1" noChangeShapeType="1" noTextEdit="1"/>
              </p:cNvSpPr>
              <p:nvPr/>
            </p:nvSpPr>
            <p:spPr bwMode="auto">
              <a:xfrm>
                <a:off x="909638" y="2022475"/>
                <a:ext cx="7507287" cy="530225"/>
              </a:xfrm>
              <a:prstGeom prst="rect">
                <a:avLst/>
              </a:prstGeom>
              <a:blipFill rotWithShape="1">
                <a:blip r:embed="rId7"/>
                <a:stretch>
                  <a:fillRect l="-4"/>
                </a:stretch>
              </a:blipFill>
              <a:ln>
                <a:noFill/>
              </a:ln>
              <a:effectLst/>
            </p:spPr>
            <p:txBody>
              <a:bodyPr/>
              <a:lstStyle/>
              <a:p>
                <a:r>
                  <a:rPr lang="zh-CN" altLang="en-US">
                    <a:noFill/>
                  </a:rPr>
                  <a:t> </a:t>
                </a:r>
              </a:p>
            </p:txBody>
          </p:sp>
        </mc:Fallback>
      </mc:AlternateContent>
      <p:graphicFrame>
        <p:nvGraphicFramePr>
          <p:cNvPr id="98312" name="Object 8"/>
          <p:cNvGraphicFramePr>
            <a:graphicFrameLocks noChangeAspect="1"/>
          </p:cNvGraphicFramePr>
          <p:nvPr/>
        </p:nvGraphicFramePr>
        <p:xfrm>
          <a:off x="5108575" y="5186363"/>
          <a:ext cx="3363913" cy="558800"/>
        </p:xfrm>
        <a:graphic>
          <a:graphicData uri="http://schemas.openxmlformats.org/presentationml/2006/ole">
            <mc:AlternateContent xmlns:mc="http://schemas.openxmlformats.org/markup-compatibility/2006">
              <mc:Choice xmlns:v="urn:schemas-microsoft-com:vml" Requires="v">
                <p:oleObj spid="_x0000_s30897" name="公式" r:id="rId8" imgW="1050925" imgH="219710" progId="Equation.3">
                  <p:embed/>
                </p:oleObj>
              </mc:Choice>
              <mc:Fallback>
                <p:oleObj name="公式" r:id="rId8" imgW="1050925" imgH="21971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8575" y="5186363"/>
                        <a:ext cx="3363913"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3" name="Text Box 9"/>
          <p:cNvSpPr txBox="1">
            <a:spLocks noChangeArrowheads="1"/>
          </p:cNvSpPr>
          <p:nvPr/>
        </p:nvSpPr>
        <p:spPr bwMode="auto">
          <a:xfrm>
            <a:off x="5218112" y="4448175"/>
            <a:ext cx="2016125" cy="5191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a:latin typeface="Arial" panose="020B0604020202020204" pitchFamily="34" charset="0"/>
                <a:ea typeface="宋体" panose="02010600030101010101" pitchFamily="2" charset="-122"/>
              </a:rPr>
              <a:t>增补方程：</a:t>
            </a:r>
            <a:endParaRPr lang="zh-CN" altLang="en-US">
              <a:latin typeface="Arial" panose="020B0604020202020204" pitchFamily="34" charset="0"/>
            </a:endParaRPr>
          </a:p>
        </p:txBody>
      </p:sp>
      <p:sp>
        <p:nvSpPr>
          <p:cNvPr id="52"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54" name="Text Box 3"/>
          <p:cNvSpPr txBox="1">
            <a:spLocks noChangeArrowheads="1"/>
          </p:cNvSpPr>
          <p:nvPr/>
        </p:nvSpPr>
        <p:spPr bwMode="auto">
          <a:xfrm>
            <a:off x="4132053" y="837589"/>
            <a:ext cx="46783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FF00"/>
              </a:buClr>
              <a:buSzPts val="2400"/>
              <a:buFont typeface="Wingdings" panose="05000000000000000000" pitchFamily="2" charset="2"/>
              <a:buNone/>
            </a:pPr>
            <a:r>
              <a:rPr lang="zh-CN" altLang="en-US" sz="2000" dirty="0">
                <a:latin typeface="楷体_GB2312" pitchFamily="49" charset="-122"/>
              </a:rPr>
              <a:t>则两个电流源分别独立属于</a:t>
            </a:r>
            <a:r>
              <a:rPr lang="en-US" altLang="zh-CN" sz="2000" dirty="0">
                <a:latin typeface="楷体_GB2312" pitchFamily="49" charset="-122"/>
              </a:rPr>
              <a:t>L1</a:t>
            </a:r>
            <a:r>
              <a:rPr lang="zh-CN" altLang="en-US" sz="2000" dirty="0">
                <a:latin typeface="楷体_GB2312" pitchFamily="49" charset="-122"/>
              </a:rPr>
              <a:t>和</a:t>
            </a:r>
            <a:r>
              <a:rPr lang="en-US" altLang="zh-CN" sz="2000" dirty="0">
                <a:latin typeface="楷体_GB2312" pitchFamily="49" charset="-122"/>
              </a:rPr>
              <a:t>L4</a:t>
            </a:r>
            <a:r>
              <a:rPr lang="zh-CN" altLang="en-US" sz="2000" dirty="0">
                <a:latin typeface="楷体_GB2312" pitchFamily="49" charset="-122"/>
              </a:rPr>
              <a:t>回路</a:t>
            </a:r>
            <a:endParaRPr lang="zh-CN" altLang="en-US" sz="2000" dirty="0">
              <a:latin typeface="楷体_GB2312" pitchFamily="49" charset="-122"/>
            </a:endParaRPr>
          </a:p>
        </p:txBody>
      </p:sp>
      <p:sp>
        <p:nvSpPr>
          <p:cNvPr id="55" name="Text Box 3"/>
          <p:cNvSpPr txBox="1">
            <a:spLocks noChangeArrowheads="1"/>
          </p:cNvSpPr>
          <p:nvPr/>
        </p:nvSpPr>
        <p:spPr bwMode="auto">
          <a:xfrm>
            <a:off x="2736850" y="6324704"/>
            <a:ext cx="63496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FF00"/>
              </a:buClr>
              <a:buSzPts val="2400"/>
              <a:buFont typeface="Wingdings" panose="05000000000000000000" pitchFamily="2" charset="2"/>
              <a:buNone/>
            </a:pPr>
            <a:r>
              <a:rPr lang="zh-CN" altLang="en-US" dirty="0">
                <a:latin typeface="楷体_GB2312" pitchFamily="49" charset="-122"/>
              </a:rPr>
              <a:t>选择回路原则：让无伴电流源只属于一个回路</a:t>
            </a:r>
            <a:endParaRPr lang="zh-CN" altLang="en-US" dirty="0">
              <a:latin typeface="楷体_GB2312" pitchFamily="49" charset="-122"/>
            </a:endParaRPr>
          </a:p>
        </p:txBody>
      </p:sp>
      <p:grpSp>
        <p:nvGrpSpPr>
          <p:cNvPr id="56" name="Group 10"/>
          <p:cNvGrpSpPr/>
          <p:nvPr/>
        </p:nvGrpSpPr>
        <p:grpSpPr bwMode="auto">
          <a:xfrm>
            <a:off x="162986" y="3748160"/>
            <a:ext cx="2738437" cy="3025775"/>
            <a:chOff x="1655" y="1888"/>
            <a:chExt cx="1725" cy="1906"/>
          </a:xfrm>
        </p:grpSpPr>
        <p:grpSp>
          <p:nvGrpSpPr>
            <p:cNvPr id="57" name="Group 11"/>
            <p:cNvGrpSpPr/>
            <p:nvPr/>
          </p:nvGrpSpPr>
          <p:grpSpPr bwMode="auto">
            <a:xfrm>
              <a:off x="2472" y="1888"/>
              <a:ext cx="318" cy="461"/>
              <a:chOff x="4377" y="1933"/>
              <a:chExt cx="318" cy="461"/>
            </a:xfrm>
          </p:grpSpPr>
          <p:sp>
            <p:nvSpPr>
              <p:cNvPr id="66" name="Freeform 12"/>
              <p:cNvSpPr/>
              <p:nvPr/>
            </p:nvSpPr>
            <p:spPr bwMode="auto">
              <a:xfrm>
                <a:off x="4377" y="1933"/>
                <a:ext cx="318" cy="461"/>
              </a:xfrm>
              <a:custGeom>
                <a:avLst/>
                <a:gdLst>
                  <a:gd name="T0" fmla="*/ 0 w 409"/>
                  <a:gd name="T1" fmla="*/ 280 h 461"/>
                  <a:gd name="T2" fmla="*/ 3 w 409"/>
                  <a:gd name="T3" fmla="*/ 8 h 461"/>
                  <a:gd name="T4" fmla="*/ 7 w 409"/>
                  <a:gd name="T5" fmla="*/ 234 h 461"/>
                  <a:gd name="T6" fmla="*/ 3 w 409"/>
                  <a:gd name="T7" fmla="*/ 461 h 461"/>
                  <a:gd name="T8" fmla="*/ 0 60000 65536"/>
                  <a:gd name="T9" fmla="*/ 0 60000 65536"/>
                  <a:gd name="T10" fmla="*/ 0 60000 65536"/>
                  <a:gd name="T11" fmla="*/ 0 60000 65536"/>
                  <a:gd name="T12" fmla="*/ 0 w 409"/>
                  <a:gd name="T13" fmla="*/ 0 h 461"/>
                  <a:gd name="T14" fmla="*/ 409 w 409"/>
                  <a:gd name="T15" fmla="*/ 461 h 461"/>
                </a:gdLst>
                <a:ahLst/>
                <a:cxnLst>
                  <a:cxn ang="T8">
                    <a:pos x="T0" y="T1"/>
                  </a:cxn>
                  <a:cxn ang="T9">
                    <a:pos x="T2" y="T3"/>
                  </a:cxn>
                  <a:cxn ang="T10">
                    <a:pos x="T4" y="T5"/>
                  </a:cxn>
                  <a:cxn ang="T11">
                    <a:pos x="T6" y="T7"/>
                  </a:cxn>
                </a:cxnLst>
                <a:rect l="T12" t="T13" r="T14" b="T15"/>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28575"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Text Box 13"/>
              <p:cNvSpPr txBox="1">
                <a:spLocks noChangeArrowheads="1"/>
              </p:cNvSpPr>
              <p:nvPr/>
            </p:nvSpPr>
            <p:spPr bwMode="auto">
              <a:xfrm>
                <a:off x="4377" y="197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dirty="0">
                    <a:solidFill>
                      <a:schemeClr val="tx1"/>
                    </a:solidFill>
                  </a:rPr>
                  <a:t>1</a:t>
                </a:r>
                <a:endParaRPr lang="en-US" altLang="zh-CN" sz="2800" b="0" dirty="0">
                  <a:solidFill>
                    <a:schemeClr val="tx1"/>
                  </a:solidFill>
                </a:endParaRPr>
              </a:p>
            </p:txBody>
          </p:sp>
        </p:grpSp>
        <p:grpSp>
          <p:nvGrpSpPr>
            <p:cNvPr id="58" name="Group 14"/>
            <p:cNvGrpSpPr/>
            <p:nvPr/>
          </p:nvGrpSpPr>
          <p:grpSpPr bwMode="auto">
            <a:xfrm>
              <a:off x="3016" y="2568"/>
              <a:ext cx="363" cy="461"/>
              <a:chOff x="3379" y="2886"/>
              <a:chExt cx="363" cy="461"/>
            </a:xfrm>
          </p:grpSpPr>
          <p:sp>
            <p:nvSpPr>
              <p:cNvPr id="64" name="Freeform 15"/>
              <p:cNvSpPr/>
              <p:nvPr/>
            </p:nvSpPr>
            <p:spPr bwMode="auto">
              <a:xfrm>
                <a:off x="3379" y="2886"/>
                <a:ext cx="318" cy="461"/>
              </a:xfrm>
              <a:custGeom>
                <a:avLst/>
                <a:gdLst>
                  <a:gd name="T0" fmla="*/ 0 w 409"/>
                  <a:gd name="T1" fmla="*/ 280 h 461"/>
                  <a:gd name="T2" fmla="*/ 3 w 409"/>
                  <a:gd name="T3" fmla="*/ 8 h 461"/>
                  <a:gd name="T4" fmla="*/ 7 w 409"/>
                  <a:gd name="T5" fmla="*/ 234 h 461"/>
                  <a:gd name="T6" fmla="*/ 3 w 409"/>
                  <a:gd name="T7" fmla="*/ 461 h 461"/>
                  <a:gd name="T8" fmla="*/ 0 60000 65536"/>
                  <a:gd name="T9" fmla="*/ 0 60000 65536"/>
                  <a:gd name="T10" fmla="*/ 0 60000 65536"/>
                  <a:gd name="T11" fmla="*/ 0 60000 65536"/>
                  <a:gd name="T12" fmla="*/ 0 w 409"/>
                  <a:gd name="T13" fmla="*/ 0 h 461"/>
                  <a:gd name="T14" fmla="*/ 409 w 409"/>
                  <a:gd name="T15" fmla="*/ 461 h 461"/>
                </a:gdLst>
                <a:ahLst/>
                <a:cxnLst>
                  <a:cxn ang="T8">
                    <a:pos x="T0" y="T1"/>
                  </a:cxn>
                  <a:cxn ang="T9">
                    <a:pos x="T2" y="T3"/>
                  </a:cxn>
                  <a:cxn ang="T10">
                    <a:pos x="T4" y="T5"/>
                  </a:cxn>
                  <a:cxn ang="T11">
                    <a:pos x="T6" y="T7"/>
                  </a:cxn>
                </a:cxnLst>
                <a:rect l="T12" t="T13" r="T14" b="T15"/>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28575"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Text Box 16"/>
              <p:cNvSpPr txBox="1">
                <a:spLocks noChangeArrowheads="1"/>
              </p:cNvSpPr>
              <p:nvPr/>
            </p:nvSpPr>
            <p:spPr bwMode="auto">
              <a:xfrm>
                <a:off x="3425" y="2931"/>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4</a:t>
                </a:r>
                <a:endParaRPr lang="en-US" altLang="zh-CN" sz="2800" b="0">
                  <a:solidFill>
                    <a:schemeClr val="tx1"/>
                  </a:solidFill>
                </a:endParaRPr>
              </a:p>
            </p:txBody>
          </p:sp>
        </p:grpSp>
        <p:grpSp>
          <p:nvGrpSpPr>
            <p:cNvPr id="59" name="Group 17"/>
            <p:cNvGrpSpPr/>
            <p:nvPr/>
          </p:nvGrpSpPr>
          <p:grpSpPr bwMode="auto">
            <a:xfrm>
              <a:off x="2199" y="2432"/>
              <a:ext cx="363" cy="461"/>
              <a:chOff x="3560" y="1933"/>
              <a:chExt cx="363" cy="461"/>
            </a:xfrm>
          </p:grpSpPr>
          <p:sp>
            <p:nvSpPr>
              <p:cNvPr id="62" name="Freeform 18"/>
              <p:cNvSpPr/>
              <p:nvPr/>
            </p:nvSpPr>
            <p:spPr bwMode="auto">
              <a:xfrm>
                <a:off x="3560" y="1933"/>
                <a:ext cx="318" cy="461"/>
              </a:xfrm>
              <a:custGeom>
                <a:avLst/>
                <a:gdLst>
                  <a:gd name="T0" fmla="*/ 0 w 409"/>
                  <a:gd name="T1" fmla="*/ 280 h 461"/>
                  <a:gd name="T2" fmla="*/ 3 w 409"/>
                  <a:gd name="T3" fmla="*/ 8 h 461"/>
                  <a:gd name="T4" fmla="*/ 7 w 409"/>
                  <a:gd name="T5" fmla="*/ 234 h 461"/>
                  <a:gd name="T6" fmla="*/ 3 w 409"/>
                  <a:gd name="T7" fmla="*/ 461 h 461"/>
                  <a:gd name="T8" fmla="*/ 0 60000 65536"/>
                  <a:gd name="T9" fmla="*/ 0 60000 65536"/>
                  <a:gd name="T10" fmla="*/ 0 60000 65536"/>
                  <a:gd name="T11" fmla="*/ 0 60000 65536"/>
                  <a:gd name="T12" fmla="*/ 0 w 409"/>
                  <a:gd name="T13" fmla="*/ 0 h 461"/>
                  <a:gd name="T14" fmla="*/ 409 w 409"/>
                  <a:gd name="T15" fmla="*/ 461 h 461"/>
                </a:gdLst>
                <a:ahLst/>
                <a:cxnLst>
                  <a:cxn ang="T8">
                    <a:pos x="T0" y="T1"/>
                  </a:cxn>
                  <a:cxn ang="T9">
                    <a:pos x="T2" y="T3"/>
                  </a:cxn>
                  <a:cxn ang="T10">
                    <a:pos x="T4" y="T5"/>
                  </a:cxn>
                  <a:cxn ang="T11">
                    <a:pos x="T6" y="T7"/>
                  </a:cxn>
                </a:cxnLst>
                <a:rect l="T12" t="T13" r="T14" b="T15"/>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28575"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Text Box 19"/>
              <p:cNvSpPr txBox="1">
                <a:spLocks noChangeArrowheads="1"/>
              </p:cNvSpPr>
              <p:nvPr/>
            </p:nvSpPr>
            <p:spPr bwMode="auto">
              <a:xfrm>
                <a:off x="3606" y="197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3</a:t>
                </a:r>
                <a:endParaRPr lang="en-US" altLang="zh-CN" sz="2800" b="0">
                  <a:solidFill>
                    <a:schemeClr val="tx1"/>
                  </a:solidFill>
                </a:endParaRPr>
              </a:p>
            </p:txBody>
          </p:sp>
        </p:grpSp>
        <p:sp>
          <p:nvSpPr>
            <p:cNvPr id="60" name="Text Box 20"/>
            <p:cNvSpPr txBox="1">
              <a:spLocks noChangeArrowheads="1"/>
            </p:cNvSpPr>
            <p:nvPr/>
          </p:nvSpPr>
          <p:spPr bwMode="auto">
            <a:xfrm>
              <a:off x="2199" y="3158"/>
              <a:ext cx="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sz="2800" b="0">
                  <a:solidFill>
                    <a:schemeClr val="tx1"/>
                  </a:solidFill>
                </a:rPr>
                <a:t>2</a:t>
              </a:r>
              <a:endParaRPr lang="en-US" altLang="zh-CN" sz="2800" b="0">
                <a:solidFill>
                  <a:schemeClr val="tx1"/>
                </a:solidFill>
              </a:endParaRPr>
            </a:p>
          </p:txBody>
        </p:sp>
        <p:sp>
          <p:nvSpPr>
            <p:cNvPr id="61" name="Freeform 21"/>
            <p:cNvSpPr/>
            <p:nvPr/>
          </p:nvSpPr>
          <p:spPr bwMode="auto">
            <a:xfrm>
              <a:off x="1655" y="3022"/>
              <a:ext cx="1725" cy="772"/>
            </a:xfrm>
            <a:custGeom>
              <a:avLst/>
              <a:gdLst>
                <a:gd name="T0" fmla="*/ 0 w 2042"/>
                <a:gd name="T1" fmla="*/ 0 h 1081"/>
                <a:gd name="T2" fmla="*/ 73 w 2042"/>
                <a:gd name="T3" fmla="*/ 4 h 1081"/>
                <a:gd name="T4" fmla="*/ 110 w 2042"/>
                <a:gd name="T5" fmla="*/ 4 h 1081"/>
                <a:gd name="T6" fmla="*/ 138 w 2042"/>
                <a:gd name="T7" fmla="*/ 2 h 1081"/>
                <a:gd name="T8" fmla="*/ 0 60000 65536"/>
                <a:gd name="T9" fmla="*/ 0 60000 65536"/>
                <a:gd name="T10" fmla="*/ 0 60000 65536"/>
                <a:gd name="T11" fmla="*/ 0 60000 65536"/>
                <a:gd name="T12" fmla="*/ 0 w 2042"/>
                <a:gd name="T13" fmla="*/ 0 h 1081"/>
                <a:gd name="T14" fmla="*/ 2042 w 2042"/>
                <a:gd name="T15" fmla="*/ 1081 h 1081"/>
              </a:gdLst>
              <a:ahLst/>
              <a:cxnLst>
                <a:cxn ang="T8">
                  <a:pos x="T0" y="T1"/>
                </a:cxn>
                <a:cxn ang="T9">
                  <a:pos x="T2" y="T3"/>
                </a:cxn>
                <a:cxn ang="T10">
                  <a:pos x="T4" y="T5"/>
                </a:cxn>
                <a:cxn ang="T11">
                  <a:pos x="T6" y="T7"/>
                </a:cxn>
              </a:cxnLst>
              <a:rect l="T12" t="T13" r="T14" b="T15"/>
              <a:pathLst>
                <a:path w="2042" h="1081">
                  <a:moveTo>
                    <a:pt x="0" y="0"/>
                  </a:moveTo>
                  <a:cubicBezTo>
                    <a:pt x="408" y="370"/>
                    <a:pt x="817" y="741"/>
                    <a:pt x="1089" y="907"/>
                  </a:cubicBezTo>
                  <a:cubicBezTo>
                    <a:pt x="1361" y="1073"/>
                    <a:pt x="1474" y="1081"/>
                    <a:pt x="1633" y="998"/>
                  </a:cubicBezTo>
                  <a:cubicBezTo>
                    <a:pt x="1792" y="915"/>
                    <a:pt x="1974" y="514"/>
                    <a:pt x="2042" y="408"/>
                  </a:cubicBezTo>
                </a:path>
              </a:pathLst>
            </a:custGeom>
            <a:noFill/>
            <a:ln w="28575" cmpd="sng">
              <a:solidFill>
                <a:srgbClr val="FF33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8" name="Text Box 9"/>
          <p:cNvSpPr txBox="1">
            <a:spLocks noChangeArrowheads="1"/>
          </p:cNvSpPr>
          <p:nvPr/>
        </p:nvSpPr>
        <p:spPr bwMode="auto">
          <a:xfrm>
            <a:off x="307448" y="1412297"/>
            <a:ext cx="509588" cy="5191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dirty="0">
                <a:latin typeface="Arial" panose="020B0604020202020204" pitchFamily="34" charset="0"/>
                <a:ea typeface="宋体" panose="02010600030101010101" pitchFamily="2" charset="-122"/>
              </a:rPr>
              <a:t>2</a:t>
            </a:r>
            <a:r>
              <a:rPr lang="zh-CN" altLang="en-US" sz="2800" dirty="0">
                <a:latin typeface="Arial" panose="020B0604020202020204" pitchFamily="34" charset="0"/>
                <a:ea typeface="宋体" panose="02010600030101010101" pitchFamily="2" charset="-122"/>
              </a:rPr>
              <a:t>：</a:t>
            </a:r>
            <a:endParaRPr lang="zh-CN" altLang="en-US" dirty="0">
              <a:latin typeface="Arial" panose="020B0604020202020204" pitchFamily="34" charset="0"/>
            </a:endParaRPr>
          </a:p>
        </p:txBody>
      </p:sp>
      <p:sp>
        <p:nvSpPr>
          <p:cNvPr id="69" name="Text Box 9"/>
          <p:cNvSpPr txBox="1">
            <a:spLocks noChangeArrowheads="1"/>
          </p:cNvSpPr>
          <p:nvPr/>
        </p:nvSpPr>
        <p:spPr bwMode="auto">
          <a:xfrm>
            <a:off x="302685" y="2007936"/>
            <a:ext cx="509588" cy="5191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dirty="0">
                <a:latin typeface="Arial" panose="020B0604020202020204" pitchFamily="34" charset="0"/>
                <a:ea typeface="宋体" panose="02010600030101010101" pitchFamily="2" charset="-122"/>
              </a:rPr>
              <a:t>3</a:t>
            </a:r>
            <a:r>
              <a:rPr lang="zh-CN" altLang="en-US" sz="2800" dirty="0">
                <a:latin typeface="Arial" panose="020B0604020202020204" pitchFamily="34" charset="0"/>
                <a:ea typeface="宋体" panose="02010600030101010101" pitchFamily="2" charset="-122"/>
              </a:rPr>
              <a:t>：</a:t>
            </a:r>
            <a:endParaRPr lang="zh-CN" altLang="en-US"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08" name="Text Box 60"/>
          <p:cNvSpPr txBox="1">
            <a:spLocks noChangeArrowheads="1"/>
          </p:cNvSpPr>
          <p:nvPr/>
        </p:nvSpPr>
        <p:spPr bwMode="auto">
          <a:xfrm>
            <a:off x="520700" y="1108075"/>
            <a:ext cx="1510350" cy="523220"/>
          </a:xfrm>
          <a:prstGeom prst="rect">
            <a:avLst/>
          </a:prstGeom>
          <a:noFill/>
          <a:ln w="28575">
            <a:solidFill>
              <a:srgbClr val="66FFFF"/>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dirty="0">
                <a:solidFill>
                  <a:schemeClr val="tx1"/>
                </a:solidFill>
                <a:latin typeface="楷体_GB2312" pitchFamily="49" charset="-122"/>
              </a:rPr>
              <a:t>(4)</a:t>
            </a:r>
            <a:r>
              <a:rPr lang="zh-CN" altLang="en-US" sz="2800" dirty="0">
                <a:solidFill>
                  <a:schemeClr val="tx1"/>
                </a:solidFill>
                <a:latin typeface="楷体_GB2312" pitchFamily="49" charset="-122"/>
              </a:rPr>
              <a:t>子图 </a:t>
            </a:r>
            <a:endParaRPr lang="zh-CN" altLang="en-US" sz="2800" dirty="0">
              <a:solidFill>
                <a:schemeClr val="tx1"/>
              </a:solidFill>
              <a:latin typeface="楷体_GB2312" pitchFamily="49" charset="-122"/>
            </a:endParaRPr>
          </a:p>
        </p:txBody>
      </p:sp>
      <p:grpSp>
        <p:nvGrpSpPr>
          <p:cNvPr id="2" name="Group 61"/>
          <p:cNvGrpSpPr/>
          <p:nvPr/>
        </p:nvGrpSpPr>
        <p:grpSpPr bwMode="auto">
          <a:xfrm>
            <a:off x="952500" y="2332038"/>
            <a:ext cx="1600200" cy="1711325"/>
            <a:chOff x="768" y="1178"/>
            <a:chExt cx="1008" cy="1078"/>
          </a:xfrm>
        </p:grpSpPr>
        <p:sp>
          <p:nvSpPr>
            <p:cNvPr id="11290" name="Line 62"/>
            <p:cNvSpPr>
              <a:spLocks noChangeShapeType="1"/>
            </p:cNvSpPr>
            <p:nvPr/>
          </p:nvSpPr>
          <p:spPr bwMode="auto">
            <a:xfrm flipH="1">
              <a:off x="768" y="1178"/>
              <a:ext cx="522" cy="40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1" name="Line 63"/>
            <p:cNvSpPr>
              <a:spLocks noChangeShapeType="1"/>
            </p:cNvSpPr>
            <p:nvPr/>
          </p:nvSpPr>
          <p:spPr bwMode="auto">
            <a:xfrm>
              <a:off x="1290" y="1178"/>
              <a:ext cx="0" cy="88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2" name="Line 64"/>
            <p:cNvSpPr>
              <a:spLocks noChangeShapeType="1"/>
            </p:cNvSpPr>
            <p:nvPr/>
          </p:nvSpPr>
          <p:spPr bwMode="auto">
            <a:xfrm>
              <a:off x="768" y="1584"/>
              <a:ext cx="522" cy="48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3" name="Line 65"/>
            <p:cNvSpPr>
              <a:spLocks noChangeShapeType="1"/>
            </p:cNvSpPr>
            <p:nvPr/>
          </p:nvSpPr>
          <p:spPr bwMode="auto">
            <a:xfrm>
              <a:off x="1290" y="1178"/>
              <a:ext cx="486" cy="40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4" name="Line 66"/>
            <p:cNvSpPr>
              <a:spLocks noChangeShapeType="1"/>
            </p:cNvSpPr>
            <p:nvPr/>
          </p:nvSpPr>
          <p:spPr bwMode="auto">
            <a:xfrm flipH="1">
              <a:off x="1290" y="1584"/>
              <a:ext cx="486" cy="48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5" name="Line 67"/>
            <p:cNvSpPr>
              <a:spLocks noChangeShapeType="1"/>
            </p:cNvSpPr>
            <p:nvPr/>
          </p:nvSpPr>
          <p:spPr bwMode="auto">
            <a:xfrm>
              <a:off x="768" y="1584"/>
              <a:ext cx="0" cy="672"/>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6" name="Line 68"/>
            <p:cNvSpPr>
              <a:spLocks noChangeShapeType="1"/>
            </p:cNvSpPr>
            <p:nvPr/>
          </p:nvSpPr>
          <p:spPr bwMode="auto">
            <a:xfrm>
              <a:off x="768" y="2256"/>
              <a:ext cx="100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7" name="Line 69"/>
            <p:cNvSpPr>
              <a:spLocks noChangeShapeType="1"/>
            </p:cNvSpPr>
            <p:nvPr/>
          </p:nvSpPr>
          <p:spPr bwMode="auto">
            <a:xfrm>
              <a:off x="1776" y="1584"/>
              <a:ext cx="0" cy="672"/>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70"/>
          <p:cNvGrpSpPr/>
          <p:nvPr/>
        </p:nvGrpSpPr>
        <p:grpSpPr bwMode="auto">
          <a:xfrm>
            <a:off x="3905250" y="2619375"/>
            <a:ext cx="1524000" cy="1406525"/>
            <a:chOff x="2544" y="1178"/>
            <a:chExt cx="960" cy="886"/>
          </a:xfrm>
        </p:grpSpPr>
        <p:sp>
          <p:nvSpPr>
            <p:cNvPr id="11287" name="Line 71"/>
            <p:cNvSpPr>
              <a:spLocks noChangeShapeType="1"/>
            </p:cNvSpPr>
            <p:nvPr/>
          </p:nvSpPr>
          <p:spPr bwMode="auto">
            <a:xfrm>
              <a:off x="3024" y="1178"/>
              <a:ext cx="0" cy="88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8" name="Line 72"/>
            <p:cNvSpPr>
              <a:spLocks noChangeShapeType="1"/>
            </p:cNvSpPr>
            <p:nvPr/>
          </p:nvSpPr>
          <p:spPr bwMode="auto">
            <a:xfrm flipH="1">
              <a:off x="2544" y="1178"/>
              <a:ext cx="480" cy="40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9" name="Line 73"/>
            <p:cNvSpPr>
              <a:spLocks noChangeShapeType="1"/>
            </p:cNvSpPr>
            <p:nvPr/>
          </p:nvSpPr>
          <p:spPr bwMode="auto">
            <a:xfrm>
              <a:off x="3024" y="1178"/>
              <a:ext cx="480" cy="40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74"/>
          <p:cNvGrpSpPr/>
          <p:nvPr/>
        </p:nvGrpSpPr>
        <p:grpSpPr bwMode="auto">
          <a:xfrm>
            <a:off x="6713538" y="2619375"/>
            <a:ext cx="685800" cy="1406525"/>
            <a:chOff x="4176" y="1178"/>
            <a:chExt cx="432" cy="886"/>
          </a:xfrm>
        </p:grpSpPr>
        <p:sp>
          <p:nvSpPr>
            <p:cNvPr id="11285" name="Line 75"/>
            <p:cNvSpPr>
              <a:spLocks noChangeShapeType="1"/>
            </p:cNvSpPr>
            <p:nvPr/>
          </p:nvSpPr>
          <p:spPr bwMode="auto">
            <a:xfrm>
              <a:off x="4176" y="1178"/>
              <a:ext cx="432" cy="40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6" name="Line 76"/>
            <p:cNvSpPr>
              <a:spLocks noChangeShapeType="1"/>
            </p:cNvSpPr>
            <p:nvPr/>
          </p:nvSpPr>
          <p:spPr bwMode="auto">
            <a:xfrm flipH="1">
              <a:off x="4176" y="1584"/>
              <a:ext cx="432" cy="48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325" name="AutoShape 77"/>
          <p:cNvSpPr>
            <a:spLocks noChangeArrowheads="1"/>
          </p:cNvSpPr>
          <p:nvPr/>
        </p:nvSpPr>
        <p:spPr bwMode="auto">
          <a:xfrm>
            <a:off x="2249488" y="1250950"/>
            <a:ext cx="792162" cy="142875"/>
          </a:xfrm>
          <a:prstGeom prst="rightArrow">
            <a:avLst>
              <a:gd name="adj1" fmla="val 50000"/>
              <a:gd name="adj2" fmla="val 138611"/>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53326" name="Text Box 78"/>
          <p:cNvSpPr txBox="1">
            <a:spLocks noChangeArrowheads="1"/>
          </p:cNvSpPr>
          <p:nvPr/>
        </p:nvSpPr>
        <p:spPr bwMode="auto">
          <a:xfrm>
            <a:off x="3113088" y="982663"/>
            <a:ext cx="5327650" cy="94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lang="zh-CN" altLang="en-US" dirty="0">
                <a:latin typeface="楷体_GB2312" pitchFamily="49" charset="-122"/>
              </a:rPr>
              <a:t>若图</a:t>
            </a:r>
            <a:r>
              <a:rPr lang="en-US" altLang="zh-CN" b="0" dirty="0"/>
              <a:t>G</a:t>
            </a:r>
            <a:r>
              <a:rPr lang="en-US" altLang="zh-CN" b="0" baseline="-25000" dirty="0"/>
              <a:t>1</a:t>
            </a:r>
            <a:r>
              <a:rPr lang="zh-CN" altLang="en-US" dirty="0">
                <a:latin typeface="楷体_GB2312" pitchFamily="49" charset="-122"/>
              </a:rPr>
              <a:t>中所有支路和节点都是图</a:t>
            </a:r>
            <a:r>
              <a:rPr lang="en-US" altLang="zh-CN" b="0" dirty="0"/>
              <a:t>G</a:t>
            </a:r>
            <a:r>
              <a:rPr lang="zh-CN" altLang="en-US" dirty="0">
                <a:latin typeface="楷体_GB2312" pitchFamily="49" charset="-122"/>
              </a:rPr>
              <a:t>中的支路和节点，则称</a:t>
            </a:r>
            <a:r>
              <a:rPr lang="en-US" altLang="zh-CN" b="0" dirty="0"/>
              <a:t>G</a:t>
            </a:r>
            <a:r>
              <a:rPr lang="en-US" altLang="zh-CN" b="0" baseline="-25000" dirty="0"/>
              <a:t>1</a:t>
            </a:r>
            <a:r>
              <a:rPr lang="zh-CN" altLang="en-US" dirty="0">
                <a:latin typeface="楷体_GB2312" pitchFamily="49" charset="-122"/>
              </a:rPr>
              <a:t>是</a:t>
            </a:r>
            <a:r>
              <a:rPr lang="en-US" altLang="zh-CN" b="0" dirty="0"/>
              <a:t>G</a:t>
            </a:r>
            <a:r>
              <a:rPr lang="zh-CN" altLang="en-US" dirty="0">
                <a:latin typeface="楷体_GB2312" pitchFamily="49" charset="-122"/>
              </a:rPr>
              <a:t>的子图。</a:t>
            </a:r>
            <a:endParaRPr lang="zh-CN" altLang="en-US" dirty="0">
              <a:latin typeface="楷体_GB2312" pitchFamily="49" charset="-122"/>
            </a:endParaRPr>
          </a:p>
        </p:txBody>
      </p:sp>
      <p:sp>
        <p:nvSpPr>
          <p:cNvPr id="53347" name="Text Box 99"/>
          <p:cNvSpPr txBox="1">
            <a:spLocks noChangeArrowheads="1"/>
          </p:cNvSpPr>
          <p:nvPr/>
        </p:nvSpPr>
        <p:spPr bwMode="auto">
          <a:xfrm>
            <a:off x="520700" y="4587875"/>
            <a:ext cx="1965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buFont typeface="Wingdings" panose="05000000000000000000" pitchFamily="2" charset="2"/>
              <a:buAutoNum type="circleNumDbPlain"/>
            </a:pPr>
            <a:r>
              <a:rPr lang="zh-CN" altLang="en-US" sz="2800" dirty="0">
                <a:solidFill>
                  <a:srgbClr val="FF9900"/>
                </a:solidFill>
                <a:latin typeface="楷体_GB2312" pitchFamily="49" charset="-122"/>
              </a:rPr>
              <a:t>树</a:t>
            </a:r>
            <a:r>
              <a:rPr lang="en-US" altLang="zh-CN" sz="2800" b="0" dirty="0">
                <a:solidFill>
                  <a:srgbClr val="FF9900"/>
                </a:solidFill>
                <a:latin typeface="楷体_GB2312" pitchFamily="49" charset="-122"/>
              </a:rPr>
              <a:t>(Tree)</a:t>
            </a:r>
            <a:endParaRPr lang="en-US" altLang="zh-CN" sz="2800" b="0" dirty="0">
              <a:solidFill>
                <a:srgbClr val="FF9900"/>
              </a:solidFill>
              <a:latin typeface="楷体_GB2312" pitchFamily="49" charset="-122"/>
            </a:endParaRPr>
          </a:p>
        </p:txBody>
      </p:sp>
      <p:sp>
        <p:nvSpPr>
          <p:cNvPr id="53348" name="Text Box 100"/>
          <p:cNvSpPr txBox="1">
            <a:spLocks noChangeArrowheads="1"/>
          </p:cNvSpPr>
          <p:nvPr/>
        </p:nvSpPr>
        <p:spPr bwMode="auto">
          <a:xfrm>
            <a:off x="3390900" y="4598453"/>
            <a:ext cx="5575298"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lang="zh-CN" altLang="en-US" dirty="0"/>
              <a:t>树</a:t>
            </a:r>
            <a:r>
              <a:rPr lang="zh-CN" altLang="en-US" dirty="0">
                <a:latin typeface="楷体_GB2312" pitchFamily="49" charset="-122"/>
              </a:rPr>
              <a:t>是连通图的一个子图且满足下列条件：</a:t>
            </a:r>
            <a:endParaRPr lang="zh-CN" altLang="en-US" dirty="0">
              <a:latin typeface="楷体_GB2312" pitchFamily="49" charset="-122"/>
            </a:endParaRPr>
          </a:p>
        </p:txBody>
      </p:sp>
      <p:sp>
        <p:nvSpPr>
          <p:cNvPr id="53349" name="Text Box 101"/>
          <p:cNvSpPr txBox="1">
            <a:spLocks noChangeArrowheads="1"/>
          </p:cNvSpPr>
          <p:nvPr/>
        </p:nvSpPr>
        <p:spPr bwMode="auto">
          <a:xfrm>
            <a:off x="3492500" y="5310083"/>
            <a:ext cx="43211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alphaLcPeriod"/>
            </a:pPr>
            <a:r>
              <a:rPr lang="zh-CN" altLang="en-US" dirty="0">
                <a:latin typeface="楷体_GB2312" pitchFamily="49" charset="-122"/>
              </a:rPr>
              <a:t>连通</a:t>
            </a:r>
            <a:endParaRPr lang="zh-CN" altLang="en-US" dirty="0">
              <a:latin typeface="楷体_GB2312" pitchFamily="49" charset="-122"/>
            </a:endParaRPr>
          </a:p>
          <a:p>
            <a:pPr eaLnBrk="1" hangingPunct="1">
              <a:buFontTx/>
              <a:buAutoNum type="alphaLcPeriod"/>
            </a:pPr>
            <a:r>
              <a:rPr lang="zh-CN" altLang="en-US" dirty="0">
                <a:latin typeface="楷体_GB2312" pitchFamily="49" charset="-122"/>
              </a:rPr>
              <a:t>包含所有节点</a:t>
            </a:r>
            <a:endParaRPr lang="zh-CN" altLang="en-US" dirty="0">
              <a:latin typeface="楷体_GB2312" pitchFamily="49" charset="-122"/>
            </a:endParaRPr>
          </a:p>
          <a:p>
            <a:pPr eaLnBrk="1" hangingPunct="1">
              <a:buFontTx/>
              <a:buAutoNum type="alphaLcPeriod"/>
            </a:pPr>
            <a:r>
              <a:rPr lang="zh-CN" altLang="en-US" dirty="0">
                <a:latin typeface="楷体_GB2312" pitchFamily="49" charset="-122"/>
              </a:rPr>
              <a:t>不含闭合路径</a:t>
            </a:r>
            <a:endParaRPr lang="zh-CN" altLang="en-US" dirty="0">
              <a:latin typeface="楷体_GB2312" pitchFamily="49" charset="-122"/>
            </a:endParaRPr>
          </a:p>
        </p:txBody>
      </p:sp>
      <p:sp>
        <p:nvSpPr>
          <p:cNvPr id="53350" name="AutoShape 102"/>
          <p:cNvSpPr>
            <a:spLocks noChangeArrowheads="1"/>
          </p:cNvSpPr>
          <p:nvPr/>
        </p:nvSpPr>
        <p:spPr bwMode="auto">
          <a:xfrm>
            <a:off x="2582863" y="4775201"/>
            <a:ext cx="720725" cy="144462"/>
          </a:xfrm>
          <a:prstGeom prst="rightArrow">
            <a:avLst>
              <a:gd name="adj1" fmla="val 50000"/>
              <a:gd name="adj2" fmla="val 12472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34"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图片 94"/>
          <p:cNvPicPr>
            <a:picLocks noChangeAspect="1"/>
          </p:cNvPicPr>
          <p:nvPr/>
        </p:nvPicPr>
        <p:blipFill>
          <a:blip r:embed="rId1"/>
          <a:stretch>
            <a:fillRect/>
          </a:stretch>
        </p:blipFill>
        <p:spPr>
          <a:xfrm>
            <a:off x="847294" y="3381143"/>
            <a:ext cx="2362476" cy="2366232"/>
          </a:xfrm>
          <a:prstGeom prst="rect">
            <a:avLst/>
          </a:prstGeom>
        </p:spPr>
      </p:pic>
      <p:pic>
        <p:nvPicPr>
          <p:cNvPr id="97" name="图片 96"/>
          <p:cNvPicPr>
            <a:picLocks noChangeAspect="1"/>
          </p:cNvPicPr>
          <p:nvPr/>
        </p:nvPicPr>
        <p:blipFill>
          <a:blip r:embed="rId2"/>
          <a:stretch>
            <a:fillRect/>
          </a:stretch>
        </p:blipFill>
        <p:spPr>
          <a:xfrm>
            <a:off x="847294" y="863630"/>
            <a:ext cx="2530907" cy="2404548"/>
          </a:xfrm>
          <a:prstGeom prst="rect">
            <a:avLst/>
          </a:prstGeom>
        </p:spPr>
      </p:pic>
      <p:pic>
        <p:nvPicPr>
          <p:cNvPr id="107" name="图片 106"/>
          <p:cNvPicPr>
            <a:picLocks noChangeAspect="1"/>
          </p:cNvPicPr>
          <p:nvPr/>
        </p:nvPicPr>
        <p:blipFill rotWithShape="1">
          <a:blip r:embed="rId3"/>
          <a:srcRect t="17217"/>
          <a:stretch>
            <a:fillRect/>
          </a:stretch>
        </p:blipFill>
        <p:spPr>
          <a:xfrm>
            <a:off x="5190693" y="3479900"/>
            <a:ext cx="3072650" cy="2412399"/>
          </a:xfrm>
          <a:prstGeom prst="rect">
            <a:avLst/>
          </a:prstGeom>
        </p:spPr>
      </p:pic>
      <p:pic>
        <p:nvPicPr>
          <p:cNvPr id="108" name="图片 107"/>
          <p:cNvPicPr>
            <a:picLocks noChangeAspect="1"/>
          </p:cNvPicPr>
          <p:nvPr/>
        </p:nvPicPr>
        <p:blipFill>
          <a:blip r:embed="rId4"/>
          <a:stretch>
            <a:fillRect/>
          </a:stretch>
        </p:blipFill>
        <p:spPr>
          <a:xfrm>
            <a:off x="5190693" y="882153"/>
            <a:ext cx="2492807" cy="2541538"/>
          </a:xfrm>
          <a:prstGeom prst="rect">
            <a:avLst/>
          </a:prstGeom>
        </p:spPr>
      </p:pic>
      <p:sp>
        <p:nvSpPr>
          <p:cNvPr id="131"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7" name="矩形 6"/>
          <p:cNvSpPr/>
          <p:nvPr/>
        </p:nvSpPr>
        <p:spPr>
          <a:xfrm>
            <a:off x="130814" y="5892299"/>
            <a:ext cx="4119453" cy="830997"/>
          </a:xfrm>
          <a:prstGeom prst="rect">
            <a:avLst/>
          </a:prstGeom>
        </p:spPr>
        <p:txBody>
          <a:bodyPr wrap="square">
            <a:spAutoFit/>
          </a:bodyPr>
          <a:lstStyle/>
          <a:p>
            <a:pPr algn="ctr"/>
            <a:r>
              <a:rPr lang="zh-CN" altLang="en-US" sz="2400" b="1" dirty="0"/>
              <a:t>先</a:t>
            </a:r>
            <a:r>
              <a:rPr lang="zh-CN" altLang="en-US" sz="2400" b="1" dirty="0">
                <a:solidFill>
                  <a:srgbClr val="FFFF00"/>
                </a:solidFill>
              </a:rPr>
              <a:t>选一个树，</a:t>
            </a:r>
            <a:r>
              <a:rPr lang="zh-CN" altLang="en-US" sz="2400" b="1" dirty="0"/>
              <a:t>依次</a:t>
            </a:r>
            <a:r>
              <a:rPr lang="zh-CN" altLang="en-US" sz="2400" b="1" dirty="0">
                <a:solidFill>
                  <a:srgbClr val="FFFF00"/>
                </a:solidFill>
              </a:rPr>
              <a:t>加连支，</a:t>
            </a:r>
            <a:r>
              <a:rPr lang="zh-CN" altLang="en-US" sz="2400" b="1" dirty="0"/>
              <a:t>就</a:t>
            </a:r>
            <a:r>
              <a:rPr lang="zh-CN" altLang="en-US" sz="2400" b="1" dirty="0">
                <a:solidFill>
                  <a:srgbClr val="FFFF00"/>
                </a:solidFill>
              </a:rPr>
              <a:t>分别构成一个个基本回路</a:t>
            </a:r>
            <a:endParaRPr lang="en-US" altLang="zh-CN" sz="2400" b="1" dirty="0">
              <a:solidFill>
                <a:srgbClr val="FFFF00"/>
              </a:solidFill>
            </a:endParaRPr>
          </a:p>
        </p:txBody>
      </p:sp>
      <p:sp>
        <p:nvSpPr>
          <p:cNvPr id="8" name="矩形 7"/>
          <p:cNvSpPr/>
          <p:nvPr/>
        </p:nvSpPr>
        <p:spPr>
          <a:xfrm>
            <a:off x="4605447" y="5892299"/>
            <a:ext cx="4119453" cy="830997"/>
          </a:xfrm>
          <a:prstGeom prst="rect">
            <a:avLst/>
          </a:prstGeom>
        </p:spPr>
        <p:txBody>
          <a:bodyPr wrap="square">
            <a:spAutoFit/>
          </a:bodyPr>
          <a:lstStyle/>
          <a:p>
            <a:pPr algn="ctr"/>
            <a:r>
              <a:rPr lang="zh-CN" altLang="en-US" sz="2400" b="1" dirty="0"/>
              <a:t>无法找到一个对应的树</a:t>
            </a:r>
            <a:endParaRPr lang="en-US" altLang="zh-CN" sz="2400" b="1" dirty="0"/>
          </a:p>
          <a:p>
            <a:pPr algn="ctr"/>
            <a:r>
              <a:rPr lang="zh-CN" altLang="en-US" sz="2400" b="1" dirty="0"/>
              <a:t>构成基本回路</a:t>
            </a:r>
            <a:endParaRPr lang="en-US" altLang="zh-CN" sz="2400" b="1" dirty="0">
              <a:solidFill>
                <a:srgbClr val="FFFF00"/>
              </a:solidFill>
            </a:endParaRPr>
          </a:p>
        </p:txBody>
      </p:sp>
      <p:sp>
        <p:nvSpPr>
          <p:cNvPr id="9" name="动作按钮: 帮助 8">
            <a:hlinkClick r:id="" action="ppaction://noaction" highlightClick="1"/>
          </p:cNvPr>
          <p:cNvSpPr/>
          <p:nvPr/>
        </p:nvSpPr>
        <p:spPr>
          <a:xfrm>
            <a:off x="7047491" y="4324510"/>
            <a:ext cx="373561" cy="479498"/>
          </a:xfrm>
          <a:prstGeom prst="actionButtonHelp">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Box 95"/>
          <p:cNvSpPr txBox="1">
            <a:spLocks noChangeArrowheads="1"/>
          </p:cNvSpPr>
          <p:nvPr/>
        </p:nvSpPr>
        <p:spPr bwMode="auto">
          <a:xfrm>
            <a:off x="5324544" y="0"/>
            <a:ext cx="3819456" cy="830997"/>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sz="1600" dirty="0">
                <a:solidFill>
                  <a:schemeClr val="tx1"/>
                </a:solidFill>
                <a:latin typeface="楷体_GB2312" pitchFamily="49" charset="-122"/>
              </a:rPr>
              <a:t>回忆：网孔数（平面电路）</a:t>
            </a:r>
            <a:r>
              <a:rPr kumimoji="1" lang="en-US" altLang="zh-CN" sz="1600" dirty="0">
                <a:solidFill>
                  <a:schemeClr val="tx1"/>
                </a:solidFill>
                <a:latin typeface="楷体_GB2312" pitchFamily="49" charset="-122"/>
              </a:rPr>
              <a:t>=</a:t>
            </a:r>
            <a:r>
              <a:rPr kumimoji="1" lang="zh-CN" altLang="en-US" sz="1600" dirty="0">
                <a:solidFill>
                  <a:schemeClr val="tx1"/>
                </a:solidFill>
                <a:latin typeface="楷体_GB2312" pitchFamily="49" charset="-122"/>
              </a:rPr>
              <a:t>独立回路数</a:t>
            </a:r>
            <a:r>
              <a:rPr kumimoji="1" lang="en-US" altLang="zh-CN" sz="1600" dirty="0">
                <a:solidFill>
                  <a:schemeClr val="tx1"/>
                </a:solidFill>
                <a:latin typeface="楷体_GB2312" pitchFamily="49" charset="-122"/>
              </a:rPr>
              <a:t>=</a:t>
            </a:r>
            <a:r>
              <a:rPr kumimoji="1" lang="zh-CN" altLang="en-US" sz="1600" dirty="0">
                <a:solidFill>
                  <a:schemeClr val="tx1"/>
                </a:solidFill>
                <a:latin typeface="楷体_GB2312" pitchFamily="49" charset="-122"/>
              </a:rPr>
              <a:t>基本回路树</a:t>
            </a:r>
            <a:r>
              <a:rPr kumimoji="1" lang="en-US" altLang="zh-CN" sz="1600" dirty="0">
                <a:solidFill>
                  <a:schemeClr val="tx1"/>
                </a:solidFill>
                <a:latin typeface="楷体_GB2312" pitchFamily="49" charset="-122"/>
              </a:rPr>
              <a:t>=</a:t>
            </a:r>
            <a:r>
              <a:rPr kumimoji="1" lang="zh-CN" altLang="en-US" sz="1600" dirty="0">
                <a:solidFill>
                  <a:schemeClr val="tx1"/>
                </a:solidFill>
                <a:latin typeface="楷体_GB2312" pitchFamily="49" charset="-122"/>
              </a:rPr>
              <a:t>单连枝回路数</a:t>
            </a:r>
            <a:r>
              <a:rPr kumimoji="1" lang="en-US" altLang="zh-CN" sz="1600" dirty="0">
                <a:solidFill>
                  <a:schemeClr val="tx1"/>
                </a:solidFill>
                <a:latin typeface="楷体_GB2312" pitchFamily="49" charset="-122"/>
              </a:rPr>
              <a:t>=</a:t>
            </a:r>
            <a:r>
              <a:rPr kumimoji="1" lang="zh-CN" altLang="en-US" sz="1600" dirty="0">
                <a:solidFill>
                  <a:schemeClr val="tx1"/>
                </a:solidFill>
                <a:latin typeface="楷体_GB2312" pitchFamily="49" charset="-122"/>
              </a:rPr>
              <a:t>独立</a:t>
            </a:r>
            <a:r>
              <a:rPr kumimoji="1" lang="en-US" altLang="zh-CN" sz="1600" dirty="0">
                <a:solidFill>
                  <a:schemeClr val="tx1"/>
                </a:solidFill>
                <a:latin typeface="楷体_GB2312" pitchFamily="49" charset="-122"/>
              </a:rPr>
              <a:t>KVL</a:t>
            </a:r>
            <a:r>
              <a:rPr kumimoji="1" lang="zh-CN" altLang="en-US" sz="1600" dirty="0">
                <a:solidFill>
                  <a:schemeClr val="tx1"/>
                </a:solidFill>
                <a:latin typeface="楷体_GB2312" pitchFamily="49" charset="-122"/>
              </a:rPr>
              <a:t>方程数</a:t>
            </a:r>
            <a:r>
              <a:rPr kumimoji="1" lang="en-US" altLang="zh-CN" sz="1600" dirty="0">
                <a:solidFill>
                  <a:schemeClr val="tx1"/>
                </a:solidFill>
                <a:latin typeface="楷体_GB2312" pitchFamily="49" charset="-122"/>
              </a:rPr>
              <a:t>=</a:t>
            </a:r>
            <a:r>
              <a:rPr kumimoji="1" lang="zh-CN" altLang="en-US" sz="1600" dirty="0">
                <a:solidFill>
                  <a:schemeClr val="tx1"/>
                </a:solidFill>
                <a:latin typeface="楷体_GB2312" pitchFamily="49" charset="-122"/>
              </a:rPr>
              <a:t>树对应的连支树</a:t>
            </a:r>
            <a:r>
              <a:rPr kumimoji="1" lang="en-US" altLang="zh-CN" sz="1600" dirty="0">
                <a:solidFill>
                  <a:schemeClr val="tx1"/>
                </a:solidFill>
                <a:latin typeface="楷体_GB2312" pitchFamily="49" charset="-122"/>
              </a:rPr>
              <a:t>= b-n+1</a:t>
            </a:r>
            <a:endParaRPr kumimoji="1" lang="zh-CN" altLang="en-US" sz="1600" b="0" dirty="0">
              <a:solidFill>
                <a:schemeClr val="tx1"/>
              </a:solidFill>
              <a:latin typeface="楷体_GB2312"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657755" y="2145336"/>
            <a:ext cx="80994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dirty="0"/>
              <a:t>前页右上图选用的</a:t>
            </a:r>
            <a:r>
              <a:rPr lang="en-US" altLang="zh-CN" dirty="0"/>
              <a:t>4</a:t>
            </a:r>
            <a:r>
              <a:rPr lang="zh-CN" altLang="en-US" dirty="0"/>
              <a:t>个回路对应的</a:t>
            </a:r>
            <a:r>
              <a:rPr lang="en-US" altLang="zh-CN" dirty="0"/>
              <a:t>KVL</a:t>
            </a:r>
            <a:r>
              <a:rPr lang="zh-CN" altLang="en-US" dirty="0"/>
              <a:t>方程也是相互独立的，但我们找不到与此对应的一棵树。</a:t>
            </a:r>
            <a:endParaRPr lang="en-US" altLang="zh-CN" dirty="0"/>
          </a:p>
          <a:p>
            <a:pPr eaLnBrk="1" hangingPunct="1"/>
            <a:endParaRPr lang="en-US" altLang="zh-CN" sz="3200" dirty="0">
              <a:solidFill>
                <a:schemeClr val="bg1"/>
              </a:solidFill>
            </a:endParaRPr>
          </a:p>
          <a:p>
            <a:r>
              <a:rPr lang="zh-CN" altLang="en-US" dirty="0">
                <a:solidFill>
                  <a:schemeClr val="tx1"/>
                </a:solidFill>
              </a:rPr>
              <a:t>基本回路是对应</a:t>
            </a:r>
            <a:r>
              <a:rPr lang="en-US" altLang="zh-CN" dirty="0">
                <a:solidFill>
                  <a:schemeClr val="tx1"/>
                </a:solidFill>
              </a:rPr>
              <a:t>KVL</a:t>
            </a:r>
            <a:r>
              <a:rPr lang="zh-CN" altLang="en-US" dirty="0">
                <a:solidFill>
                  <a:schemeClr val="tx1"/>
                </a:solidFill>
              </a:rPr>
              <a:t>方程独立的</a:t>
            </a:r>
            <a:r>
              <a:rPr lang="zh-CN" altLang="en-US" dirty="0"/>
              <a:t>充分条件</a:t>
            </a:r>
            <a:r>
              <a:rPr lang="zh-CN" altLang="en-US" dirty="0">
                <a:solidFill>
                  <a:schemeClr val="tx1"/>
                </a:solidFill>
              </a:rPr>
              <a:t>，但</a:t>
            </a:r>
            <a:r>
              <a:rPr lang="zh-CN" altLang="en-US" dirty="0"/>
              <a:t>不是必要条件</a:t>
            </a:r>
            <a:r>
              <a:rPr lang="zh-CN" altLang="en-US" dirty="0">
                <a:solidFill>
                  <a:schemeClr val="tx1"/>
                </a:solidFill>
              </a:rPr>
              <a:t>。</a:t>
            </a:r>
            <a:endParaRPr lang="en-US" altLang="zh-CN" dirty="0">
              <a:solidFill>
                <a:schemeClr val="tx1"/>
              </a:solidFill>
            </a:endParaRPr>
          </a:p>
          <a:p>
            <a:endParaRPr lang="en-US" altLang="zh-CN" sz="2800" dirty="0">
              <a:solidFill>
                <a:schemeClr val="tx1"/>
              </a:solidFill>
            </a:endParaRPr>
          </a:p>
          <a:p>
            <a:r>
              <a:rPr lang="zh-CN" altLang="en-US" sz="2800" dirty="0">
                <a:solidFill>
                  <a:schemeClr val="tx1"/>
                </a:solidFill>
              </a:rPr>
              <a:t>每增选一个回路使这个回路</a:t>
            </a:r>
            <a:r>
              <a:rPr lang="zh-CN" altLang="en-US" sz="2800" dirty="0">
                <a:solidFill>
                  <a:srgbClr val="FF0000"/>
                </a:solidFill>
              </a:rPr>
              <a:t>至少具有一条新支路</a:t>
            </a:r>
            <a:r>
              <a:rPr lang="zh-CN" altLang="en-US" sz="2800" dirty="0">
                <a:solidFill>
                  <a:schemeClr val="tx1"/>
                </a:solidFill>
              </a:rPr>
              <a:t>。这样所建立的方程不可能由原来的方程导出，所以</a:t>
            </a:r>
            <a:r>
              <a:rPr lang="zh-CN" altLang="en-US" sz="2800" dirty="0"/>
              <a:t>肯定是独立的</a:t>
            </a:r>
            <a:r>
              <a:rPr lang="zh-CN" altLang="en-US" sz="2800" dirty="0">
                <a:solidFill>
                  <a:schemeClr val="tx1"/>
                </a:solidFill>
              </a:rPr>
              <a:t>。</a:t>
            </a:r>
            <a:endParaRPr lang="en-US" altLang="zh-CN" sz="2800" dirty="0"/>
          </a:p>
        </p:txBody>
      </p:sp>
      <p:grpSp>
        <p:nvGrpSpPr>
          <p:cNvPr id="4" name="Group 17"/>
          <p:cNvGrpSpPr/>
          <p:nvPr/>
        </p:nvGrpSpPr>
        <p:grpSpPr bwMode="auto">
          <a:xfrm>
            <a:off x="87313" y="746829"/>
            <a:ext cx="1652587" cy="850900"/>
            <a:chOff x="385" y="3022"/>
            <a:chExt cx="1041" cy="536"/>
          </a:xfrm>
        </p:grpSpPr>
        <p:pic>
          <p:nvPicPr>
            <p:cNvPr id="5" name="Picture 18"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9"/>
            <p:cNvSpPr txBox="1">
              <a:spLocks noChangeArrowheads="1"/>
            </p:cNvSpPr>
            <p:nvPr/>
          </p:nvSpPr>
          <p:spPr bwMode="auto">
            <a:xfrm>
              <a:off x="793" y="3125"/>
              <a:ext cx="63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b="0" dirty="0">
                  <a:solidFill>
                    <a:schemeClr val="tx1"/>
                  </a:solidFill>
                  <a:latin typeface="Arial" panose="020B0604020202020204" pitchFamily="34" charset="0"/>
                  <a:ea typeface="华文行楷" panose="02010800040101010101" pitchFamily="2" charset="-122"/>
                </a:rPr>
                <a:t>注意</a:t>
              </a:r>
              <a:endParaRPr lang="zh-CN" altLang="en-US" sz="3200" b="0" dirty="0">
                <a:solidFill>
                  <a:schemeClr val="tx1"/>
                </a:solidFill>
                <a:latin typeface="Arial" panose="020B0604020202020204" pitchFamily="34" charset="0"/>
                <a:ea typeface="华文行楷" panose="02010800040101010101" pitchFamily="2" charset="-122"/>
              </a:endParaRPr>
            </a:p>
          </p:txBody>
        </p:sp>
      </p:grpSp>
      <p:sp>
        <p:nvSpPr>
          <p:cNvPr id="7"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8" name="Text Box 3"/>
          <p:cNvSpPr txBox="1">
            <a:spLocks noChangeArrowheads="1"/>
          </p:cNvSpPr>
          <p:nvPr/>
        </p:nvSpPr>
        <p:spPr bwMode="auto">
          <a:xfrm>
            <a:off x="3650986" y="5930678"/>
            <a:ext cx="51061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FF00"/>
              </a:buClr>
              <a:buSzPts val="2400"/>
              <a:buFont typeface="Wingdings" panose="05000000000000000000" pitchFamily="2" charset="2"/>
              <a:buNone/>
            </a:pPr>
            <a:r>
              <a:rPr lang="zh-CN" altLang="en-US" sz="2000" dirty="0">
                <a:solidFill>
                  <a:srgbClr val="FF0000"/>
                </a:solidFill>
                <a:latin typeface="楷体_GB2312" pitchFamily="49" charset="-122"/>
              </a:rPr>
              <a:t>如何确定相互独立？看构成回路的支路组成</a:t>
            </a:r>
            <a:endParaRPr lang="zh-CN" altLang="en-US" sz="2000" dirty="0">
              <a:solidFill>
                <a:srgbClr val="FF0000"/>
              </a:solidFill>
              <a:latin typeface="楷体_GB2312"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0"/>
            <a:ext cx="361457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3.7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回路电流法</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3" name="Text Box 2"/>
          <p:cNvSpPr txBox="1">
            <a:spLocks noChangeArrowheads="1"/>
          </p:cNvSpPr>
          <p:nvPr/>
        </p:nvSpPr>
        <p:spPr bwMode="auto">
          <a:xfrm>
            <a:off x="257175" y="850900"/>
            <a:ext cx="8426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latin typeface="Arial" panose="020B0604020202020204" pitchFamily="34" charset="0"/>
                <a:ea typeface="宋体" panose="02010600030101010101" pitchFamily="2" charset="-122"/>
              </a:rPr>
              <a:t>例</a:t>
            </a:r>
            <a:r>
              <a:rPr lang="en-US" altLang="zh-CN" sz="3200" b="0" dirty="0">
                <a:solidFill>
                  <a:schemeClr val="tx1"/>
                </a:solidFill>
                <a:ea typeface="宋体" panose="02010600030101010101" pitchFamily="2" charset="-122"/>
              </a:rPr>
              <a:t>3 </a:t>
            </a:r>
            <a:r>
              <a:rPr lang="zh-CN" altLang="en-US" sz="3200" b="0" dirty="0">
                <a:solidFill>
                  <a:schemeClr val="tx1"/>
                </a:solidFill>
                <a:ea typeface="宋体" panose="02010600030101010101" pitchFamily="2" charset="-122"/>
              </a:rPr>
              <a:t>求电路中电压</a:t>
            </a:r>
            <a:r>
              <a:rPr lang="en-US" altLang="zh-CN" sz="3200" b="0" dirty="0">
                <a:solidFill>
                  <a:schemeClr val="tx1"/>
                </a:solidFill>
                <a:ea typeface="宋体" panose="02010600030101010101" pitchFamily="2" charset="-122"/>
              </a:rPr>
              <a:t>U,</a:t>
            </a:r>
            <a:r>
              <a:rPr lang="zh-CN" altLang="en-US" sz="3200" b="0" dirty="0">
                <a:solidFill>
                  <a:schemeClr val="tx1"/>
                </a:solidFill>
                <a:ea typeface="宋体" panose="02010600030101010101" pitchFamily="2" charset="-122"/>
              </a:rPr>
              <a:t>电流</a:t>
            </a:r>
            <a:r>
              <a:rPr lang="en-US" altLang="zh-CN" sz="3200" b="0" dirty="0">
                <a:solidFill>
                  <a:schemeClr val="tx1"/>
                </a:solidFill>
                <a:ea typeface="宋体" panose="02010600030101010101" pitchFamily="2" charset="-122"/>
              </a:rPr>
              <a:t>I</a:t>
            </a:r>
            <a:r>
              <a:rPr lang="zh-CN" altLang="en-US" sz="3200" b="0" dirty="0">
                <a:solidFill>
                  <a:schemeClr val="tx1"/>
                </a:solidFill>
                <a:ea typeface="宋体" panose="02010600030101010101" pitchFamily="2" charset="-122"/>
              </a:rPr>
              <a:t>和电压源产生的功率</a:t>
            </a:r>
            <a:endParaRPr lang="en-US" altLang="zh-CN" sz="3200" b="0" dirty="0">
              <a:solidFill>
                <a:schemeClr val="tx1"/>
              </a:solidFill>
            </a:endParaRPr>
          </a:p>
        </p:txBody>
      </p:sp>
      <p:pic>
        <p:nvPicPr>
          <p:cNvPr id="4" name="图片 3"/>
          <p:cNvPicPr>
            <a:picLocks noChangeAspect="1"/>
          </p:cNvPicPr>
          <p:nvPr/>
        </p:nvPicPr>
        <p:blipFill>
          <a:blip r:embed="rId1"/>
          <a:stretch>
            <a:fillRect/>
          </a:stretch>
        </p:blipFill>
        <p:spPr>
          <a:xfrm>
            <a:off x="257175" y="1900485"/>
            <a:ext cx="4129136" cy="2533248"/>
          </a:xfrm>
          <a:prstGeom prst="rect">
            <a:avLst/>
          </a:prstGeom>
        </p:spPr>
      </p:pic>
      <p:sp>
        <p:nvSpPr>
          <p:cNvPr id="5" name="矩形 4"/>
          <p:cNvSpPr/>
          <p:nvPr/>
        </p:nvSpPr>
        <p:spPr>
          <a:xfrm>
            <a:off x="5115983" y="2123136"/>
            <a:ext cx="3249083" cy="2416687"/>
          </a:xfrm>
          <a:prstGeom prst="rect">
            <a:avLst/>
          </a:prstGeom>
        </p:spPr>
        <p:txBody>
          <a:bodyPr wrap="square">
            <a:spAutoFit/>
          </a:bodyPr>
          <a:lstStyle/>
          <a:p>
            <a:pPr>
              <a:lnSpc>
                <a:spcPct val="120000"/>
              </a:lnSpc>
            </a:pPr>
            <a:r>
              <a:rPr kumimoji="1" lang="en-US" altLang="zh-CN" sz="3200" b="1" dirty="0"/>
              <a:t>I</a:t>
            </a:r>
            <a:r>
              <a:rPr kumimoji="1" lang="en-US" altLang="zh-CN" sz="3200" b="1" baseline="-25000" dirty="0"/>
              <a:t>1</a:t>
            </a:r>
            <a:r>
              <a:rPr kumimoji="1" lang="en-US" altLang="zh-CN" sz="3200" b="1" dirty="0"/>
              <a:t> = 2A, </a:t>
            </a:r>
            <a:endParaRPr kumimoji="1" lang="en-US" altLang="zh-CN" sz="3200" b="1" dirty="0"/>
          </a:p>
          <a:p>
            <a:pPr>
              <a:lnSpc>
                <a:spcPct val="120000"/>
              </a:lnSpc>
            </a:pPr>
            <a:r>
              <a:rPr kumimoji="1" lang="en-US" altLang="zh-CN" sz="3200" b="1" dirty="0"/>
              <a:t>I</a:t>
            </a:r>
            <a:r>
              <a:rPr kumimoji="1" lang="en-US" altLang="zh-CN" sz="3200" b="1" baseline="-25000" dirty="0"/>
              <a:t>2 </a:t>
            </a:r>
            <a:r>
              <a:rPr kumimoji="1" lang="en-US" altLang="zh-CN" sz="3200" b="1" dirty="0"/>
              <a:t>= 2A</a:t>
            </a:r>
            <a:endParaRPr kumimoji="1" lang="en-US" altLang="zh-CN" sz="3200" b="1" dirty="0"/>
          </a:p>
          <a:p>
            <a:pPr>
              <a:lnSpc>
                <a:spcPct val="120000"/>
              </a:lnSpc>
            </a:pPr>
            <a:r>
              <a:rPr kumimoji="1" lang="en-US" altLang="zh-CN" sz="3200" b="1" dirty="0"/>
              <a:t>I</a:t>
            </a:r>
            <a:r>
              <a:rPr kumimoji="1" lang="en-US" altLang="zh-CN" sz="3200" b="1" baseline="-25000" dirty="0"/>
              <a:t>3</a:t>
            </a:r>
            <a:r>
              <a:rPr kumimoji="1" lang="en-US" altLang="zh-CN" sz="3200" b="1" dirty="0"/>
              <a:t>= 3A</a:t>
            </a:r>
            <a:endParaRPr kumimoji="1" lang="en-US" altLang="zh-CN" sz="3200" b="1" dirty="0"/>
          </a:p>
          <a:p>
            <a:pPr>
              <a:lnSpc>
                <a:spcPct val="120000"/>
              </a:lnSpc>
            </a:pPr>
            <a:r>
              <a:rPr kumimoji="1" lang="en-US" altLang="zh-CN" sz="3200" b="1" dirty="0"/>
              <a:t>6I</a:t>
            </a:r>
            <a:r>
              <a:rPr kumimoji="1" lang="en-US" altLang="zh-CN" sz="3200" b="1" baseline="-25000" dirty="0"/>
              <a:t>4</a:t>
            </a:r>
            <a:r>
              <a:rPr kumimoji="1" lang="en-US" altLang="zh-CN" sz="3200" b="1" dirty="0"/>
              <a:t>-3I</a:t>
            </a:r>
            <a:r>
              <a:rPr kumimoji="1" lang="en-US" altLang="zh-CN" sz="3200" b="1" baseline="-25000" dirty="0"/>
              <a:t>1</a:t>
            </a:r>
            <a:r>
              <a:rPr kumimoji="1" lang="en-US" altLang="zh-CN" sz="3200" b="1" dirty="0"/>
              <a:t>+I</a:t>
            </a:r>
            <a:r>
              <a:rPr kumimoji="1" lang="en-US" altLang="zh-CN" sz="3200" b="1" baseline="-25000" dirty="0"/>
              <a:t>2</a:t>
            </a:r>
            <a:r>
              <a:rPr kumimoji="1" lang="en-US" altLang="zh-CN" sz="3200" b="1" dirty="0"/>
              <a:t>-4I</a:t>
            </a:r>
            <a:r>
              <a:rPr kumimoji="1" lang="en-US" altLang="zh-CN" sz="3200" b="1" baseline="-25000" dirty="0"/>
              <a:t>3</a:t>
            </a:r>
            <a:r>
              <a:rPr kumimoji="1" lang="en-US" altLang="zh-CN" sz="3200" b="1" dirty="0"/>
              <a:t> = -4</a:t>
            </a:r>
            <a:endParaRPr kumimoji="1" lang="en-US" altLang="zh-CN" sz="3200" b="1" dirty="0"/>
          </a:p>
        </p:txBody>
      </p:sp>
      <p:sp>
        <p:nvSpPr>
          <p:cNvPr id="6" name="Text Box 2"/>
          <p:cNvSpPr txBox="1">
            <a:spLocks noChangeArrowheads="1"/>
          </p:cNvSpPr>
          <p:nvPr/>
        </p:nvSpPr>
        <p:spPr bwMode="auto">
          <a:xfrm>
            <a:off x="4636841" y="1640244"/>
            <a:ext cx="566373" cy="519112"/>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dirty="0">
                <a:solidFill>
                  <a:schemeClr val="tx1"/>
                </a:solidFill>
                <a:latin typeface="Arial" panose="020B0604020202020204" pitchFamily="34" charset="0"/>
                <a:ea typeface="宋体" panose="02010600030101010101" pitchFamily="2" charset="-122"/>
              </a:rPr>
              <a:t>解</a:t>
            </a:r>
            <a:endParaRPr lang="en-US" altLang="zh-CN" b="0" dirty="0">
              <a:solidFill>
                <a:schemeClr val="tx1"/>
              </a:solidFill>
            </a:endParaRPr>
          </a:p>
        </p:txBody>
      </p:sp>
      <p:sp>
        <p:nvSpPr>
          <p:cNvPr id="7" name="Text Box 3"/>
          <p:cNvSpPr txBox="1">
            <a:spLocks noChangeArrowheads="1"/>
          </p:cNvSpPr>
          <p:nvPr/>
        </p:nvSpPr>
        <p:spPr bwMode="auto">
          <a:xfrm>
            <a:off x="2506134" y="6324704"/>
            <a:ext cx="6580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FF00"/>
              </a:buClr>
              <a:buSzPts val="2400"/>
              <a:buFont typeface="Wingdings" panose="05000000000000000000" pitchFamily="2" charset="2"/>
              <a:buNone/>
            </a:pPr>
            <a:r>
              <a:rPr lang="zh-CN" altLang="en-US" dirty="0">
                <a:latin typeface="楷体_GB2312" pitchFamily="49" charset="-122"/>
              </a:rPr>
              <a:t>选择回路原则：让无伴电流源只属于一个回路</a:t>
            </a:r>
            <a:endParaRPr lang="zh-CN" altLang="en-US" dirty="0">
              <a:latin typeface="楷体_GB2312" pitchFamily="49" charset="-122"/>
            </a:endParaRPr>
          </a:p>
        </p:txBody>
      </p:sp>
      <p:sp>
        <p:nvSpPr>
          <p:cNvPr id="8" name="矩形 7"/>
          <p:cNvSpPr/>
          <p:nvPr/>
        </p:nvSpPr>
        <p:spPr>
          <a:xfrm>
            <a:off x="5203214" y="4724553"/>
            <a:ext cx="2691954" cy="1234825"/>
          </a:xfrm>
          <a:prstGeom prst="rect">
            <a:avLst/>
          </a:prstGeom>
        </p:spPr>
        <p:txBody>
          <a:bodyPr wrap="square">
            <a:spAutoFit/>
          </a:bodyPr>
          <a:lstStyle/>
          <a:p>
            <a:pPr>
              <a:lnSpc>
                <a:spcPct val="120000"/>
              </a:lnSpc>
            </a:pPr>
            <a:r>
              <a:rPr kumimoji="1" lang="en-US" altLang="zh-CN" sz="3200" b="1" dirty="0"/>
              <a:t>I</a:t>
            </a:r>
            <a:r>
              <a:rPr kumimoji="1" lang="en-US" altLang="zh-CN" sz="3200" b="1" baseline="-25000" dirty="0"/>
              <a:t>4</a:t>
            </a:r>
            <a:r>
              <a:rPr kumimoji="1" lang="en-US" altLang="zh-CN" sz="3200" b="1" dirty="0"/>
              <a:t>= 2A</a:t>
            </a:r>
            <a:endParaRPr kumimoji="1" lang="en-US" altLang="zh-CN" sz="3200" b="1" dirty="0"/>
          </a:p>
          <a:p>
            <a:pPr>
              <a:lnSpc>
                <a:spcPct val="120000"/>
              </a:lnSpc>
            </a:pPr>
            <a:r>
              <a:rPr kumimoji="1" lang="en-US" altLang="zh-CN" sz="3200" b="1" dirty="0"/>
              <a:t>I = 2+3-2 = 3A</a:t>
            </a:r>
            <a:endParaRPr kumimoji="1" lang="en-US" altLang="zh-CN" sz="3200" b="1" dirty="0"/>
          </a:p>
        </p:txBody>
      </p:sp>
      <p:sp>
        <p:nvSpPr>
          <p:cNvPr id="9" name="AutoShape 102"/>
          <p:cNvSpPr>
            <a:spLocks noChangeArrowheads="1"/>
          </p:cNvSpPr>
          <p:nvPr/>
        </p:nvSpPr>
        <p:spPr bwMode="auto">
          <a:xfrm rot="10800000">
            <a:off x="4115642" y="5223078"/>
            <a:ext cx="630502" cy="237775"/>
          </a:xfrm>
          <a:prstGeom prst="rightArrow">
            <a:avLst>
              <a:gd name="adj1" fmla="val 50000"/>
              <a:gd name="adj2" fmla="val 12472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10" name="矩形 9"/>
          <p:cNvSpPr/>
          <p:nvPr/>
        </p:nvSpPr>
        <p:spPr>
          <a:xfrm>
            <a:off x="365490" y="4688827"/>
            <a:ext cx="3631618" cy="1235788"/>
          </a:xfrm>
          <a:prstGeom prst="rect">
            <a:avLst/>
          </a:prstGeom>
        </p:spPr>
        <p:txBody>
          <a:bodyPr wrap="square">
            <a:spAutoFit/>
          </a:bodyPr>
          <a:lstStyle/>
          <a:p>
            <a:pPr>
              <a:lnSpc>
                <a:spcPct val="120000"/>
              </a:lnSpc>
            </a:pPr>
            <a:r>
              <a:rPr kumimoji="1" lang="en-US" altLang="zh-CN" sz="3200" b="1" dirty="0"/>
              <a:t>U = 2I</a:t>
            </a:r>
            <a:r>
              <a:rPr kumimoji="1" lang="en-US" altLang="zh-CN" sz="3200" b="1" baseline="-25000" dirty="0"/>
              <a:t>4</a:t>
            </a:r>
            <a:r>
              <a:rPr kumimoji="1" lang="en-US" altLang="zh-CN" sz="3200" b="1" dirty="0"/>
              <a:t> +4 = 8V</a:t>
            </a:r>
            <a:endParaRPr kumimoji="1" lang="en-US" altLang="zh-CN" sz="3200" b="1" dirty="0"/>
          </a:p>
          <a:p>
            <a:pPr>
              <a:lnSpc>
                <a:spcPct val="120000"/>
              </a:lnSpc>
            </a:pPr>
            <a:r>
              <a:rPr kumimoji="1" lang="en-US" altLang="zh-CN" sz="3200" b="1" dirty="0"/>
              <a:t>P = 4*I</a:t>
            </a:r>
            <a:r>
              <a:rPr kumimoji="1" lang="en-US" altLang="zh-CN" sz="3200" b="1" baseline="-25000" dirty="0"/>
              <a:t>4</a:t>
            </a:r>
            <a:r>
              <a:rPr kumimoji="1" lang="en-US" altLang="zh-CN" sz="3200" b="1" dirty="0"/>
              <a:t> = 8W (</a:t>
            </a:r>
            <a:r>
              <a:rPr kumimoji="1" lang="zh-CN" altLang="en-US" sz="3200" b="1" dirty="0"/>
              <a:t>吸收</a:t>
            </a:r>
            <a:r>
              <a:rPr kumimoji="1" lang="en-US" altLang="zh-CN" sz="3200" b="1" dirty="0"/>
              <a:t>)</a:t>
            </a:r>
            <a:endParaRPr kumimoji="1" lang="en-US" altLang="zh-CN" sz="3200" b="1" dirty="0"/>
          </a:p>
        </p:txBody>
      </p:sp>
      <p:sp>
        <p:nvSpPr>
          <p:cNvPr id="11" name="Text Box 3"/>
          <p:cNvSpPr txBox="1">
            <a:spLocks noChangeArrowheads="1"/>
          </p:cNvSpPr>
          <p:nvPr/>
        </p:nvSpPr>
        <p:spPr bwMode="auto">
          <a:xfrm>
            <a:off x="2565401" y="1900485"/>
            <a:ext cx="18209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FF00"/>
              </a:buClr>
              <a:buSzPts val="2400"/>
              <a:buFont typeface="Wingdings" panose="05000000000000000000" pitchFamily="2" charset="2"/>
              <a:buNone/>
            </a:pPr>
            <a:r>
              <a:rPr lang="zh-CN" altLang="en-US" sz="1800" dirty="0">
                <a:solidFill>
                  <a:srgbClr val="FF0000"/>
                </a:solidFill>
                <a:latin typeface="楷体_GB2312" pitchFamily="49" charset="-122"/>
              </a:rPr>
              <a:t>三个无伴电流源！</a:t>
            </a:r>
            <a:endParaRPr lang="zh-CN" altLang="en-US" sz="1800" dirty="0">
              <a:solidFill>
                <a:srgbClr val="FF0000"/>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par>
                                <p:cTn id="11" presetID="2" presetClass="entr" presetSubtype="2"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slide(from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autoUpdateAnimBg="0"/>
      <p:bldP spid="7" grpId="0" autoUpdateAnimBg="0"/>
      <p:bldP spid="9" grpId="0" animBg="1"/>
      <p:bldP spid="11"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矩形 2"/>
          <p:cNvSpPr>
            <a:spLocks noChangeArrowheads="1"/>
          </p:cNvSpPr>
          <p:nvPr/>
        </p:nvSpPr>
        <p:spPr bwMode="auto">
          <a:xfrm>
            <a:off x="198966" y="1518708"/>
            <a:ext cx="874606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800" dirty="0">
                <a:latin typeface="楷体_GB2312" pitchFamily="49" charset="-122"/>
              </a:rPr>
              <a:t>    在节点电压法中，列写的是</a:t>
            </a:r>
            <a:r>
              <a:rPr kumimoji="1" lang="en-US" altLang="zh-CN" sz="2800" dirty="0">
                <a:solidFill>
                  <a:schemeClr val="tx1"/>
                </a:solidFill>
                <a:latin typeface="楷体_GB2312" pitchFamily="49" charset="-122"/>
              </a:rPr>
              <a:t>KCL</a:t>
            </a:r>
            <a:r>
              <a:rPr kumimoji="1" lang="zh-CN" altLang="en-US" sz="2800" dirty="0">
                <a:solidFill>
                  <a:schemeClr val="tx1"/>
                </a:solidFill>
                <a:latin typeface="楷体_GB2312" pitchFamily="49" charset="-122"/>
              </a:rPr>
              <a:t>电流方程</a:t>
            </a:r>
            <a:r>
              <a:rPr kumimoji="1" lang="zh-CN" altLang="en-US" sz="2800" dirty="0">
                <a:latin typeface="楷体_GB2312" pitchFamily="49" charset="-122"/>
              </a:rPr>
              <a:t>，当电路含有</a:t>
            </a:r>
            <a:r>
              <a:rPr kumimoji="1" lang="zh-CN" altLang="en-US" sz="2800" dirty="0">
                <a:solidFill>
                  <a:schemeClr val="tx1"/>
                </a:solidFill>
              </a:rPr>
              <a:t>电压源</a:t>
            </a:r>
            <a:r>
              <a:rPr kumimoji="1" lang="zh-CN" altLang="en-US" sz="2800" dirty="0">
                <a:solidFill>
                  <a:schemeClr val="tx1"/>
                </a:solidFill>
                <a:latin typeface="楷体_GB2312" pitchFamily="49" charset="-122"/>
              </a:rPr>
              <a:t>支路时</a:t>
            </a:r>
            <a:r>
              <a:rPr kumimoji="1" lang="en-US" altLang="zh-CN" sz="2800" dirty="0">
                <a:solidFill>
                  <a:schemeClr val="tx1"/>
                </a:solidFill>
                <a:latin typeface="楷体_GB2312" pitchFamily="49" charset="-122"/>
              </a:rPr>
              <a:t>(KCL unfriendly)</a:t>
            </a:r>
            <a:r>
              <a:rPr kumimoji="1" lang="zh-CN" altLang="en-US" sz="2800" dirty="0">
                <a:latin typeface="楷体_GB2312" pitchFamily="49" charset="-122"/>
              </a:rPr>
              <a:t>，为了列写方程时避免使用电压源的</a:t>
            </a:r>
            <a:r>
              <a:rPr kumimoji="1" lang="zh-CN" altLang="en-US" sz="2800" dirty="0">
                <a:solidFill>
                  <a:schemeClr val="tx1"/>
                </a:solidFill>
              </a:rPr>
              <a:t>未知电流</a:t>
            </a:r>
            <a:r>
              <a:rPr kumimoji="1" lang="zh-CN" altLang="en-US" sz="2800" dirty="0">
                <a:latin typeface="楷体_GB2312" pitchFamily="49" charset="-122"/>
              </a:rPr>
              <a:t>，我们引入了</a:t>
            </a:r>
            <a:r>
              <a:rPr kumimoji="1" lang="zh-CN" altLang="en-US" sz="2800" dirty="0">
                <a:solidFill>
                  <a:schemeClr val="tx1"/>
                </a:solidFill>
              </a:rPr>
              <a:t>超节点</a:t>
            </a:r>
            <a:r>
              <a:rPr kumimoji="1" lang="zh-CN" altLang="en-US" sz="2800" dirty="0">
                <a:latin typeface="楷体_GB2312" pitchFamily="49" charset="-122"/>
              </a:rPr>
              <a:t>的概念</a:t>
            </a:r>
            <a:r>
              <a:rPr kumimoji="1" lang="zh-CN" altLang="en-US" sz="2800" dirty="0">
                <a:solidFill>
                  <a:schemeClr val="tx1"/>
                </a:solidFill>
              </a:rPr>
              <a:t>。</a:t>
            </a:r>
            <a:endParaRPr kumimoji="1" lang="en-US" altLang="zh-CN" sz="2800" dirty="0">
              <a:solidFill>
                <a:schemeClr val="tx1"/>
              </a:solidFill>
            </a:endParaRPr>
          </a:p>
          <a:p>
            <a:pPr eaLnBrk="1" hangingPunct="1"/>
            <a:endParaRPr kumimoji="1" lang="en-US" altLang="zh-CN" sz="2800" dirty="0">
              <a:solidFill>
                <a:schemeClr val="tx1"/>
              </a:solidFill>
            </a:endParaRPr>
          </a:p>
          <a:p>
            <a:r>
              <a:rPr kumimoji="1" lang="zh-CN" altLang="en-US" sz="2800" dirty="0">
                <a:latin typeface="楷体_GB2312" pitchFamily="49" charset="-122"/>
              </a:rPr>
              <a:t>    在网孔电流法和回路电流法中，列写的是</a:t>
            </a:r>
            <a:r>
              <a:rPr kumimoji="1" lang="en-US" altLang="zh-CN" sz="2800" dirty="0">
                <a:latin typeface="楷体_GB2312" pitchFamily="49" charset="-122"/>
              </a:rPr>
              <a:t>KVL</a:t>
            </a:r>
            <a:r>
              <a:rPr kumimoji="1" lang="zh-CN" altLang="en-US" sz="2800" dirty="0">
                <a:solidFill>
                  <a:schemeClr val="tx1"/>
                </a:solidFill>
              </a:rPr>
              <a:t>电压方程</a:t>
            </a:r>
            <a:r>
              <a:rPr kumimoji="1" lang="zh-CN" altLang="en-US" sz="2800" dirty="0">
                <a:latin typeface="楷体_GB2312" pitchFamily="49" charset="-122"/>
              </a:rPr>
              <a:t>，当电路含有</a:t>
            </a:r>
            <a:r>
              <a:rPr kumimoji="1" lang="zh-CN" altLang="en-US" sz="2800" dirty="0">
                <a:solidFill>
                  <a:schemeClr val="tx1"/>
                </a:solidFill>
              </a:rPr>
              <a:t>电流源</a:t>
            </a:r>
            <a:r>
              <a:rPr kumimoji="1" lang="zh-CN" altLang="en-US" sz="2800" dirty="0">
                <a:solidFill>
                  <a:schemeClr val="tx1"/>
                </a:solidFill>
                <a:latin typeface="楷体_GB2312" pitchFamily="49" charset="-122"/>
              </a:rPr>
              <a:t>支路时</a:t>
            </a:r>
            <a:r>
              <a:rPr kumimoji="1" lang="en-US" altLang="zh-CN" sz="2800" dirty="0">
                <a:solidFill>
                  <a:schemeClr val="tx1"/>
                </a:solidFill>
                <a:latin typeface="楷体_GB2312" pitchFamily="49" charset="-122"/>
              </a:rPr>
              <a:t>(KVL unfriendly) </a:t>
            </a:r>
            <a:r>
              <a:rPr kumimoji="1" lang="zh-CN" altLang="en-US" sz="2800" dirty="0">
                <a:latin typeface="楷体_GB2312" pitchFamily="49" charset="-122"/>
              </a:rPr>
              <a:t>，为了列写方程时避免使用电流源的</a:t>
            </a:r>
            <a:r>
              <a:rPr kumimoji="1" lang="zh-CN" altLang="en-US" sz="2800" dirty="0">
                <a:solidFill>
                  <a:schemeClr val="tx1"/>
                </a:solidFill>
              </a:rPr>
              <a:t>未知电电压</a:t>
            </a:r>
            <a:r>
              <a:rPr kumimoji="1" lang="zh-CN" altLang="en-US" sz="2800" dirty="0">
                <a:latin typeface="楷体_GB2312" pitchFamily="49" charset="-122"/>
              </a:rPr>
              <a:t>，我们也可以引入</a:t>
            </a:r>
            <a:r>
              <a:rPr kumimoji="1" lang="zh-CN" altLang="en-US" sz="2800" dirty="0">
                <a:solidFill>
                  <a:schemeClr val="tx1"/>
                </a:solidFill>
              </a:rPr>
              <a:t>超网孔</a:t>
            </a:r>
            <a:r>
              <a:rPr kumimoji="1" lang="zh-CN" altLang="en-US" sz="2800" dirty="0">
                <a:solidFill>
                  <a:srgbClr val="FFC000"/>
                </a:solidFill>
                <a:latin typeface="楷体_GB2312" pitchFamily="49" charset="-122"/>
              </a:rPr>
              <a:t>和</a:t>
            </a:r>
            <a:r>
              <a:rPr kumimoji="1" lang="zh-CN" altLang="en-US" sz="2800" dirty="0">
                <a:solidFill>
                  <a:schemeClr val="tx1"/>
                </a:solidFill>
              </a:rPr>
              <a:t>超回路</a:t>
            </a:r>
            <a:r>
              <a:rPr kumimoji="1" lang="zh-CN" altLang="en-US" sz="2800" dirty="0">
                <a:latin typeface="楷体_GB2312" pitchFamily="49" charset="-122"/>
              </a:rPr>
              <a:t>的概念</a:t>
            </a:r>
            <a:r>
              <a:rPr kumimoji="1" lang="zh-CN" altLang="en-US" sz="2800" dirty="0">
                <a:solidFill>
                  <a:schemeClr val="tx1"/>
                </a:solidFill>
              </a:rPr>
              <a:t>。</a:t>
            </a:r>
            <a:endParaRPr kumimoji="1" lang="zh-CN" altLang="en-US" sz="2800" dirty="0">
              <a:solidFill>
                <a:schemeClr val="tx1"/>
              </a:solidFill>
            </a:endParaRPr>
          </a:p>
        </p:txBody>
      </p:sp>
      <p:sp>
        <p:nvSpPr>
          <p:cNvPr id="4" name="Text Box 4"/>
          <p:cNvSpPr txBox="1">
            <a:spLocks noChangeArrowheads="1"/>
          </p:cNvSpPr>
          <p:nvPr/>
        </p:nvSpPr>
        <p:spPr bwMode="auto">
          <a:xfrm>
            <a:off x="0" y="0"/>
            <a:ext cx="578620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3.8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超网孔、超回路的概念</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AAAZIPK0.jpg"/>
          <p:cNvPicPr>
            <a:picLocks noChangeAspect="1"/>
          </p:cNvPicPr>
          <p:nvPr/>
        </p:nvPicPr>
        <p:blipFill rotWithShape="1">
          <a:blip r:embed="rId1">
            <a:extLst>
              <a:ext uri="{28A0092B-C50C-407E-A947-70E740481C1C}">
                <a14:useLocalDpi xmlns:a14="http://schemas.microsoft.com/office/drawing/2010/main" val="0"/>
              </a:ext>
            </a:extLst>
          </a:blip>
          <a:srcRect b="3171"/>
          <a:stretch>
            <a:fillRect/>
          </a:stretch>
        </p:blipFill>
        <p:spPr bwMode="auto">
          <a:xfrm>
            <a:off x="2843213" y="692150"/>
            <a:ext cx="60134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Picture 2" descr="AAAZIPM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3644900"/>
            <a:ext cx="6121400"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矩形 3"/>
          <p:cNvSpPr>
            <a:spLocks noChangeArrowheads="1"/>
          </p:cNvSpPr>
          <p:nvPr/>
        </p:nvSpPr>
        <p:spPr bwMode="auto">
          <a:xfrm>
            <a:off x="915103" y="1095375"/>
            <a:ext cx="57626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4000" dirty="0">
                <a:solidFill>
                  <a:schemeClr val="tx1"/>
                </a:solidFill>
                <a:latin typeface="楷体_GB2312" pitchFamily="49" charset="-122"/>
              </a:rPr>
              <a:t>超网孔的实例一</a:t>
            </a:r>
            <a:endParaRPr lang="zh-CN" altLang="en-US" sz="4000" dirty="0">
              <a:solidFill>
                <a:schemeClr val="tx1"/>
              </a:solidFill>
            </a:endParaRPr>
          </a:p>
        </p:txBody>
      </p:sp>
      <p:sp>
        <p:nvSpPr>
          <p:cNvPr id="5" name="Text Box 4"/>
          <p:cNvSpPr txBox="1">
            <a:spLocks noChangeArrowheads="1"/>
          </p:cNvSpPr>
          <p:nvPr/>
        </p:nvSpPr>
        <p:spPr bwMode="auto">
          <a:xfrm>
            <a:off x="0" y="0"/>
            <a:ext cx="578620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3.8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超网孔、超回路的概念</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6" name="Text Box 3"/>
          <p:cNvSpPr txBox="1">
            <a:spLocks noChangeArrowheads="1"/>
          </p:cNvSpPr>
          <p:nvPr/>
        </p:nvSpPr>
        <p:spPr bwMode="auto">
          <a:xfrm>
            <a:off x="72814" y="6211669"/>
            <a:ext cx="39911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FF00"/>
              </a:buClr>
              <a:buSzPts val="2400"/>
              <a:buFont typeface="Wingdings" panose="05000000000000000000" pitchFamily="2" charset="2"/>
              <a:buNone/>
            </a:pPr>
            <a:r>
              <a:rPr lang="zh-CN" altLang="en-US" sz="1800" dirty="0">
                <a:latin typeface="楷体_GB2312" pitchFamily="49" charset="-122"/>
              </a:rPr>
              <a:t>本来不是网孔，是个回路</a:t>
            </a:r>
            <a:endParaRPr lang="en-US" altLang="zh-CN" sz="1800" dirty="0">
              <a:latin typeface="楷体_GB2312" pitchFamily="49" charset="-122"/>
            </a:endParaRPr>
          </a:p>
          <a:p>
            <a:pPr eaLnBrk="1" hangingPunct="1">
              <a:buClr>
                <a:srgbClr val="FFFF00"/>
              </a:buClr>
              <a:buSzPts val="2400"/>
              <a:buFont typeface="Wingdings" panose="05000000000000000000" pitchFamily="2" charset="2"/>
              <a:buNone/>
            </a:pPr>
            <a:r>
              <a:rPr lang="zh-CN" altLang="en-US" sz="1800" dirty="0">
                <a:latin typeface="楷体_GB2312" pitchFamily="49" charset="-122"/>
              </a:rPr>
              <a:t>用超网孔概念可以直接列网孔电流法</a:t>
            </a:r>
            <a:endParaRPr lang="zh-CN" altLang="en-US" sz="1800" dirty="0">
              <a:latin typeface="楷体_GB2312" pitchFamily="49" charset="-122"/>
            </a:endParaRPr>
          </a:p>
        </p:txBody>
      </p:sp>
      <p:sp>
        <p:nvSpPr>
          <p:cNvPr id="7" name="Text Box 3"/>
          <p:cNvSpPr txBox="1">
            <a:spLocks noChangeArrowheads="1"/>
          </p:cNvSpPr>
          <p:nvPr/>
        </p:nvSpPr>
        <p:spPr bwMode="auto">
          <a:xfrm>
            <a:off x="2809346" y="686187"/>
            <a:ext cx="1345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FF00"/>
              </a:buClr>
              <a:buSzPts val="2400"/>
              <a:buFont typeface="Wingdings" panose="05000000000000000000" pitchFamily="2" charset="2"/>
              <a:buNone/>
            </a:pPr>
            <a:r>
              <a:rPr lang="zh-CN" altLang="en-US" sz="1800" dirty="0">
                <a:solidFill>
                  <a:srgbClr val="FF0000"/>
                </a:solidFill>
                <a:latin typeface="楷体_GB2312" pitchFamily="49" charset="-122"/>
              </a:rPr>
              <a:t>网孔电流法 </a:t>
            </a:r>
            <a:endParaRPr lang="zh-CN" altLang="en-US" sz="1800" dirty="0">
              <a:solidFill>
                <a:srgbClr val="FF0000"/>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AAAZIPN0.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0825" y="1764771"/>
            <a:ext cx="4537075" cy="483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1" name="Picture 2" descr="AAAZIPO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7600" y="1769533"/>
            <a:ext cx="414020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矩形 3"/>
          <p:cNvSpPr>
            <a:spLocks noChangeArrowheads="1"/>
          </p:cNvSpPr>
          <p:nvPr/>
        </p:nvSpPr>
        <p:spPr bwMode="auto">
          <a:xfrm>
            <a:off x="369055" y="778778"/>
            <a:ext cx="3744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600" dirty="0">
                <a:solidFill>
                  <a:schemeClr val="tx1"/>
                </a:solidFill>
                <a:latin typeface="楷体_GB2312" pitchFamily="49" charset="-122"/>
              </a:rPr>
              <a:t>超网孔的实例二</a:t>
            </a:r>
            <a:endParaRPr lang="zh-CN" altLang="en-US" sz="3600" dirty="0">
              <a:solidFill>
                <a:schemeClr val="tx1"/>
              </a:solidFill>
            </a:endParaRPr>
          </a:p>
        </p:txBody>
      </p:sp>
      <p:sp>
        <p:nvSpPr>
          <p:cNvPr id="5" name="Text Box 4"/>
          <p:cNvSpPr txBox="1">
            <a:spLocks noChangeArrowheads="1"/>
          </p:cNvSpPr>
          <p:nvPr/>
        </p:nvSpPr>
        <p:spPr bwMode="auto">
          <a:xfrm>
            <a:off x="0" y="0"/>
            <a:ext cx="578620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3.8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超网孔、超回路的概念</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6" name="Text Box 3"/>
          <p:cNvSpPr txBox="1">
            <a:spLocks noChangeArrowheads="1"/>
          </p:cNvSpPr>
          <p:nvPr/>
        </p:nvSpPr>
        <p:spPr bwMode="auto">
          <a:xfrm>
            <a:off x="4141960" y="917168"/>
            <a:ext cx="49258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FF00"/>
              </a:buClr>
              <a:buSzPts val="2400"/>
              <a:buFont typeface="Wingdings" panose="05000000000000000000" pitchFamily="2" charset="2"/>
              <a:buNone/>
            </a:pPr>
            <a:r>
              <a:rPr lang="zh-CN" altLang="en-US" sz="1800" dirty="0">
                <a:latin typeface="楷体_GB2312" pitchFamily="49" charset="-122"/>
              </a:rPr>
              <a:t>超网孔：打破传统网孔的限制，把回路当网孔</a:t>
            </a:r>
            <a:endParaRPr lang="en-US" altLang="zh-CN" sz="1800" dirty="0">
              <a:latin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0"/>
            <a:ext cx="578620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3.8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超网孔、超回路的概念</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3" name="图片 2"/>
          <p:cNvPicPr>
            <a:picLocks noChangeAspect="1"/>
          </p:cNvPicPr>
          <p:nvPr/>
        </p:nvPicPr>
        <p:blipFill>
          <a:blip r:embed="rId1"/>
          <a:stretch>
            <a:fillRect/>
          </a:stretch>
        </p:blipFill>
        <p:spPr>
          <a:xfrm>
            <a:off x="5483903" y="1189150"/>
            <a:ext cx="3050498" cy="2641600"/>
          </a:xfrm>
          <a:prstGeom prst="rect">
            <a:avLst/>
          </a:prstGeom>
        </p:spPr>
      </p:pic>
      <p:sp>
        <p:nvSpPr>
          <p:cNvPr id="4" name="Text Box 2"/>
          <p:cNvSpPr txBox="1">
            <a:spLocks noChangeArrowheads="1"/>
          </p:cNvSpPr>
          <p:nvPr/>
        </p:nvSpPr>
        <p:spPr bwMode="auto">
          <a:xfrm>
            <a:off x="250825" y="818398"/>
            <a:ext cx="43994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latin typeface="Arial" panose="020B0604020202020204" pitchFamily="34" charset="0"/>
                <a:ea typeface="宋体" panose="02010600030101010101" pitchFamily="2" charset="-122"/>
              </a:rPr>
              <a:t>例</a:t>
            </a:r>
            <a:r>
              <a:rPr lang="en-US" altLang="zh-CN" sz="3200" dirty="0">
                <a:solidFill>
                  <a:schemeClr val="tx1"/>
                </a:solidFill>
                <a:ea typeface="宋体" panose="02010600030101010101" pitchFamily="2" charset="-122"/>
              </a:rPr>
              <a:t>1 </a:t>
            </a:r>
            <a:r>
              <a:rPr lang="zh-CN" altLang="en-US" sz="3200" dirty="0">
                <a:solidFill>
                  <a:schemeClr val="tx1"/>
                </a:solidFill>
                <a:ea typeface="宋体" panose="02010600030101010101" pitchFamily="2" charset="-122"/>
              </a:rPr>
              <a:t>求下图各支路电流</a:t>
            </a:r>
            <a:endParaRPr lang="en-US" altLang="zh-CN" sz="3200" dirty="0">
              <a:solidFill>
                <a:schemeClr val="tx1"/>
              </a:solidFill>
            </a:endParaRPr>
          </a:p>
        </p:txBody>
      </p:sp>
      <p:sp>
        <p:nvSpPr>
          <p:cNvPr id="7" name="Text Box 3"/>
          <p:cNvSpPr txBox="1">
            <a:spLocks noChangeArrowheads="1"/>
          </p:cNvSpPr>
          <p:nvPr/>
        </p:nvSpPr>
        <p:spPr bwMode="auto">
          <a:xfrm>
            <a:off x="521376" y="2209542"/>
            <a:ext cx="47434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FF00"/>
              </a:buClr>
              <a:buSzPts val="2400"/>
              <a:buFont typeface="Wingdings" panose="05000000000000000000" pitchFamily="2" charset="2"/>
              <a:buNone/>
            </a:pPr>
            <a:r>
              <a:rPr lang="zh-CN" altLang="en-US" dirty="0">
                <a:solidFill>
                  <a:schemeClr val="tx1"/>
                </a:solidFill>
                <a:latin typeface="楷体_GB2312" pitchFamily="49" charset="-122"/>
              </a:rPr>
              <a:t>如图所示，选择三个超网孔，其中两个网孔已知电流</a:t>
            </a:r>
            <a:endParaRPr lang="zh-CN" altLang="en-US" dirty="0">
              <a:solidFill>
                <a:schemeClr val="tx1"/>
              </a:solidFill>
              <a:latin typeface="楷体_GB2312" pitchFamily="49" charset="-122"/>
            </a:endParaRPr>
          </a:p>
        </p:txBody>
      </p:sp>
      <p:sp>
        <p:nvSpPr>
          <p:cNvPr id="9" name="矩形 8"/>
          <p:cNvSpPr/>
          <p:nvPr/>
        </p:nvSpPr>
        <p:spPr>
          <a:xfrm>
            <a:off x="723899" y="3081090"/>
            <a:ext cx="7696201" cy="1825756"/>
          </a:xfrm>
          <a:prstGeom prst="rect">
            <a:avLst/>
          </a:prstGeom>
        </p:spPr>
        <p:txBody>
          <a:bodyPr wrap="square">
            <a:spAutoFit/>
          </a:bodyPr>
          <a:lstStyle/>
          <a:p>
            <a:pPr>
              <a:lnSpc>
                <a:spcPct val="120000"/>
              </a:lnSpc>
            </a:pPr>
            <a:r>
              <a:rPr kumimoji="1" lang="en-US" altLang="zh-CN" sz="3200" b="1" dirty="0"/>
              <a:t>I</a:t>
            </a:r>
            <a:r>
              <a:rPr kumimoji="1" lang="en-US" altLang="zh-CN" sz="3200" b="1" baseline="-25000" dirty="0"/>
              <a:t>m2</a:t>
            </a:r>
            <a:r>
              <a:rPr kumimoji="1" lang="en-US" altLang="zh-CN" sz="3200" b="1" dirty="0"/>
              <a:t> = 1A, </a:t>
            </a:r>
            <a:endParaRPr kumimoji="1" lang="en-US" altLang="zh-CN" sz="3200" b="1" dirty="0"/>
          </a:p>
          <a:p>
            <a:pPr>
              <a:lnSpc>
                <a:spcPct val="120000"/>
              </a:lnSpc>
            </a:pPr>
            <a:r>
              <a:rPr kumimoji="1" lang="en-US" altLang="zh-CN" sz="3200" b="1" dirty="0"/>
              <a:t>I</a:t>
            </a:r>
            <a:r>
              <a:rPr kumimoji="1" lang="en-US" altLang="zh-CN" sz="3200" b="1" baseline="-25000" dirty="0"/>
              <a:t>m3 </a:t>
            </a:r>
            <a:r>
              <a:rPr kumimoji="1" lang="en-US" altLang="zh-CN" sz="3200" b="1" dirty="0"/>
              <a:t>= 4A</a:t>
            </a:r>
            <a:endParaRPr kumimoji="1" lang="en-US" altLang="zh-CN" sz="3200" b="1" dirty="0"/>
          </a:p>
          <a:p>
            <a:pPr>
              <a:lnSpc>
                <a:spcPct val="120000"/>
              </a:lnSpc>
            </a:pPr>
            <a:r>
              <a:rPr kumimoji="1" lang="en-US" altLang="zh-CN" sz="3200" b="1" dirty="0"/>
              <a:t>(2+3+4+5)I</a:t>
            </a:r>
            <a:r>
              <a:rPr kumimoji="1" lang="en-US" altLang="zh-CN" sz="3200" b="1" baseline="-25000" dirty="0"/>
              <a:t>m1</a:t>
            </a:r>
            <a:r>
              <a:rPr kumimoji="1" lang="en-US" altLang="zh-CN" sz="3200" b="1" dirty="0"/>
              <a:t>-(2+4)I</a:t>
            </a:r>
            <a:r>
              <a:rPr kumimoji="1" lang="en-US" altLang="zh-CN" sz="3200" b="1" baseline="-25000" dirty="0"/>
              <a:t>m2</a:t>
            </a:r>
            <a:r>
              <a:rPr kumimoji="1" lang="en-US" altLang="zh-CN" sz="3200" b="1" dirty="0"/>
              <a:t>-(4+5)I</a:t>
            </a:r>
            <a:r>
              <a:rPr kumimoji="1" lang="en-US" altLang="zh-CN" sz="3200" b="1" baseline="-25000" dirty="0"/>
              <a:t>m3</a:t>
            </a:r>
            <a:r>
              <a:rPr kumimoji="1" lang="en-US" altLang="zh-CN" sz="3200" b="1" dirty="0"/>
              <a:t> = 0</a:t>
            </a:r>
            <a:endParaRPr kumimoji="1" lang="en-US" altLang="zh-CN" sz="3200" b="1" dirty="0"/>
          </a:p>
        </p:txBody>
      </p:sp>
      <p:sp>
        <p:nvSpPr>
          <p:cNvPr id="10" name="Text Box 4"/>
          <p:cNvSpPr txBox="1">
            <a:spLocks noChangeArrowheads="1"/>
          </p:cNvSpPr>
          <p:nvPr/>
        </p:nvSpPr>
        <p:spPr bwMode="auto">
          <a:xfrm>
            <a:off x="54389" y="1575240"/>
            <a:ext cx="555210" cy="519113"/>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2800" dirty="0">
                <a:solidFill>
                  <a:schemeClr val="tx1"/>
                </a:solidFill>
                <a:latin typeface="Arial" panose="020B0604020202020204" pitchFamily="34" charset="0"/>
                <a:ea typeface="宋体" panose="02010600030101010101" pitchFamily="2" charset="-122"/>
              </a:rPr>
              <a:t>解</a:t>
            </a:r>
            <a:endParaRPr lang="en-US" altLang="zh-CN" b="0" dirty="0">
              <a:solidFill>
                <a:schemeClr val="tx1"/>
              </a:solidFill>
            </a:endParaRPr>
          </a:p>
        </p:txBody>
      </p:sp>
      <p:sp>
        <p:nvSpPr>
          <p:cNvPr id="11" name="矩形 10"/>
          <p:cNvSpPr/>
          <p:nvPr/>
        </p:nvSpPr>
        <p:spPr>
          <a:xfrm>
            <a:off x="723899" y="4973030"/>
            <a:ext cx="3028951" cy="1825756"/>
          </a:xfrm>
          <a:prstGeom prst="rect">
            <a:avLst/>
          </a:prstGeom>
        </p:spPr>
        <p:txBody>
          <a:bodyPr wrap="square">
            <a:spAutoFit/>
          </a:bodyPr>
          <a:lstStyle/>
          <a:p>
            <a:pPr>
              <a:lnSpc>
                <a:spcPct val="120000"/>
              </a:lnSpc>
            </a:pPr>
            <a:r>
              <a:rPr kumimoji="1" lang="en-US" altLang="zh-CN" sz="3200" b="1" dirty="0"/>
              <a:t>I</a:t>
            </a:r>
            <a:r>
              <a:rPr kumimoji="1" lang="en-US" altLang="zh-CN" sz="3200" b="1" baseline="-25000" dirty="0"/>
              <a:t>m2</a:t>
            </a:r>
            <a:r>
              <a:rPr kumimoji="1" lang="en-US" altLang="zh-CN" sz="3200" b="1" dirty="0"/>
              <a:t> = 1A, </a:t>
            </a:r>
            <a:endParaRPr kumimoji="1" lang="en-US" altLang="zh-CN" sz="3200" b="1" dirty="0"/>
          </a:p>
          <a:p>
            <a:pPr>
              <a:lnSpc>
                <a:spcPct val="120000"/>
              </a:lnSpc>
            </a:pPr>
            <a:r>
              <a:rPr kumimoji="1" lang="en-US" altLang="zh-CN" sz="3200" b="1" dirty="0"/>
              <a:t>I</a:t>
            </a:r>
            <a:r>
              <a:rPr kumimoji="1" lang="en-US" altLang="zh-CN" sz="3200" b="1" baseline="-25000" dirty="0"/>
              <a:t>m3 </a:t>
            </a:r>
            <a:r>
              <a:rPr kumimoji="1" lang="en-US" altLang="zh-CN" sz="3200" b="1" dirty="0"/>
              <a:t>= 4A</a:t>
            </a:r>
            <a:endParaRPr kumimoji="1" lang="en-US" altLang="zh-CN" sz="3200" b="1" dirty="0"/>
          </a:p>
          <a:p>
            <a:pPr>
              <a:lnSpc>
                <a:spcPct val="120000"/>
              </a:lnSpc>
            </a:pPr>
            <a:r>
              <a:rPr kumimoji="1" lang="en-US" altLang="zh-CN" sz="3200" b="1" dirty="0"/>
              <a:t>I</a:t>
            </a:r>
            <a:r>
              <a:rPr kumimoji="1" lang="en-US" altLang="zh-CN" sz="3200" b="1" baseline="-25000" dirty="0"/>
              <a:t>m3 </a:t>
            </a:r>
            <a:r>
              <a:rPr kumimoji="1" lang="en-US" altLang="zh-CN" sz="3200" b="1" dirty="0"/>
              <a:t>= 3A</a:t>
            </a:r>
            <a:endParaRPr kumimoji="1" lang="en-US" altLang="zh-CN" sz="3200" b="1" dirty="0"/>
          </a:p>
        </p:txBody>
      </p:sp>
      <p:sp>
        <p:nvSpPr>
          <p:cNvPr id="13" name="Text Box 6"/>
          <p:cNvSpPr txBox="1">
            <a:spLocks noChangeArrowheads="1"/>
          </p:cNvSpPr>
          <p:nvPr/>
        </p:nvSpPr>
        <p:spPr bwMode="auto">
          <a:xfrm>
            <a:off x="2893100" y="5454826"/>
            <a:ext cx="605705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网孔定义：对</a:t>
            </a:r>
            <a:r>
              <a:rPr kumimoji="1" lang="zh-CN" altLang="en-US" sz="2000" b="1" dirty="0">
                <a:latin typeface="Times New Roman" panose="02020603050405020304" pitchFamily="18" charset="0"/>
                <a:ea typeface="楷体_GB2312" pitchFamily="49" charset="-122"/>
                <a:sym typeface="Symbol" panose="05050102010706020507" pitchFamily="18" charset="2"/>
              </a:rPr>
              <a:t>平面电路</a:t>
            </a: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，其</a:t>
            </a:r>
            <a:r>
              <a:rPr kumimoji="1" lang="zh-CN" altLang="en-US" sz="2000" b="1" dirty="0">
                <a:latin typeface="Times New Roman" panose="02020603050405020304" pitchFamily="18" charset="0"/>
                <a:ea typeface="楷体_GB2312" pitchFamily="49" charset="-122"/>
                <a:sym typeface="Symbol" panose="05050102010706020507" pitchFamily="18" charset="2"/>
              </a:rPr>
              <a:t>内部不含任何支路</a:t>
            </a: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的回路</a:t>
            </a:r>
            <a:endParaRPr kumimoji="1" lang="en-US" altLang="zh-CN" sz="2000" b="1" dirty="0">
              <a:solidFill>
                <a:srgbClr val="FFFF00"/>
              </a:solidFill>
              <a:latin typeface="Times New Roman" panose="02020603050405020304" pitchFamily="18" charset="0"/>
              <a:ea typeface="楷体_GB2312" pitchFamily="49" charset="-122"/>
              <a:sym typeface="Symbol" panose="05050102010706020507" pitchFamily="18" charset="2"/>
            </a:endParaRPr>
          </a:p>
          <a:p>
            <a:pPr algn="ctr">
              <a:spcBef>
                <a:spcPct val="50000"/>
              </a:spcBef>
              <a:buClrTx/>
              <a:buSzTx/>
              <a:buNone/>
            </a:pPr>
            <a:r>
              <a:rPr lang="zh-CN" altLang="en-US" sz="2000" b="1" dirty="0">
                <a:solidFill>
                  <a:srgbClr val="FFFF00"/>
                </a:solidFill>
                <a:latin typeface="楷体_GB2312" pitchFamily="49" charset="-122"/>
              </a:rPr>
              <a:t>超网孔：</a:t>
            </a:r>
            <a:r>
              <a:rPr lang="zh-CN" altLang="en-US" sz="2000" dirty="0">
                <a:latin typeface="楷体_GB2312" pitchFamily="49" charset="-122"/>
              </a:rPr>
              <a:t>打破传统网孔定义的限制，把回路当做广义网孔，实现回路电流法和网孔电流法的统一</a:t>
            </a:r>
            <a:endParaRPr lang="en-US" altLang="zh-CN" sz="2000" dirty="0">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43506" y="1897093"/>
          <a:ext cx="8856988" cy="4481659"/>
        </p:xfrm>
        <a:graphic>
          <a:graphicData uri="http://schemas.openxmlformats.org/drawingml/2006/table">
            <a:tbl>
              <a:tblPr firstRow="1" bandRow="1">
                <a:tableStyleId>{5C22544A-7EE6-4342-B048-85BDC9FD1C3A}</a:tableStyleId>
              </a:tblPr>
              <a:tblGrid>
                <a:gridCol w="936104"/>
                <a:gridCol w="1152128"/>
                <a:gridCol w="936104"/>
                <a:gridCol w="2376264"/>
                <a:gridCol w="720080"/>
                <a:gridCol w="1656184"/>
                <a:gridCol w="1080124"/>
              </a:tblGrid>
              <a:tr h="755852">
                <a:tc>
                  <a:txBody>
                    <a:bodyPr/>
                    <a:lstStyle/>
                    <a:p>
                      <a:pPr algn="ctr"/>
                      <a:endParaRPr lang="zh-CN" altLang="en-US" b="1"/>
                    </a:p>
                  </a:txBody>
                  <a:tcPr anchor="ctr"/>
                </a:tc>
                <a:tc>
                  <a:txBody>
                    <a:bodyPr/>
                    <a:lstStyle/>
                    <a:p>
                      <a:pPr algn="ctr"/>
                      <a:r>
                        <a:rPr lang="zh-CN" altLang="en-US" b="1">
                          <a:solidFill>
                            <a:schemeClr val="tx1"/>
                          </a:solidFill>
                        </a:rPr>
                        <a:t>未知量</a:t>
                      </a:r>
                      <a:endParaRPr lang="zh-CN" altLang="en-US" b="1">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b="1">
                          <a:solidFill>
                            <a:schemeClr val="tx1"/>
                          </a:solidFill>
                        </a:rPr>
                        <a:t>未知量总数</a:t>
                      </a:r>
                      <a:endParaRPr lang="zh-CN" altLang="en-US" b="1">
                        <a:solidFill>
                          <a:schemeClr val="tx1"/>
                        </a:solidFill>
                      </a:endParaRPr>
                    </a:p>
                  </a:txBody>
                  <a:tcPr anchor="ctr"/>
                </a:tc>
                <a:tc>
                  <a:txBody>
                    <a:bodyPr/>
                    <a:lstStyle/>
                    <a:p>
                      <a:pPr algn="ctr"/>
                      <a:r>
                        <a:rPr lang="zh-CN" altLang="en-US" b="1">
                          <a:solidFill>
                            <a:schemeClr val="tx1"/>
                          </a:solidFill>
                        </a:rPr>
                        <a:t>基本方程</a:t>
                      </a:r>
                      <a:endParaRPr lang="zh-CN" altLang="en-US" b="1">
                        <a:solidFill>
                          <a:schemeClr val="tx1"/>
                        </a:solidFill>
                      </a:endParaRPr>
                    </a:p>
                  </a:txBody>
                  <a:tcPr anchor="ctr"/>
                </a:tc>
                <a:tc>
                  <a:txBody>
                    <a:bodyPr/>
                    <a:lstStyle/>
                    <a:p>
                      <a:r>
                        <a:rPr lang="zh-CN" altLang="en-US" b="1">
                          <a:solidFill>
                            <a:schemeClr val="tx1"/>
                          </a:solidFill>
                        </a:rPr>
                        <a:t>特例</a:t>
                      </a:r>
                      <a:endParaRPr lang="zh-CN" altLang="en-US" b="1">
                        <a:solidFill>
                          <a:schemeClr val="tx1"/>
                        </a:solidFill>
                      </a:endParaRPr>
                    </a:p>
                  </a:txBody>
                  <a:tcPr anchor="ctr"/>
                </a:tc>
                <a:tc>
                  <a:txBody>
                    <a:bodyPr/>
                    <a:lstStyle/>
                    <a:p>
                      <a:pPr algn="ctr"/>
                      <a:r>
                        <a:rPr lang="zh-CN" altLang="en-US" b="1">
                          <a:solidFill>
                            <a:schemeClr val="tx1"/>
                          </a:solidFill>
                        </a:rPr>
                        <a:t>说明</a:t>
                      </a:r>
                      <a:endParaRPr lang="zh-CN" altLang="en-US" b="1">
                        <a:solidFill>
                          <a:schemeClr val="tx1"/>
                        </a:solidFill>
                      </a:endParaRPr>
                    </a:p>
                  </a:txBody>
                  <a:tcPr anchor="ctr"/>
                </a:tc>
                <a:tc>
                  <a:txBody>
                    <a:bodyPr/>
                    <a:lstStyle/>
                    <a:p>
                      <a:pPr algn="ctr"/>
                      <a:r>
                        <a:rPr lang="zh-CN" altLang="en-US" b="1">
                          <a:solidFill>
                            <a:schemeClr val="tx1"/>
                          </a:solidFill>
                        </a:rPr>
                        <a:t>限制</a:t>
                      </a:r>
                      <a:endParaRPr lang="zh-CN" altLang="en-US" b="1">
                        <a:solidFill>
                          <a:schemeClr val="tx1"/>
                        </a:solidFill>
                      </a:endParaRPr>
                    </a:p>
                  </a:txBody>
                  <a:tcPr anchor="ctr"/>
                </a:tc>
              </a:tr>
              <a:tr h="982607">
                <a:tc>
                  <a:txBody>
                    <a:bodyPr/>
                    <a:lstStyle/>
                    <a:p>
                      <a:pPr algn="ctr"/>
                      <a:r>
                        <a:rPr lang="zh-CN" altLang="en-US" b="1" dirty="0"/>
                        <a:t>支路电流法</a:t>
                      </a:r>
                      <a:endParaRPr lang="zh-CN" altLang="en-US" b="1" dirty="0"/>
                    </a:p>
                  </a:txBody>
                  <a:tcPr anchor="ctr"/>
                </a:tc>
                <a:tc>
                  <a:txBody>
                    <a:bodyPr/>
                    <a:lstStyle/>
                    <a:p>
                      <a:pPr algn="ctr"/>
                      <a:r>
                        <a:rPr lang="zh-CN" altLang="en-US" b="1" dirty="0"/>
                        <a:t>支路电流</a:t>
                      </a:r>
                      <a:endParaRPr lang="zh-CN" altLang="en-US" b="1" dirty="0"/>
                    </a:p>
                  </a:txBody>
                  <a:tcPr anchor="ctr"/>
                </a:tc>
                <a:tc>
                  <a:txBody>
                    <a:bodyPr/>
                    <a:lstStyle/>
                    <a:p>
                      <a:pPr algn="ctr"/>
                      <a:r>
                        <a:rPr lang="en-US" altLang="zh-CN" b="1" dirty="0"/>
                        <a:t>b</a:t>
                      </a:r>
                      <a:endParaRPr lang="zh-CN" altLang="en-US"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t>n-1</a:t>
                      </a:r>
                      <a:r>
                        <a:rPr lang="zh-CN" altLang="en-US" b="1" dirty="0"/>
                        <a:t>个节点电流方程</a:t>
                      </a:r>
                      <a:r>
                        <a:rPr lang="zh-CN" altLang="en-US" b="1" dirty="0">
                          <a:latin typeface="Times New Roman" panose="02020603050405020304" pitchFamily="18" charset="0"/>
                          <a:cs typeface="Times New Roman" panose="02020603050405020304" pitchFamily="18" charset="0"/>
                        </a:rPr>
                        <a:t>；</a:t>
                      </a:r>
                      <a:r>
                        <a:rPr kumimoji="0" lang="en-US" altLang="zh-CN" sz="1800" b="1" i="0" u="none" strike="noStrike" kern="1200" cap="none" spc="0" normalizeH="0" baseline="0" noProof="0" dirty="0">
                          <a:ln>
                            <a:noFill/>
                          </a:ln>
                          <a:solidFill>
                            <a:srgbClr val="000000"/>
                          </a:solidFill>
                          <a:effectLst/>
                          <a:uLnTx/>
                          <a:uFillTx/>
                          <a:latin typeface="+mn-lt"/>
                          <a:ea typeface="+mn-ea"/>
                          <a:cs typeface="+mn-cs"/>
                        </a:rPr>
                        <a:t>b-(n-1)</a:t>
                      </a:r>
                      <a:endParaRPr kumimoji="0" lang="zh-CN" altLang="en-US" sz="1800" b="1" i="0" u="none" strike="noStrike" kern="1200" cap="none" spc="0" normalizeH="0" baseline="0" noProof="0" dirty="0">
                        <a:ln>
                          <a:noFill/>
                        </a:ln>
                        <a:solidFill>
                          <a:srgbClr val="000000"/>
                        </a:solidFill>
                        <a:effectLst/>
                        <a:uLnTx/>
                        <a:uFillTx/>
                        <a:latin typeface="+mn-lt"/>
                        <a:ea typeface="+mn-ea"/>
                        <a:cs typeface="+mn-cs"/>
                      </a:endParaRPr>
                    </a:p>
                    <a:p>
                      <a:pPr algn="ctr"/>
                      <a:r>
                        <a:rPr lang="zh-CN" altLang="en-US" b="1" dirty="0"/>
                        <a:t>个基本回路电压方程</a:t>
                      </a:r>
                      <a:endParaRPr lang="zh-CN" altLang="en-US" b="1" dirty="0"/>
                    </a:p>
                  </a:txBody>
                  <a:tcPr anchor="ctr"/>
                </a:tc>
                <a:tc>
                  <a:txBody>
                    <a:bodyPr/>
                    <a:lstStyle/>
                    <a:p>
                      <a:endParaRPr lang="zh-CN" altLang="en-US"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mn-lt"/>
                          <a:ea typeface="+mn-ea"/>
                          <a:cs typeface="+mn-cs"/>
                        </a:rPr>
                        <a:t>可用</a:t>
                      </a:r>
                      <a:r>
                        <a:rPr kumimoji="0" lang="en-US" altLang="zh-CN" sz="1800" b="1" i="0" u="none" strike="noStrike" kern="1200" cap="none" spc="0" normalizeH="0" baseline="0" noProof="0" dirty="0">
                          <a:ln>
                            <a:noFill/>
                          </a:ln>
                          <a:solidFill>
                            <a:srgbClr val="000000"/>
                          </a:solidFill>
                          <a:effectLst/>
                          <a:uLnTx/>
                          <a:uFillTx/>
                          <a:latin typeface="+mn-lt"/>
                          <a:ea typeface="+mn-ea"/>
                          <a:cs typeface="+mn-cs"/>
                        </a:rPr>
                        <a:t>n-1</a:t>
                      </a:r>
                      <a:r>
                        <a:rPr kumimoji="0" lang="zh-CN" altLang="en-US" sz="1800" b="1" i="0" u="none" strike="noStrike" kern="1200" cap="none" spc="0" normalizeH="0" baseline="0" noProof="0" dirty="0">
                          <a:ln>
                            <a:noFill/>
                          </a:ln>
                          <a:solidFill>
                            <a:srgbClr val="000000"/>
                          </a:solidFill>
                          <a:effectLst/>
                          <a:uLnTx/>
                          <a:uFillTx/>
                          <a:latin typeface="+mn-lt"/>
                          <a:ea typeface="+mn-ea"/>
                          <a:cs typeface="+mn-cs"/>
                        </a:rPr>
                        <a:t>个基本割集取代</a:t>
                      </a:r>
                      <a:r>
                        <a:rPr kumimoji="0" lang="en-US" altLang="zh-CN" sz="1800" b="1" i="0" u="none" strike="noStrike" kern="1200" cap="none" spc="0" normalizeH="0" baseline="0" noProof="0" dirty="0">
                          <a:ln>
                            <a:noFill/>
                          </a:ln>
                          <a:solidFill>
                            <a:srgbClr val="000000"/>
                          </a:solidFill>
                          <a:effectLst/>
                          <a:uLnTx/>
                          <a:uFillTx/>
                          <a:latin typeface="+mn-lt"/>
                          <a:ea typeface="+mn-ea"/>
                          <a:cs typeface="+mn-cs"/>
                        </a:rPr>
                        <a:t>n-1</a:t>
                      </a:r>
                      <a:r>
                        <a:rPr kumimoji="0" lang="zh-CN" altLang="en-US" sz="1800" b="1" i="0" u="none" strike="noStrike" kern="1200" cap="none" spc="0" normalizeH="0" baseline="0" noProof="0" dirty="0">
                          <a:ln>
                            <a:noFill/>
                          </a:ln>
                          <a:solidFill>
                            <a:srgbClr val="000000"/>
                          </a:solidFill>
                          <a:effectLst/>
                          <a:uLnTx/>
                          <a:uFillTx/>
                          <a:latin typeface="+mn-lt"/>
                          <a:ea typeface="+mn-ea"/>
                          <a:cs typeface="+mn-cs"/>
                        </a:rPr>
                        <a:t>个节点</a:t>
                      </a:r>
                      <a:endParaRPr lang="zh-CN" altLang="en-US" b="1" dirty="0">
                        <a:solidFill>
                          <a:schemeClr val="tx1"/>
                        </a:solidFill>
                      </a:endParaRPr>
                    </a:p>
                  </a:txBody>
                  <a:tcPr anchor="ctr"/>
                </a:tc>
                <a:tc>
                  <a:txBody>
                    <a:bodyPr/>
                    <a:lstStyle/>
                    <a:p>
                      <a:pPr algn="ctr"/>
                      <a:r>
                        <a:rPr lang="zh-CN" altLang="en-US" b="1" dirty="0">
                          <a:solidFill>
                            <a:schemeClr val="bg1"/>
                          </a:solidFill>
                        </a:rPr>
                        <a:t>无</a:t>
                      </a:r>
                      <a:endParaRPr lang="zh-CN" altLang="en-US" b="1" dirty="0">
                        <a:solidFill>
                          <a:schemeClr val="bg1"/>
                        </a:solidFill>
                      </a:endParaRPr>
                    </a:p>
                  </a:txBody>
                  <a:tcPr anchor="ctr"/>
                </a:tc>
              </a:tr>
              <a:tr h="605146">
                <a:tc>
                  <a:txBody>
                    <a:bodyPr/>
                    <a:lstStyle/>
                    <a:p>
                      <a:pPr algn="ctr"/>
                      <a:r>
                        <a:rPr lang="zh-CN" altLang="en-US" b="1" dirty="0"/>
                        <a:t>节点电压法</a:t>
                      </a:r>
                      <a:endParaRPr lang="zh-CN" altLang="en-US" b="1" dirty="0"/>
                    </a:p>
                  </a:txBody>
                  <a:tcPr anchor="ctr"/>
                </a:tc>
                <a:tc>
                  <a:txBody>
                    <a:bodyPr/>
                    <a:lstStyle/>
                    <a:p>
                      <a:pPr algn="ctr"/>
                      <a:r>
                        <a:rPr lang="zh-CN" altLang="en-US" b="1"/>
                        <a:t>节点电压</a:t>
                      </a:r>
                      <a:endParaRPr lang="zh-CN" altLang="en-US" b="1"/>
                    </a:p>
                  </a:txBody>
                  <a:tcPr anchor="ctr"/>
                </a:tc>
                <a:tc>
                  <a:txBody>
                    <a:bodyPr/>
                    <a:lstStyle/>
                    <a:p>
                      <a:pPr algn="ctr"/>
                      <a:r>
                        <a:rPr lang="en-US" altLang="zh-CN" b="1" dirty="0"/>
                        <a:t>n-1</a:t>
                      </a:r>
                      <a:endParaRPr lang="zh-CN" altLang="en-US" b="1" dirty="0"/>
                    </a:p>
                  </a:txBody>
                  <a:tcPr anchor="ctr"/>
                </a:tc>
                <a:tc>
                  <a:txBody>
                    <a:bodyPr/>
                    <a:lstStyle/>
                    <a:p>
                      <a:pPr algn="ctr"/>
                      <a:r>
                        <a:rPr kumimoji="0" lang="en-US" altLang="zh-CN" sz="1800" b="1" i="0" u="none" strike="noStrike" kern="1200" cap="none" spc="0" normalizeH="0" baseline="0" noProof="0" dirty="0">
                          <a:ln>
                            <a:noFill/>
                          </a:ln>
                          <a:solidFill>
                            <a:srgbClr val="000000"/>
                          </a:solidFill>
                          <a:effectLst/>
                          <a:uLnTx/>
                          <a:uFillTx/>
                          <a:latin typeface="+mn-lt"/>
                          <a:ea typeface="+mn-ea"/>
                          <a:cs typeface="+mn-cs"/>
                        </a:rPr>
                        <a:t>n-1</a:t>
                      </a:r>
                      <a:r>
                        <a:rPr kumimoji="0" lang="zh-CN" altLang="en-US" sz="1800" b="1" i="0" u="none" strike="noStrike" kern="1200" cap="none" spc="0" normalizeH="0" baseline="0" noProof="0" dirty="0">
                          <a:ln>
                            <a:noFill/>
                          </a:ln>
                          <a:solidFill>
                            <a:srgbClr val="000000"/>
                          </a:solidFill>
                          <a:effectLst/>
                          <a:uLnTx/>
                          <a:uFillTx/>
                          <a:latin typeface="+mn-lt"/>
                          <a:ea typeface="+mn-ea"/>
                          <a:cs typeface="+mn-cs"/>
                        </a:rPr>
                        <a:t>个节点电流方程</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lang="zh-CN" altLang="en-US" b="1" dirty="0"/>
                    </a:p>
                  </a:txBody>
                  <a:tcPr anchor="ctr"/>
                </a:tc>
                <a:tc>
                  <a:txBody>
                    <a:bodyPr/>
                    <a:lstStyle/>
                    <a:p>
                      <a:r>
                        <a:rPr lang="zh-CN" altLang="en-US" b="1" dirty="0">
                          <a:solidFill>
                            <a:schemeClr val="bg1"/>
                          </a:solidFill>
                        </a:rPr>
                        <a:t>含无伴电压源</a:t>
                      </a:r>
                      <a:endParaRPr lang="zh-CN" altLang="en-US" b="1" dirty="0">
                        <a:solidFill>
                          <a:schemeClr val="bg1"/>
                        </a:solidFill>
                      </a:endParaRPr>
                    </a:p>
                  </a:txBody>
                  <a:tcPr anchor="ctr"/>
                </a:tc>
                <a:tc>
                  <a:txBody>
                    <a:bodyPr/>
                    <a:lstStyle/>
                    <a:p>
                      <a:pPr algn="ctr"/>
                      <a:r>
                        <a:rPr lang="zh-CN" altLang="en-US" b="1" dirty="0">
                          <a:solidFill>
                            <a:schemeClr val="bg1"/>
                          </a:solidFill>
                        </a:rPr>
                        <a:t>可用超节点</a:t>
                      </a:r>
                      <a:r>
                        <a:rPr lang="en-US" altLang="zh-CN" b="1" dirty="0">
                          <a:solidFill>
                            <a:schemeClr val="bg1"/>
                          </a:solidFill>
                        </a:rPr>
                        <a:t>(</a:t>
                      </a:r>
                      <a:r>
                        <a:rPr lang="zh-CN" altLang="en-US" b="1" dirty="0">
                          <a:solidFill>
                            <a:schemeClr val="bg1"/>
                          </a:solidFill>
                        </a:rPr>
                        <a:t>割集，基本割集</a:t>
                      </a:r>
                      <a:r>
                        <a:rPr lang="en-US" altLang="zh-CN" b="1" dirty="0">
                          <a:solidFill>
                            <a:schemeClr val="bg1"/>
                          </a:solidFill>
                        </a:rPr>
                        <a:t>)</a:t>
                      </a:r>
                      <a:r>
                        <a:rPr lang="zh-CN" altLang="en-US" b="1" dirty="0">
                          <a:solidFill>
                            <a:schemeClr val="bg1"/>
                          </a:solidFill>
                        </a:rPr>
                        <a:t>代替节点</a:t>
                      </a:r>
                      <a:endParaRPr lang="zh-CN" altLang="en-US" b="1" dirty="0">
                        <a:solidFill>
                          <a:schemeClr val="bg1"/>
                        </a:solidFill>
                      </a:endParaRPr>
                    </a:p>
                  </a:txBody>
                  <a:tcPr anchor="ctr"/>
                </a:tc>
                <a:tc>
                  <a:txBody>
                    <a:bodyPr/>
                    <a:lstStyle/>
                    <a:p>
                      <a:pPr algn="ctr"/>
                      <a:r>
                        <a:rPr lang="zh-CN" altLang="en-US" b="1" dirty="0">
                          <a:solidFill>
                            <a:schemeClr val="bg1"/>
                          </a:solidFill>
                        </a:rPr>
                        <a:t>无</a:t>
                      </a:r>
                      <a:endParaRPr lang="zh-CN" altLang="en-US" b="1" dirty="0">
                        <a:solidFill>
                          <a:schemeClr val="bg1"/>
                        </a:solidFill>
                      </a:endParaRPr>
                    </a:p>
                  </a:txBody>
                  <a:tcPr anchor="ctr"/>
                </a:tc>
              </a:tr>
              <a:tr h="605146">
                <a:tc>
                  <a:txBody>
                    <a:bodyPr/>
                    <a:lstStyle/>
                    <a:p>
                      <a:pPr algn="ctr"/>
                      <a:r>
                        <a:rPr lang="zh-CN" altLang="en-US" b="1"/>
                        <a:t>网孔电流法</a:t>
                      </a:r>
                      <a:endParaRPr lang="zh-CN" altLang="en-US" b="1"/>
                    </a:p>
                  </a:txBody>
                  <a:tcPr anchor="ctr"/>
                </a:tc>
                <a:tc>
                  <a:txBody>
                    <a:bodyPr/>
                    <a:lstStyle/>
                    <a:p>
                      <a:pPr algn="ctr"/>
                      <a:r>
                        <a:rPr lang="zh-CN" altLang="en-US" b="1"/>
                        <a:t>网孔电流</a:t>
                      </a:r>
                      <a:endParaRPr lang="zh-CN" altLang="en-US" b="1"/>
                    </a:p>
                  </a:txBody>
                  <a:tcPr anchor="ctr"/>
                </a:tc>
                <a:tc>
                  <a:txBody>
                    <a:bodyPr/>
                    <a:lstStyle/>
                    <a:p>
                      <a:pPr algn="ctr"/>
                      <a:r>
                        <a:rPr lang="en-US" altLang="zh-CN" b="1"/>
                        <a:t>b-(n-1)</a:t>
                      </a:r>
                      <a:endParaRPr lang="zh-CN" altLang="en-US" b="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mn-lt"/>
                          <a:ea typeface="+mn-ea"/>
                          <a:cs typeface="+mn-cs"/>
                        </a:rPr>
                        <a:t>b-(n-1)</a:t>
                      </a:r>
                      <a:r>
                        <a:rPr kumimoji="0" lang="zh-CN" altLang="en-US" sz="1800" b="1" i="0" u="none" strike="noStrike" kern="1200" cap="none" spc="0" normalizeH="0" baseline="0" noProof="0" dirty="0">
                          <a:ln>
                            <a:noFill/>
                          </a:ln>
                          <a:solidFill>
                            <a:srgbClr val="000000"/>
                          </a:solidFill>
                          <a:effectLst/>
                          <a:uLnTx/>
                          <a:uFillTx/>
                          <a:latin typeface="+mn-lt"/>
                          <a:ea typeface="+mn-ea"/>
                          <a:cs typeface="+mn-cs"/>
                        </a:rPr>
                        <a:t>个</a:t>
                      </a:r>
                      <a:endParaRPr kumimoji="0" lang="en-US" altLang="zh-CN" sz="1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mn-lt"/>
                          <a:ea typeface="+mn-ea"/>
                          <a:cs typeface="+mn-cs"/>
                        </a:rPr>
                        <a:t>网孔电压方程</a:t>
                      </a:r>
                      <a:endParaRPr lang="zh-CN" altLang="en-US" b="1" dirty="0"/>
                    </a:p>
                  </a:txBody>
                  <a:tcPr anchor="ctr"/>
                </a:tc>
                <a:tc>
                  <a:txBody>
                    <a:bodyPr/>
                    <a:lstStyle/>
                    <a:p>
                      <a:r>
                        <a:rPr lang="zh-CN" altLang="en-US" b="1" dirty="0">
                          <a:solidFill>
                            <a:schemeClr val="bg1"/>
                          </a:solidFill>
                        </a:rPr>
                        <a:t>含无伴电流源</a:t>
                      </a:r>
                      <a:endParaRPr lang="zh-CN" altLang="en-US" b="1" dirty="0">
                        <a:solidFill>
                          <a:schemeClr val="bg1"/>
                        </a:solidFill>
                      </a:endParaRPr>
                    </a:p>
                  </a:txBody>
                  <a:tcPr anchor="ctr"/>
                </a:tc>
                <a:tc>
                  <a:txBody>
                    <a:bodyPr/>
                    <a:lstStyle/>
                    <a:p>
                      <a:pPr algn="ctr"/>
                      <a:r>
                        <a:rPr lang="zh-CN" altLang="en-US" sz="1800" b="1" kern="1200" dirty="0">
                          <a:solidFill>
                            <a:schemeClr val="bg1"/>
                          </a:solidFill>
                          <a:latin typeface="+mn-lt"/>
                          <a:ea typeface="+mn-ea"/>
                          <a:cs typeface="+mn-cs"/>
                        </a:rPr>
                        <a:t>回路电流法</a:t>
                      </a:r>
                      <a:endParaRPr lang="zh-CN" altLang="en-US" sz="1800" b="1" kern="1200" dirty="0">
                        <a:solidFill>
                          <a:schemeClr val="bg1"/>
                        </a:solidFill>
                        <a:latin typeface="+mn-lt"/>
                        <a:ea typeface="+mn-ea"/>
                        <a:cs typeface="+mn-cs"/>
                      </a:endParaRPr>
                    </a:p>
                  </a:txBody>
                  <a:tcPr anchor="ctr"/>
                </a:tc>
                <a:tc>
                  <a:txBody>
                    <a:bodyPr/>
                    <a:lstStyle/>
                    <a:p>
                      <a:pPr algn="ctr"/>
                      <a:r>
                        <a:rPr lang="zh-CN" altLang="en-US" b="1">
                          <a:solidFill>
                            <a:schemeClr val="bg1"/>
                          </a:solidFill>
                        </a:rPr>
                        <a:t>只适用平面电路</a:t>
                      </a:r>
                      <a:endParaRPr lang="zh-CN" altLang="en-US" b="1">
                        <a:solidFill>
                          <a:schemeClr val="bg1"/>
                        </a:solidFill>
                      </a:endParaRPr>
                    </a:p>
                  </a:txBody>
                  <a:tcPr anchor="ctr"/>
                </a:tc>
              </a:tr>
              <a:tr h="865192">
                <a:tc>
                  <a:txBody>
                    <a:bodyPr/>
                    <a:lstStyle/>
                    <a:p>
                      <a:pPr algn="ctr"/>
                      <a:r>
                        <a:rPr lang="zh-CN" altLang="en-US" b="1"/>
                        <a:t>回路电流法</a:t>
                      </a:r>
                      <a:endParaRPr lang="zh-CN" altLang="en-US" b="1"/>
                    </a:p>
                  </a:txBody>
                  <a:tcPr anchor="ctr"/>
                </a:tc>
                <a:tc>
                  <a:txBody>
                    <a:bodyPr/>
                    <a:lstStyle/>
                    <a:p>
                      <a:pPr algn="ctr"/>
                      <a:r>
                        <a:rPr lang="zh-CN" altLang="en-US" b="1"/>
                        <a:t>回路电流</a:t>
                      </a:r>
                      <a:endParaRPr lang="zh-CN" altLang="en-US" b="1"/>
                    </a:p>
                  </a:txBody>
                  <a:tcPr anchor="ctr"/>
                </a:tc>
                <a:tc>
                  <a:txBody>
                    <a:bodyPr/>
                    <a:lstStyle/>
                    <a:p>
                      <a:pPr algn="ctr"/>
                      <a:r>
                        <a:rPr lang="en-US" altLang="zh-CN" b="1" dirty="0"/>
                        <a:t>b-(n-1)</a:t>
                      </a:r>
                      <a:endParaRPr lang="zh-CN" altLang="en-US"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mn-lt"/>
                          <a:ea typeface="+mn-ea"/>
                          <a:cs typeface="+mn-cs"/>
                        </a:rPr>
                        <a:t>b-(n-1)</a:t>
                      </a:r>
                      <a:r>
                        <a:rPr kumimoji="0" lang="zh-CN" altLang="en-US" sz="1800" b="1" i="0" u="none" strike="noStrike" kern="1200" cap="none" spc="0" normalizeH="0" baseline="0" noProof="0" dirty="0">
                          <a:ln>
                            <a:noFill/>
                          </a:ln>
                          <a:solidFill>
                            <a:srgbClr val="000000"/>
                          </a:solidFill>
                          <a:effectLst/>
                          <a:uLnTx/>
                          <a:uFillTx/>
                          <a:latin typeface="+mn-lt"/>
                          <a:ea typeface="+mn-ea"/>
                          <a:cs typeface="+mn-cs"/>
                        </a:rPr>
                        <a:t>个</a:t>
                      </a:r>
                      <a:endParaRPr kumimoji="0" lang="en-US" altLang="zh-CN" sz="1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mn-lt"/>
                          <a:ea typeface="+mn-ea"/>
                          <a:cs typeface="+mn-cs"/>
                        </a:rPr>
                        <a:t>独立回路电压方程</a:t>
                      </a:r>
                      <a:endParaRPr lang="zh-CN" altLang="en-US" b="1"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bg1"/>
                          </a:solidFill>
                          <a:latin typeface="+mn-lt"/>
                          <a:ea typeface="+mn-ea"/>
                          <a:cs typeface="+mn-cs"/>
                        </a:rPr>
                        <a:t>含无伴电流源</a:t>
                      </a:r>
                      <a:endParaRPr lang="zh-CN" altLang="en-US" sz="1800" b="1" kern="1200" dirty="0">
                        <a:solidFill>
                          <a:schemeClr val="bg1"/>
                        </a:solidFill>
                        <a:latin typeface="+mn-lt"/>
                        <a:ea typeface="+mn-ea"/>
                        <a:cs typeface="+mn-cs"/>
                      </a:endParaRPr>
                    </a:p>
                  </a:txBody>
                  <a:tcPr anchor="ctr"/>
                </a:tc>
                <a:tc>
                  <a:txBody>
                    <a:bodyPr/>
                    <a:lstStyle/>
                    <a:p>
                      <a:pPr algn="ctr"/>
                      <a:r>
                        <a:rPr lang="zh-CN" altLang="en-US" b="1" dirty="0">
                          <a:solidFill>
                            <a:schemeClr val="bg1"/>
                          </a:solidFill>
                        </a:rPr>
                        <a:t>基本回路方程相互独立</a:t>
                      </a:r>
                      <a:endParaRPr lang="zh-CN" altLang="en-US" b="1" dirty="0">
                        <a:solidFill>
                          <a:schemeClr val="bg1"/>
                        </a:solidFill>
                      </a:endParaRPr>
                    </a:p>
                  </a:txBody>
                  <a:tcPr anchor="ctr"/>
                </a:tc>
                <a:tc>
                  <a:txBody>
                    <a:bodyPr/>
                    <a:lstStyle/>
                    <a:p>
                      <a:pPr algn="ctr"/>
                      <a:r>
                        <a:rPr lang="zh-CN" altLang="en-US" b="1" dirty="0">
                          <a:solidFill>
                            <a:schemeClr val="bg1"/>
                          </a:solidFill>
                        </a:rPr>
                        <a:t>无</a:t>
                      </a:r>
                      <a:endParaRPr lang="zh-CN" altLang="en-US" b="1" dirty="0">
                        <a:solidFill>
                          <a:schemeClr val="bg1"/>
                        </a:solidFill>
                      </a:endParaRPr>
                    </a:p>
                  </a:txBody>
                  <a:tcPr anchor="ctr"/>
                </a:tc>
              </a:tr>
            </a:tbl>
          </a:graphicData>
        </a:graphic>
      </p:graphicFrame>
      <p:sp>
        <p:nvSpPr>
          <p:cNvPr id="5" name="文本框 4"/>
          <p:cNvSpPr txBox="1"/>
          <p:nvPr/>
        </p:nvSpPr>
        <p:spPr>
          <a:xfrm>
            <a:off x="791578" y="239564"/>
            <a:ext cx="7560844" cy="1200329"/>
          </a:xfrm>
          <a:prstGeom prst="rect">
            <a:avLst/>
          </a:prstGeom>
          <a:noFill/>
        </p:spPr>
        <p:txBody>
          <a:bodyPr wrap="square" rtlCol="0">
            <a:spAutoFit/>
          </a:bodyPr>
          <a:lstStyle/>
          <a:p>
            <a:pPr algn="ctr"/>
            <a:r>
              <a:rPr lang="zh-CN" altLang="en-US" sz="3600" b="1" dirty="0"/>
              <a:t>基本分析方法小结</a:t>
            </a:r>
            <a:endParaRPr lang="en-US" altLang="zh-CN" sz="3600" b="1" dirty="0"/>
          </a:p>
          <a:p>
            <a:pPr algn="ctr"/>
            <a:r>
              <a:rPr lang="zh-CN" altLang="en-US" sz="3600" dirty="0"/>
              <a:t>（</a:t>
            </a:r>
            <a:r>
              <a:rPr lang="en-US" altLang="zh-CN" sz="3600" dirty="0"/>
              <a:t> </a:t>
            </a:r>
            <a:r>
              <a:rPr lang="zh-CN" altLang="en-US" sz="3600" dirty="0"/>
              <a:t>设电路具有 </a:t>
            </a:r>
            <a:r>
              <a:rPr lang="en-US" altLang="zh-CN" sz="3600" dirty="0"/>
              <a:t>n</a:t>
            </a:r>
            <a:r>
              <a:rPr lang="zh-CN" altLang="en-US" sz="3600" dirty="0"/>
              <a:t>个节点，</a:t>
            </a:r>
            <a:r>
              <a:rPr lang="en-US" altLang="zh-CN" sz="3600" dirty="0"/>
              <a:t>b</a:t>
            </a:r>
            <a:r>
              <a:rPr lang="zh-CN" altLang="en-US" sz="3600" dirty="0"/>
              <a:t>条支路）</a:t>
            </a:r>
            <a:endParaRPr lang="zh-CN" altLang="en-US" sz="36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descr="绿色大理石"/>
          <p:cNvSpPr txBox="1">
            <a:spLocks noChangeArrowheads="1"/>
          </p:cNvSpPr>
          <p:nvPr/>
        </p:nvSpPr>
        <p:spPr bwMode="auto">
          <a:xfrm>
            <a:off x="191293" y="325838"/>
            <a:ext cx="46347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chemeClr val="tx1"/>
                </a:solidFill>
                <a:latin typeface="楷体_GB2312" pitchFamily="49" charset="-122"/>
              </a:rPr>
              <a:t>节点电压法法的基本思路：</a:t>
            </a:r>
            <a:endParaRPr kumimoji="1" lang="zh-CN" altLang="en-US" sz="2800" dirty="0">
              <a:solidFill>
                <a:schemeClr val="tx1"/>
              </a:solidFill>
              <a:latin typeface="楷体_GB2312" pitchFamily="49" charset="-122"/>
            </a:endParaRPr>
          </a:p>
        </p:txBody>
      </p:sp>
      <p:sp>
        <p:nvSpPr>
          <p:cNvPr id="22533" name="Text Box 5"/>
          <p:cNvSpPr txBox="1">
            <a:spLocks noChangeArrowheads="1"/>
          </p:cNvSpPr>
          <p:nvPr/>
        </p:nvSpPr>
        <p:spPr bwMode="auto">
          <a:xfrm>
            <a:off x="552185" y="1149087"/>
            <a:ext cx="6896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latin typeface="楷体_GB2312" pitchFamily="49" charset="-122"/>
              </a:rPr>
              <a:t>(1)</a:t>
            </a:r>
            <a:r>
              <a:rPr kumimoji="1" lang="zh-CN" altLang="en-US" sz="2800" dirty="0">
                <a:latin typeface="楷体_GB2312" pitchFamily="49" charset="-122"/>
              </a:rPr>
              <a:t>选定参考节点，标定</a:t>
            </a:r>
            <a:r>
              <a:rPr kumimoji="1" lang="en-US" altLang="zh-CN" sz="2800" b="0" i="1" dirty="0">
                <a:solidFill>
                  <a:schemeClr val="tx1"/>
                </a:solidFill>
              </a:rPr>
              <a:t>n</a:t>
            </a:r>
            <a:r>
              <a:rPr kumimoji="1" lang="en-US" altLang="zh-CN" sz="2800" b="0" dirty="0">
                <a:solidFill>
                  <a:schemeClr val="tx1"/>
                </a:solidFill>
                <a:latin typeface="宋体" panose="02010600030101010101" pitchFamily="2" charset="-122"/>
                <a:ea typeface="宋体" panose="02010600030101010101" pitchFamily="2" charset="-122"/>
              </a:rPr>
              <a:t>-</a:t>
            </a:r>
            <a:r>
              <a:rPr kumimoji="1" lang="en-US" altLang="zh-CN" sz="2800" b="0" dirty="0">
                <a:solidFill>
                  <a:schemeClr val="tx1"/>
                </a:solidFill>
              </a:rPr>
              <a:t>1</a:t>
            </a:r>
            <a:r>
              <a:rPr kumimoji="1" lang="zh-CN" altLang="en-US" sz="2800" dirty="0">
                <a:latin typeface="楷体_GB2312" pitchFamily="49" charset="-122"/>
              </a:rPr>
              <a:t>个独立节点；</a:t>
            </a:r>
            <a:endParaRPr kumimoji="1" lang="zh-CN" altLang="en-US" sz="2800" dirty="0">
              <a:latin typeface="楷体_GB2312" pitchFamily="49" charset="-122"/>
            </a:endParaRPr>
          </a:p>
        </p:txBody>
      </p:sp>
      <p:sp>
        <p:nvSpPr>
          <p:cNvPr id="22534" name="Text Box 6"/>
          <p:cNvSpPr txBox="1">
            <a:spLocks noChangeArrowheads="1"/>
          </p:cNvSpPr>
          <p:nvPr/>
        </p:nvSpPr>
        <p:spPr bwMode="auto">
          <a:xfrm>
            <a:off x="552185" y="1757361"/>
            <a:ext cx="7848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spcBef>
                <a:spcPct val="50000"/>
              </a:spcBef>
            </a:pPr>
            <a:r>
              <a:rPr kumimoji="1" lang="en-US" altLang="zh-CN" sz="2800" b="0" dirty="0">
                <a:latin typeface="楷体_GB2312" pitchFamily="49" charset="-122"/>
              </a:rPr>
              <a:t>(2)</a:t>
            </a:r>
            <a:r>
              <a:rPr kumimoji="1" lang="zh-CN" altLang="en-US" sz="2800" dirty="0">
                <a:latin typeface="楷体_GB2312" pitchFamily="49" charset="-122"/>
              </a:rPr>
              <a:t>对</a:t>
            </a:r>
            <a:r>
              <a:rPr kumimoji="1" lang="en-US" altLang="zh-CN" sz="2800" i="1" dirty="0">
                <a:solidFill>
                  <a:schemeClr val="tx1"/>
                </a:solidFill>
              </a:rPr>
              <a:t>n</a:t>
            </a:r>
            <a:r>
              <a:rPr kumimoji="1" lang="en-US" altLang="zh-CN" sz="2800" dirty="0">
                <a:solidFill>
                  <a:schemeClr val="tx1"/>
                </a:solidFill>
                <a:latin typeface="宋体" panose="02010600030101010101" pitchFamily="2" charset="-122"/>
                <a:ea typeface="宋体" panose="02010600030101010101" pitchFamily="2" charset="-122"/>
              </a:rPr>
              <a:t>-</a:t>
            </a:r>
            <a:r>
              <a:rPr kumimoji="1" lang="en-US" altLang="zh-CN" sz="2800" dirty="0">
                <a:solidFill>
                  <a:schemeClr val="tx1"/>
                </a:solidFill>
              </a:rPr>
              <a:t>1</a:t>
            </a:r>
            <a:r>
              <a:rPr kumimoji="1" lang="zh-CN" altLang="en-US" sz="2800" dirty="0">
                <a:latin typeface="楷体_GB2312" pitchFamily="49" charset="-122"/>
              </a:rPr>
              <a:t>个独立节点，以节点电压为未知量，列写其</a:t>
            </a:r>
            <a:r>
              <a:rPr kumimoji="1" lang="en-US" altLang="zh-CN" sz="2800" dirty="0">
                <a:solidFill>
                  <a:schemeClr val="tx1"/>
                </a:solidFill>
              </a:rPr>
              <a:t>KCL</a:t>
            </a:r>
            <a:r>
              <a:rPr kumimoji="1" lang="zh-CN" altLang="zh-CN" sz="2800" dirty="0">
                <a:latin typeface="楷体_GB2312" pitchFamily="49" charset="-122"/>
              </a:rPr>
              <a:t>方程；</a:t>
            </a:r>
            <a:endParaRPr kumimoji="1" lang="zh-CN" altLang="en-US" sz="2800" dirty="0">
              <a:latin typeface="楷体_GB2312" pitchFamily="49" charset="-122"/>
            </a:endParaRPr>
          </a:p>
        </p:txBody>
      </p:sp>
      <p:sp>
        <p:nvSpPr>
          <p:cNvPr id="22535" name="Text Box 7"/>
          <p:cNvSpPr txBox="1">
            <a:spLocks noChangeArrowheads="1"/>
          </p:cNvSpPr>
          <p:nvPr/>
        </p:nvSpPr>
        <p:spPr bwMode="auto">
          <a:xfrm>
            <a:off x="552185" y="2988994"/>
            <a:ext cx="7127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latin typeface="楷体_GB2312" pitchFamily="49" charset="-122"/>
              </a:rPr>
              <a:t>(3)</a:t>
            </a:r>
            <a:r>
              <a:rPr kumimoji="1" lang="zh-CN" altLang="en-US" sz="2800" dirty="0">
                <a:latin typeface="楷体_GB2312" pitchFamily="49" charset="-122"/>
              </a:rPr>
              <a:t>求解上述方程，得到</a:t>
            </a:r>
            <a:r>
              <a:rPr kumimoji="1" lang="en-US" altLang="zh-CN" sz="2800" i="1" dirty="0">
                <a:solidFill>
                  <a:schemeClr val="tx1"/>
                </a:solidFill>
              </a:rPr>
              <a:t>n</a:t>
            </a:r>
            <a:r>
              <a:rPr kumimoji="1" lang="en-US" altLang="zh-CN" sz="2800" dirty="0">
                <a:solidFill>
                  <a:schemeClr val="tx1"/>
                </a:solidFill>
                <a:latin typeface="宋体" panose="02010600030101010101" pitchFamily="2" charset="-122"/>
                <a:ea typeface="宋体" panose="02010600030101010101" pitchFamily="2" charset="-122"/>
              </a:rPr>
              <a:t>-</a:t>
            </a:r>
            <a:r>
              <a:rPr kumimoji="1" lang="en-US" altLang="zh-CN" sz="2800" dirty="0">
                <a:solidFill>
                  <a:schemeClr val="tx1"/>
                </a:solidFill>
              </a:rPr>
              <a:t>1</a:t>
            </a:r>
            <a:r>
              <a:rPr kumimoji="1" lang="zh-CN" altLang="en-US" sz="2800" dirty="0">
                <a:latin typeface="楷体_GB2312" pitchFamily="49" charset="-122"/>
              </a:rPr>
              <a:t>个节点电压；</a:t>
            </a:r>
            <a:endParaRPr kumimoji="1" lang="zh-CN" altLang="en-US" sz="2800" dirty="0">
              <a:latin typeface="楷体_GB2312" pitchFamily="49" charset="-122"/>
            </a:endParaRPr>
          </a:p>
        </p:txBody>
      </p:sp>
      <p:sp>
        <p:nvSpPr>
          <p:cNvPr id="22536" name="Text Box 8"/>
          <p:cNvSpPr txBox="1">
            <a:spLocks noChangeArrowheads="1"/>
          </p:cNvSpPr>
          <p:nvPr/>
        </p:nvSpPr>
        <p:spPr bwMode="auto">
          <a:xfrm>
            <a:off x="552185" y="4379913"/>
            <a:ext cx="3457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latin typeface="楷体_GB2312" pitchFamily="49" charset="-122"/>
              </a:rPr>
              <a:t>(5)</a:t>
            </a:r>
            <a:r>
              <a:rPr kumimoji="1" lang="zh-CN" altLang="en-US" sz="2800">
                <a:latin typeface="楷体_GB2312" pitchFamily="49" charset="-122"/>
              </a:rPr>
              <a:t>其它分析。</a:t>
            </a:r>
            <a:endParaRPr kumimoji="1" lang="zh-CN" altLang="en-US" sz="2800">
              <a:latin typeface="楷体_GB2312" pitchFamily="49" charset="-122"/>
            </a:endParaRPr>
          </a:p>
        </p:txBody>
      </p:sp>
      <p:sp>
        <p:nvSpPr>
          <p:cNvPr id="22537" name="Text Box 9"/>
          <p:cNvSpPr txBox="1">
            <a:spLocks noChangeArrowheads="1"/>
          </p:cNvSpPr>
          <p:nvPr/>
        </p:nvSpPr>
        <p:spPr bwMode="auto">
          <a:xfrm>
            <a:off x="552185" y="3671623"/>
            <a:ext cx="6481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latin typeface="楷体_GB2312" pitchFamily="49" charset="-122"/>
              </a:rPr>
              <a:t>(4)</a:t>
            </a:r>
            <a:r>
              <a:rPr kumimoji="1" lang="zh-CN" altLang="zh-CN" sz="2800" dirty="0">
                <a:latin typeface="楷体_GB2312" pitchFamily="49" charset="-122"/>
              </a:rPr>
              <a:t>通过</a:t>
            </a:r>
            <a:r>
              <a:rPr kumimoji="1" lang="zh-CN" altLang="en-US" sz="2800" dirty="0">
                <a:latin typeface="楷体_GB2312" pitchFamily="49" charset="-122"/>
              </a:rPr>
              <a:t>节点电压求各支路电流；</a:t>
            </a:r>
            <a:endParaRPr kumimoji="1" lang="zh-CN" altLang="en-US" sz="2800" dirty="0">
              <a:latin typeface="楷体_GB2312" pitchFamily="49" charset="-122"/>
            </a:endParaRPr>
          </a:p>
        </p:txBody>
      </p:sp>
      <p:pic>
        <p:nvPicPr>
          <p:cNvPr id="14" name="图片 13"/>
          <p:cNvPicPr>
            <a:picLocks noChangeAspect="1"/>
          </p:cNvPicPr>
          <p:nvPr/>
        </p:nvPicPr>
        <p:blipFill>
          <a:blip r:embed="rId1"/>
          <a:stretch>
            <a:fillRect/>
          </a:stretch>
        </p:blipFill>
        <p:spPr>
          <a:xfrm>
            <a:off x="3694696" y="4758266"/>
            <a:ext cx="5308545" cy="1921275"/>
          </a:xfrm>
          <a:prstGeom prst="rect">
            <a:avLst/>
          </a:prstGeom>
          <a:ln w="34925">
            <a:solidFill>
              <a:srgbClr val="FF0000"/>
            </a:solidFill>
          </a:ln>
        </p:spPr>
      </p:pic>
      <p:sp>
        <p:nvSpPr>
          <p:cNvPr id="15" name="Text Box 8"/>
          <p:cNvSpPr txBox="1">
            <a:spLocks noChangeArrowheads="1"/>
          </p:cNvSpPr>
          <p:nvPr/>
        </p:nvSpPr>
        <p:spPr bwMode="auto">
          <a:xfrm>
            <a:off x="1206102" y="5459347"/>
            <a:ext cx="214974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b="0" dirty="0">
                <a:latin typeface="楷体_GB2312" pitchFamily="49" charset="-122"/>
              </a:rPr>
              <a:t>标准方程：</a:t>
            </a:r>
            <a:endParaRPr kumimoji="1" lang="zh-CN" altLang="en-US" sz="2800" dirty="0">
              <a:latin typeface="楷体_GB2312" pitchFamily="49" charset="-122"/>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5" descr="绿色大理石"/>
          <p:cNvSpPr txBox="1">
            <a:spLocks noChangeArrowheads="1"/>
          </p:cNvSpPr>
          <p:nvPr/>
        </p:nvSpPr>
        <p:spPr bwMode="auto">
          <a:xfrm>
            <a:off x="242358" y="287845"/>
            <a:ext cx="5400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2800" dirty="0">
                <a:solidFill>
                  <a:schemeClr val="tx1"/>
                </a:solidFill>
              </a:rPr>
              <a:t>网孔电流法的基本思路：</a:t>
            </a:r>
            <a:endParaRPr kumimoji="1" lang="zh-CN" altLang="en-US" sz="2800" b="0" dirty="0">
              <a:solidFill>
                <a:schemeClr val="tx1"/>
              </a:solidFill>
            </a:endParaRPr>
          </a:p>
        </p:txBody>
      </p:sp>
      <p:sp>
        <p:nvSpPr>
          <p:cNvPr id="36870" name="Text Box 6"/>
          <p:cNvSpPr txBox="1">
            <a:spLocks noChangeArrowheads="1"/>
          </p:cNvSpPr>
          <p:nvPr/>
        </p:nvSpPr>
        <p:spPr bwMode="auto">
          <a:xfrm>
            <a:off x="467519" y="1170364"/>
            <a:ext cx="8208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a:pPr>
            <a:r>
              <a:rPr kumimoji="1" lang="zh-CN" altLang="en-US" sz="2800">
                <a:latin typeface="楷体_GB2312" pitchFamily="49" charset="-122"/>
              </a:rPr>
              <a:t>选网孔为独立回路，并确定其绕行方向；</a:t>
            </a:r>
            <a:endParaRPr kumimoji="1" lang="zh-CN" altLang="en-US" sz="2800" b="0">
              <a:latin typeface="楷体_GB2312" pitchFamily="49" charset="-122"/>
            </a:endParaRPr>
          </a:p>
        </p:txBody>
      </p:sp>
      <p:sp>
        <p:nvSpPr>
          <p:cNvPr id="36871" name="Text Box 7"/>
          <p:cNvSpPr txBox="1">
            <a:spLocks noChangeArrowheads="1"/>
          </p:cNvSpPr>
          <p:nvPr/>
        </p:nvSpPr>
        <p:spPr bwMode="auto">
          <a:xfrm>
            <a:off x="467519" y="1859534"/>
            <a:ext cx="76327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buFontTx/>
              <a:buAutoNum type="circleNumDbPlain" startAt="2"/>
            </a:pPr>
            <a:r>
              <a:rPr kumimoji="1" lang="zh-CN" altLang="en-US" sz="2800" dirty="0">
                <a:latin typeface="楷体_GB2312" pitchFamily="49" charset="-122"/>
              </a:rPr>
              <a:t>以网孔电流为未知量，列写其</a:t>
            </a:r>
            <a:r>
              <a:rPr kumimoji="1" lang="en-US" altLang="zh-CN" sz="2800" b="0" dirty="0"/>
              <a:t>KVL</a:t>
            </a:r>
            <a:r>
              <a:rPr kumimoji="1" lang="zh-CN" altLang="en-US" sz="2800" dirty="0">
                <a:latin typeface="楷体_GB2312" pitchFamily="49" charset="-122"/>
              </a:rPr>
              <a:t>方程；</a:t>
            </a:r>
            <a:endParaRPr kumimoji="1" lang="zh-CN" altLang="en-US" sz="2800" b="0" dirty="0">
              <a:latin typeface="楷体_GB2312" pitchFamily="49" charset="-122"/>
            </a:endParaRPr>
          </a:p>
        </p:txBody>
      </p:sp>
      <p:sp>
        <p:nvSpPr>
          <p:cNvPr id="36872" name="Text Box 8"/>
          <p:cNvSpPr txBox="1">
            <a:spLocks noChangeArrowheads="1"/>
          </p:cNvSpPr>
          <p:nvPr/>
        </p:nvSpPr>
        <p:spPr bwMode="auto">
          <a:xfrm>
            <a:off x="467519" y="2641927"/>
            <a:ext cx="6983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3"/>
            </a:pPr>
            <a:r>
              <a:rPr kumimoji="1" lang="zh-CN" altLang="en-US" sz="2800" dirty="0">
                <a:latin typeface="楷体_GB2312" pitchFamily="49" charset="-122"/>
              </a:rPr>
              <a:t>求解上述方程，得到 </a:t>
            </a:r>
            <a:r>
              <a:rPr kumimoji="1" lang="en-US" altLang="zh-CN" sz="2800" b="0" i="1" dirty="0"/>
              <a:t>l</a:t>
            </a:r>
            <a:r>
              <a:rPr kumimoji="1" lang="en-US" altLang="zh-CN" sz="2800" i="1" dirty="0">
                <a:latin typeface="楷体_GB2312" pitchFamily="49" charset="-122"/>
              </a:rPr>
              <a:t> </a:t>
            </a:r>
            <a:r>
              <a:rPr kumimoji="1" lang="zh-CN" altLang="en-US" sz="2800" dirty="0">
                <a:latin typeface="楷体_GB2312" pitchFamily="49" charset="-122"/>
              </a:rPr>
              <a:t>个网孔电流；</a:t>
            </a:r>
            <a:endParaRPr kumimoji="1" lang="zh-CN" altLang="en-US" sz="2800" b="0" dirty="0">
              <a:latin typeface="楷体_GB2312" pitchFamily="49" charset="-122"/>
            </a:endParaRPr>
          </a:p>
        </p:txBody>
      </p:sp>
      <p:sp>
        <p:nvSpPr>
          <p:cNvPr id="36873" name="Text Box 9"/>
          <p:cNvSpPr txBox="1">
            <a:spLocks noChangeArrowheads="1"/>
          </p:cNvSpPr>
          <p:nvPr/>
        </p:nvSpPr>
        <p:spPr bwMode="auto">
          <a:xfrm>
            <a:off x="467519" y="4073148"/>
            <a:ext cx="34559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5"/>
            </a:pPr>
            <a:r>
              <a:rPr kumimoji="1" lang="zh-CN" altLang="en-US" sz="2800">
                <a:latin typeface="楷体_GB2312" pitchFamily="49" charset="-122"/>
              </a:rPr>
              <a:t>其它分析。</a:t>
            </a:r>
            <a:endParaRPr kumimoji="1" lang="zh-CN" altLang="en-US" sz="2800" b="0">
              <a:latin typeface="楷体_GB2312" pitchFamily="49" charset="-122"/>
            </a:endParaRPr>
          </a:p>
        </p:txBody>
      </p:sp>
      <p:sp>
        <p:nvSpPr>
          <p:cNvPr id="36874" name="Text Box 10"/>
          <p:cNvSpPr txBox="1">
            <a:spLocks noChangeArrowheads="1"/>
          </p:cNvSpPr>
          <p:nvPr/>
        </p:nvSpPr>
        <p:spPr bwMode="auto">
          <a:xfrm>
            <a:off x="467519" y="3366335"/>
            <a:ext cx="68405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FontTx/>
              <a:buAutoNum type="circleNumDbPlain" startAt="4"/>
            </a:pPr>
            <a:r>
              <a:rPr kumimoji="1" lang="zh-CN" altLang="en-US" sz="2800" dirty="0">
                <a:latin typeface="楷体_GB2312" pitchFamily="49" charset="-122"/>
              </a:rPr>
              <a:t>求各支路电流；</a:t>
            </a:r>
            <a:endParaRPr kumimoji="1" lang="zh-CN" altLang="en-US" sz="2800" b="0" dirty="0">
              <a:latin typeface="楷体_GB2312" pitchFamily="49" charset="-122"/>
            </a:endParaRPr>
          </a:p>
        </p:txBody>
      </p:sp>
      <p:graphicFrame>
        <p:nvGraphicFramePr>
          <p:cNvPr id="14" name="Object 38"/>
          <p:cNvGraphicFramePr>
            <a:graphicFrameLocks noChangeAspect="1"/>
          </p:cNvGraphicFramePr>
          <p:nvPr/>
        </p:nvGraphicFramePr>
        <p:xfrm>
          <a:off x="3387725" y="4779963"/>
          <a:ext cx="5592763" cy="1865312"/>
        </p:xfrm>
        <a:graphic>
          <a:graphicData uri="http://schemas.openxmlformats.org/presentationml/2006/ole">
            <mc:AlternateContent xmlns:mc="http://schemas.openxmlformats.org/markup-compatibility/2006">
              <mc:Choice xmlns:v="urn:schemas-microsoft-com:vml" Requires="v">
                <p:oleObj spid="_x0000_s31789" name="公式" r:id="rId1" imgW="2012950" imgH="861060" progId="Equation.3">
                  <p:embed/>
                </p:oleObj>
              </mc:Choice>
              <mc:Fallback>
                <p:oleObj name="公式" r:id="rId1" imgW="2012950" imgH="861060" progId="Equation.3">
                  <p:embed/>
                  <p:pic>
                    <p:nvPicPr>
                      <p:cNvPr id="0" name="Object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725" y="4779963"/>
                        <a:ext cx="5592763" cy="1865312"/>
                      </a:xfrm>
                      <a:prstGeom prst="rect">
                        <a:avLst/>
                      </a:prstGeom>
                      <a:noFill/>
                      <a:ln w="31750">
                        <a:solidFill>
                          <a:srgbClr val="FF0000"/>
                        </a:solidFill>
                      </a:ln>
                      <a:effectLst/>
                    </p:spPr>
                  </p:pic>
                </p:oleObj>
              </mc:Fallback>
            </mc:AlternateContent>
          </a:graphicData>
        </a:graphic>
      </p:graphicFrame>
      <p:sp>
        <p:nvSpPr>
          <p:cNvPr id="15" name="Text Box 8"/>
          <p:cNvSpPr txBox="1">
            <a:spLocks noChangeArrowheads="1"/>
          </p:cNvSpPr>
          <p:nvPr/>
        </p:nvSpPr>
        <p:spPr bwMode="auto">
          <a:xfrm>
            <a:off x="1206102" y="5459347"/>
            <a:ext cx="214974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b="0" dirty="0">
                <a:latin typeface="楷体_GB2312" pitchFamily="49" charset="-122"/>
              </a:rPr>
              <a:t>标准方程：</a:t>
            </a:r>
            <a:endParaRPr kumimoji="1" lang="zh-CN" altLang="en-US" sz="2800" dirty="0">
              <a:latin typeface="楷体_GB2312" pitchFamily="49" charset="-122"/>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p:nvPr/>
        </p:nvGrpSpPr>
        <p:grpSpPr bwMode="auto">
          <a:xfrm>
            <a:off x="623888" y="741363"/>
            <a:ext cx="1739900" cy="2125662"/>
            <a:chOff x="3734" y="2619"/>
            <a:chExt cx="1154" cy="1339"/>
          </a:xfrm>
        </p:grpSpPr>
        <p:sp>
          <p:nvSpPr>
            <p:cNvPr id="12329" name="AutoShape 24"/>
            <p:cNvSpPr>
              <a:spLocks noChangeArrowheads="1"/>
            </p:cNvSpPr>
            <p:nvPr/>
          </p:nvSpPr>
          <p:spPr bwMode="auto">
            <a:xfrm>
              <a:off x="3734" y="2906"/>
              <a:ext cx="1154" cy="1052"/>
            </a:xfrm>
            <a:prstGeom prst="diamond">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12330" name="Arc 25"/>
            <p:cNvSpPr/>
            <p:nvPr/>
          </p:nvSpPr>
          <p:spPr bwMode="auto">
            <a:xfrm>
              <a:off x="3736" y="2619"/>
              <a:ext cx="1152" cy="807"/>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lnTo>
                    <a:pt x="0" y="21600"/>
                  </a:lnTo>
                  <a:close/>
                </a:path>
              </a:pathLst>
            </a:cu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31" name="Line 26"/>
            <p:cNvSpPr>
              <a:spLocks noChangeShapeType="1"/>
            </p:cNvSpPr>
            <p:nvPr/>
          </p:nvSpPr>
          <p:spPr bwMode="auto">
            <a:xfrm>
              <a:off x="4320" y="2906"/>
              <a:ext cx="0" cy="105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2" name="Line 27"/>
            <p:cNvSpPr>
              <a:spLocks noChangeShapeType="1"/>
            </p:cNvSpPr>
            <p:nvPr/>
          </p:nvSpPr>
          <p:spPr bwMode="auto">
            <a:xfrm>
              <a:off x="3736" y="3426"/>
              <a:ext cx="584" cy="53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3" name="Line 28"/>
            <p:cNvSpPr>
              <a:spLocks noChangeShapeType="1"/>
            </p:cNvSpPr>
            <p:nvPr/>
          </p:nvSpPr>
          <p:spPr bwMode="auto">
            <a:xfrm flipH="1">
              <a:off x="4320" y="3424"/>
              <a:ext cx="568" cy="53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29"/>
          <p:cNvGrpSpPr/>
          <p:nvPr/>
        </p:nvGrpSpPr>
        <p:grpSpPr bwMode="auto">
          <a:xfrm>
            <a:off x="2855913" y="1101725"/>
            <a:ext cx="1368425" cy="1439863"/>
            <a:chOff x="2304" y="1776"/>
            <a:chExt cx="538" cy="646"/>
          </a:xfrm>
        </p:grpSpPr>
        <p:sp>
          <p:nvSpPr>
            <p:cNvPr id="12326" name="Line 30"/>
            <p:cNvSpPr>
              <a:spLocks noChangeShapeType="1"/>
            </p:cNvSpPr>
            <p:nvPr/>
          </p:nvSpPr>
          <p:spPr bwMode="auto">
            <a:xfrm>
              <a:off x="2304" y="1991"/>
              <a:ext cx="288" cy="43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7" name="Line 31"/>
            <p:cNvSpPr>
              <a:spLocks noChangeShapeType="1"/>
            </p:cNvSpPr>
            <p:nvPr/>
          </p:nvSpPr>
          <p:spPr bwMode="auto">
            <a:xfrm>
              <a:off x="2592" y="1776"/>
              <a:ext cx="0" cy="64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8" name="Line 32"/>
            <p:cNvSpPr>
              <a:spLocks noChangeShapeType="1"/>
            </p:cNvSpPr>
            <p:nvPr/>
          </p:nvSpPr>
          <p:spPr bwMode="auto">
            <a:xfrm flipV="1">
              <a:off x="2592" y="1991"/>
              <a:ext cx="250" cy="43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33"/>
          <p:cNvGrpSpPr/>
          <p:nvPr/>
        </p:nvGrpSpPr>
        <p:grpSpPr bwMode="auto">
          <a:xfrm>
            <a:off x="4513263" y="957263"/>
            <a:ext cx="1584325" cy="1728787"/>
            <a:chOff x="4474" y="2618"/>
            <a:chExt cx="844" cy="816"/>
          </a:xfrm>
        </p:grpSpPr>
        <p:sp>
          <p:nvSpPr>
            <p:cNvPr id="12322" name="Line 34"/>
            <p:cNvSpPr>
              <a:spLocks noChangeShapeType="1"/>
            </p:cNvSpPr>
            <p:nvPr/>
          </p:nvSpPr>
          <p:spPr bwMode="auto">
            <a:xfrm flipH="1">
              <a:off x="4474" y="2618"/>
              <a:ext cx="412" cy="385"/>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323" name="Group 35"/>
            <p:cNvGrpSpPr/>
            <p:nvPr/>
          </p:nvGrpSpPr>
          <p:grpSpPr bwMode="auto">
            <a:xfrm>
              <a:off x="4886" y="2618"/>
              <a:ext cx="432" cy="816"/>
              <a:chOff x="4886" y="2618"/>
              <a:chExt cx="432" cy="816"/>
            </a:xfrm>
          </p:grpSpPr>
          <p:sp>
            <p:nvSpPr>
              <p:cNvPr id="12324" name="Line 36"/>
              <p:cNvSpPr>
                <a:spLocks noChangeShapeType="1"/>
              </p:cNvSpPr>
              <p:nvPr/>
            </p:nvSpPr>
            <p:spPr bwMode="auto">
              <a:xfrm>
                <a:off x="4886" y="2618"/>
                <a:ext cx="432" cy="385"/>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5" name="Line 37"/>
              <p:cNvSpPr>
                <a:spLocks noChangeShapeType="1"/>
              </p:cNvSpPr>
              <p:nvPr/>
            </p:nvSpPr>
            <p:spPr bwMode="auto">
              <a:xfrm flipH="1">
                <a:off x="4886" y="3003"/>
                <a:ext cx="432" cy="43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2264" name="Text Box 40"/>
          <p:cNvSpPr txBox="1">
            <a:spLocks noChangeArrowheads="1"/>
          </p:cNvSpPr>
          <p:nvPr/>
        </p:nvSpPr>
        <p:spPr bwMode="auto">
          <a:xfrm>
            <a:off x="374911" y="3088795"/>
            <a:ext cx="32135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sz="2000" dirty="0">
                <a:solidFill>
                  <a:schemeClr val="tx1"/>
                </a:solidFill>
                <a:latin typeface="楷体_GB2312" pitchFamily="49" charset="-122"/>
              </a:rPr>
              <a:t>树支：选定一个树之后，</a:t>
            </a:r>
            <a:r>
              <a:rPr kumimoji="1" lang="zh-CN" altLang="en-US" sz="2000" dirty="0">
                <a:latin typeface="楷体_GB2312" pitchFamily="49" charset="-122"/>
              </a:rPr>
              <a:t>构成树的支路</a:t>
            </a:r>
            <a:endParaRPr kumimoji="1" lang="zh-CN" altLang="en-US" sz="2000" b="0" dirty="0">
              <a:latin typeface="楷体_GB2312" pitchFamily="49" charset="-122"/>
            </a:endParaRPr>
          </a:p>
        </p:txBody>
      </p:sp>
      <p:sp>
        <p:nvSpPr>
          <p:cNvPr id="52265" name="Text Box 41"/>
          <p:cNvSpPr txBox="1">
            <a:spLocks noChangeArrowheads="1"/>
          </p:cNvSpPr>
          <p:nvPr/>
        </p:nvSpPr>
        <p:spPr bwMode="auto">
          <a:xfrm>
            <a:off x="5066644" y="3090679"/>
            <a:ext cx="34099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sz="2000" dirty="0">
                <a:solidFill>
                  <a:schemeClr val="tx1"/>
                </a:solidFill>
                <a:latin typeface="楷体_GB2312" pitchFamily="49" charset="-122"/>
              </a:rPr>
              <a:t>连支：选定一个树之后，</a:t>
            </a:r>
            <a:r>
              <a:rPr kumimoji="1" lang="zh-CN" altLang="en-US" sz="2000" dirty="0">
                <a:latin typeface="楷体_GB2312" pitchFamily="49" charset="-122"/>
              </a:rPr>
              <a:t>属于</a:t>
            </a:r>
            <a:r>
              <a:rPr kumimoji="1" lang="zh-CN" altLang="en-US" sz="2000" b="0" dirty="0">
                <a:solidFill>
                  <a:schemeClr val="tx1"/>
                </a:solidFill>
              </a:rPr>
              <a:t>图</a:t>
            </a:r>
            <a:r>
              <a:rPr kumimoji="1" lang="zh-CN" altLang="en-US" sz="2000" dirty="0">
                <a:latin typeface="楷体_GB2312" pitchFamily="49" charset="-122"/>
              </a:rPr>
              <a:t>而不属于</a:t>
            </a:r>
            <a:r>
              <a:rPr kumimoji="1" lang="zh-CN" altLang="en-US" sz="2000" b="0" dirty="0">
                <a:solidFill>
                  <a:schemeClr val="tx1"/>
                </a:solidFill>
              </a:rPr>
              <a:t>树</a:t>
            </a:r>
            <a:r>
              <a:rPr kumimoji="1" lang="zh-CN" altLang="en-US" sz="2000" dirty="0">
                <a:latin typeface="楷体_GB2312" pitchFamily="49" charset="-122"/>
              </a:rPr>
              <a:t>的支路</a:t>
            </a:r>
            <a:endParaRPr kumimoji="1" lang="zh-CN" altLang="en-US" sz="2000" b="0" dirty="0">
              <a:latin typeface="楷体_GB2312" pitchFamily="49" charset="-122"/>
            </a:endParaRPr>
          </a:p>
        </p:txBody>
      </p:sp>
      <p:sp>
        <p:nvSpPr>
          <p:cNvPr id="52266" name="Text Box 42"/>
          <p:cNvSpPr txBox="1">
            <a:spLocks noChangeArrowheads="1"/>
          </p:cNvSpPr>
          <p:nvPr/>
        </p:nvSpPr>
        <p:spPr bwMode="auto">
          <a:xfrm>
            <a:off x="2172885" y="5131646"/>
            <a:ext cx="4464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buFontTx/>
              <a:buAutoNum type="circleNumDbPlain" startAt="2"/>
            </a:pPr>
            <a:r>
              <a:rPr kumimoji="1" lang="zh-CN" altLang="en-US" sz="2000" dirty="0">
                <a:latin typeface="楷体_GB2312" pitchFamily="49" charset="-122"/>
              </a:rPr>
              <a:t>树支的数目是</a:t>
            </a:r>
            <a:r>
              <a:rPr kumimoji="1" lang="zh-CN" altLang="en-US" sz="2000" dirty="0">
                <a:solidFill>
                  <a:schemeClr val="tx1"/>
                </a:solidFill>
                <a:latin typeface="楷体_GB2312" pitchFamily="49" charset="-122"/>
              </a:rPr>
              <a:t>一定</a:t>
            </a:r>
            <a:r>
              <a:rPr kumimoji="1" lang="zh-CN" altLang="en-US" sz="2000" dirty="0">
                <a:latin typeface="楷体_GB2312" pitchFamily="49" charset="-122"/>
              </a:rPr>
              <a:t>的</a:t>
            </a:r>
            <a:endParaRPr kumimoji="1" lang="zh-CN" altLang="en-US" sz="2000" b="0" dirty="0">
              <a:latin typeface="楷体_GB2312" pitchFamily="49" charset="-122"/>
            </a:endParaRPr>
          </a:p>
        </p:txBody>
      </p:sp>
      <p:sp>
        <p:nvSpPr>
          <p:cNvPr id="52267" name="Text Box 43"/>
          <p:cNvSpPr txBox="1">
            <a:spLocks noChangeArrowheads="1"/>
          </p:cNvSpPr>
          <p:nvPr/>
        </p:nvSpPr>
        <p:spPr bwMode="auto">
          <a:xfrm>
            <a:off x="750888" y="5923807"/>
            <a:ext cx="161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sz="2800">
                <a:latin typeface="楷体_GB2312" pitchFamily="49" charset="-122"/>
              </a:rPr>
              <a:t>连支数：</a:t>
            </a:r>
            <a:endParaRPr kumimoji="1" lang="zh-CN" altLang="en-US" sz="2800" b="0">
              <a:latin typeface="楷体_GB2312" pitchFamily="49" charset="-122"/>
            </a:endParaRPr>
          </a:p>
        </p:txBody>
      </p:sp>
      <p:grpSp>
        <p:nvGrpSpPr>
          <p:cNvPr id="6" name="Group 67"/>
          <p:cNvGrpSpPr/>
          <p:nvPr/>
        </p:nvGrpSpPr>
        <p:grpSpPr bwMode="auto">
          <a:xfrm>
            <a:off x="6384925" y="885825"/>
            <a:ext cx="1584325" cy="1728788"/>
            <a:chOff x="4195" y="346"/>
            <a:chExt cx="998" cy="1089"/>
          </a:xfrm>
        </p:grpSpPr>
        <p:grpSp>
          <p:nvGrpSpPr>
            <p:cNvPr id="12316" name="Group 55"/>
            <p:cNvGrpSpPr/>
            <p:nvPr/>
          </p:nvGrpSpPr>
          <p:grpSpPr bwMode="auto">
            <a:xfrm>
              <a:off x="4195" y="346"/>
              <a:ext cx="998" cy="1089"/>
              <a:chOff x="4474" y="2618"/>
              <a:chExt cx="844" cy="816"/>
            </a:xfrm>
          </p:grpSpPr>
          <p:sp>
            <p:nvSpPr>
              <p:cNvPr id="12318" name="Line 56"/>
              <p:cNvSpPr>
                <a:spLocks noChangeShapeType="1"/>
              </p:cNvSpPr>
              <p:nvPr/>
            </p:nvSpPr>
            <p:spPr bwMode="auto">
              <a:xfrm flipH="1">
                <a:off x="4474" y="2618"/>
                <a:ext cx="412" cy="385"/>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319" name="Group 57"/>
              <p:cNvGrpSpPr/>
              <p:nvPr/>
            </p:nvGrpSpPr>
            <p:grpSpPr bwMode="auto">
              <a:xfrm>
                <a:off x="4886" y="2618"/>
                <a:ext cx="432" cy="816"/>
                <a:chOff x="4886" y="2618"/>
                <a:chExt cx="432" cy="816"/>
              </a:xfrm>
            </p:grpSpPr>
            <p:sp>
              <p:nvSpPr>
                <p:cNvPr id="12320" name="Line 58"/>
                <p:cNvSpPr>
                  <a:spLocks noChangeShapeType="1"/>
                </p:cNvSpPr>
                <p:nvPr/>
              </p:nvSpPr>
              <p:spPr bwMode="auto">
                <a:xfrm>
                  <a:off x="4886" y="2618"/>
                  <a:ext cx="432" cy="385"/>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1" name="Line 59"/>
                <p:cNvSpPr>
                  <a:spLocks noChangeShapeType="1"/>
                </p:cNvSpPr>
                <p:nvPr/>
              </p:nvSpPr>
              <p:spPr bwMode="auto">
                <a:xfrm flipH="1">
                  <a:off x="4886" y="3003"/>
                  <a:ext cx="432" cy="43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2317" name="Line 60"/>
            <p:cNvSpPr>
              <a:spLocks noChangeShapeType="1"/>
            </p:cNvSpPr>
            <p:nvPr/>
          </p:nvSpPr>
          <p:spPr bwMode="auto">
            <a:xfrm>
              <a:off x="4195" y="845"/>
              <a:ext cx="499" cy="59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2286" name="AutoShape 62" descr="羊皮纸"/>
          <p:cNvSpPr>
            <a:spLocks noChangeArrowheads="1"/>
          </p:cNvSpPr>
          <p:nvPr/>
        </p:nvSpPr>
        <p:spPr bwMode="auto">
          <a:xfrm>
            <a:off x="8401050" y="1462088"/>
            <a:ext cx="539750" cy="1439862"/>
          </a:xfrm>
          <a:prstGeom prst="wedgeRoundRectCallout">
            <a:avLst>
              <a:gd name="adj1" fmla="val -216472"/>
              <a:gd name="adj2" fmla="val -18139"/>
              <a:gd name="adj3" fmla="val 16667"/>
            </a:avLst>
          </a:prstGeom>
          <a:blipFill dpi="0" rotWithShape="1">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800" dirty="0">
                <a:solidFill>
                  <a:schemeClr val="bg1"/>
                </a:solidFill>
                <a:latin typeface="Arial" panose="020B0604020202020204" pitchFamily="34" charset="0"/>
              </a:rPr>
              <a:t>不是树</a:t>
            </a:r>
            <a:endParaRPr lang="zh-CN" altLang="en-US" sz="2800" dirty="0">
              <a:solidFill>
                <a:schemeClr val="bg1"/>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52287" name="Object 63"/>
              <p:cNvSpPr txBox="1"/>
              <p:nvPr/>
            </p:nvSpPr>
            <p:spPr bwMode="auto">
              <a:xfrm>
                <a:off x="5854921" y="4939134"/>
                <a:ext cx="2915444" cy="434750"/>
              </a:xfrm>
              <a:prstGeom prst="rect">
                <a:avLst/>
              </a:prstGeom>
              <a:solidFill>
                <a:schemeClr val="tx1"/>
              </a:solidFill>
              <a:ln>
                <a:noFill/>
              </a:ln>
              <a:effectLst>
                <a:outerShdw dist="35921" dir="2700000" algn="ctr" rotWithShape="0">
                  <a:srgbClr val="808080"/>
                </a:outerShdw>
              </a:effectLst>
            </p:spPr>
            <p:txBody>
              <a:bodyPr>
                <a:normAutofit fontScale="62500" lnSpcReduction="20000"/>
              </a:bodyPr>
              <a:lstStyle/>
              <a:p>
                <a14:m>
                  <m:oMathPara xmlns:m="http://schemas.openxmlformats.org/officeDocument/2006/math">
                    <m:oMathParaPr>
                      <m:jc m:val="left"/>
                    </m:oMathParaPr>
                    <m:oMath xmlns:m="http://schemas.openxmlformats.org/officeDocument/2006/math">
                      <m:r>
                        <a:rPr lang="zh-CN" altLang="en-US" sz="3200" i="0" smtClean="0">
                          <a:solidFill>
                            <a:schemeClr val="bg1"/>
                          </a:solidFill>
                          <a:latin typeface="Cambria Math" panose="02040503050406030204" pitchFamily="18" charset="0"/>
                        </a:rPr>
                        <m:t> </m:t>
                      </m:r>
                      <m:sSub>
                        <m:sSubPr>
                          <m:ctrlPr>
                            <a:rPr lang="zh-CN" altLang="en-US" sz="3200" i="1">
                              <a:solidFill>
                                <a:schemeClr val="bg1"/>
                              </a:solidFill>
                              <a:latin typeface="Cambria Math" panose="02040503050406030204" pitchFamily="18" charset="0"/>
                            </a:rPr>
                          </m:ctrlPr>
                        </m:sSubPr>
                        <m:e>
                          <m:r>
                            <a:rPr lang="zh-CN" altLang="en-US" sz="3200" i="1">
                              <a:solidFill>
                                <a:schemeClr val="bg1"/>
                              </a:solidFill>
                              <a:latin typeface="Cambria Math" panose="02040503050406030204" pitchFamily="18" charset="0"/>
                            </a:rPr>
                            <m:t>树支数</m:t>
                          </m:r>
                          <m:r>
                            <a:rPr lang="zh-CN" altLang="en-US" sz="3200" i="1">
                              <a:solidFill>
                                <a:schemeClr val="bg1"/>
                              </a:solidFill>
                              <a:latin typeface="Cambria Math" panose="02040503050406030204" pitchFamily="18" charset="0"/>
                            </a:rPr>
                            <m:t>𝑏</m:t>
                          </m:r>
                        </m:e>
                        <m:sub>
                          <m:r>
                            <a:rPr lang="zh-CN" altLang="en-US" sz="3200" i="1">
                              <a:solidFill>
                                <a:schemeClr val="bg1"/>
                              </a:solidFill>
                              <a:latin typeface="Cambria Math" panose="02040503050406030204" pitchFamily="18" charset="0"/>
                            </a:rPr>
                            <m:t>𝑡</m:t>
                          </m:r>
                        </m:sub>
                      </m:sSub>
                      <m:r>
                        <a:rPr lang="zh-CN" altLang="en-US" sz="3200" i="1">
                          <a:solidFill>
                            <a:schemeClr val="bg1"/>
                          </a:solidFill>
                          <a:latin typeface="Cambria Math" panose="02040503050406030204" pitchFamily="18" charset="0"/>
                        </a:rPr>
                        <m:t>=</m:t>
                      </m:r>
                      <m:r>
                        <a:rPr lang="zh-CN" altLang="en-US" sz="3200" i="1">
                          <a:solidFill>
                            <a:schemeClr val="bg1"/>
                          </a:solidFill>
                          <a:latin typeface="Cambria Math" panose="02040503050406030204" pitchFamily="18" charset="0"/>
                        </a:rPr>
                        <m:t>结点数</m:t>
                      </m:r>
                      <m:r>
                        <a:rPr lang="zh-CN" altLang="en-US" sz="3200" i="1">
                          <a:solidFill>
                            <a:schemeClr val="bg1"/>
                          </a:solidFill>
                          <a:latin typeface="Cambria Math" panose="02040503050406030204" pitchFamily="18" charset="0"/>
                        </a:rPr>
                        <m:t>𝑛</m:t>
                      </m:r>
                      <m:r>
                        <a:rPr lang="zh-CN" altLang="en-US" sz="3200" i="1">
                          <a:solidFill>
                            <a:schemeClr val="bg1"/>
                          </a:solidFill>
                          <a:latin typeface="Cambria Math" panose="02040503050406030204" pitchFamily="18" charset="0"/>
                        </a:rPr>
                        <m:t>−</m:t>
                      </m:r>
                      <m:r>
                        <a:rPr lang="zh-CN" altLang="en-US" sz="3200" i="1">
                          <a:solidFill>
                            <a:schemeClr val="bg1"/>
                          </a:solidFill>
                          <a:latin typeface="Cambria Math" panose="02040503050406030204" pitchFamily="18" charset="0"/>
                        </a:rPr>
                        <m:t>1</m:t>
                      </m:r>
                    </m:oMath>
                  </m:oMathPara>
                </a14:m>
                <a:endParaRPr lang="zh-CN" altLang="en-US" sz="3200" dirty="0">
                  <a:solidFill>
                    <a:schemeClr val="bg1"/>
                  </a:solidFill>
                </a:endParaRPr>
              </a:p>
            </p:txBody>
          </p:sp>
        </mc:Choice>
        <mc:Fallback>
          <p:sp>
            <p:nvSpPr>
              <p:cNvPr id="52287" name="Object 63"/>
              <p:cNvSpPr txBox="1">
                <a:spLocks noRot="1" noChangeAspect="1" noMove="1" noResize="1" noEditPoints="1" noAdjustHandles="1" noChangeArrowheads="1" noChangeShapeType="1" noTextEdit="1"/>
              </p:cNvSpPr>
              <p:nvPr/>
            </p:nvSpPr>
            <p:spPr bwMode="auto">
              <a:xfrm>
                <a:off x="5854921" y="4939134"/>
                <a:ext cx="2915444" cy="434750"/>
              </a:xfrm>
              <a:prstGeom prst="rect">
                <a:avLst/>
              </a:prstGeom>
              <a:blipFill rotWithShape="1">
                <a:blip r:embed="rId2"/>
                <a:stretch>
                  <a:fillRect l="-8" t="-24" r="-858" b="-5724"/>
                </a:stretch>
              </a:blipFill>
              <a:ln>
                <a:noFill/>
              </a:ln>
              <a:effectLst>
                <a:outerShdw dist="35921" dir="2700000" algn="ctr" rotWithShape="0">
                  <a:srgbClr val="808080"/>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288" name="Object 64"/>
              <p:cNvSpPr txBox="1"/>
              <p:nvPr/>
            </p:nvSpPr>
            <p:spPr bwMode="auto">
              <a:xfrm>
                <a:off x="2241551" y="5863482"/>
                <a:ext cx="4851400" cy="639762"/>
              </a:xfrm>
              <a:prstGeom prst="rect">
                <a:avLst/>
              </a:prstGeom>
              <a:solidFill>
                <a:schemeClr val="tx1"/>
              </a:solidFill>
              <a:ln>
                <a:noFill/>
              </a:ln>
              <a:effectLst>
                <a:outerShdw dist="35921" dir="2700000" algn="ctr" rotWithShape="0">
                  <a:srgbClr val="808080"/>
                </a:outerShdw>
              </a:effectLst>
            </p:spPr>
            <p:txBody>
              <a:bodyPr>
                <a:noAutofit/>
              </a:bodyPr>
              <a:lstStyle/>
              <a:p>
                <a14:m>
                  <m:oMathPara xmlns:m="http://schemas.openxmlformats.org/officeDocument/2006/math">
                    <m:oMathParaPr>
                      <m:jc m:val="left"/>
                    </m:oMathParaPr>
                    <m:oMath xmlns:m="http://schemas.openxmlformats.org/officeDocument/2006/math">
                      <m:r>
                        <a:rPr lang="zh-CN" altLang="en-US" sz="3200" i="0">
                          <a:solidFill>
                            <a:srgbClr val="000000"/>
                          </a:solidFill>
                          <a:latin typeface="Cambria Math" panose="02040503050406030204" pitchFamily="18" charset="0"/>
                        </a:rPr>
                        <m:t>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𝑏</m:t>
                          </m:r>
                        </m:e>
                        <m:sub>
                          <m:r>
                            <a:rPr lang="zh-CN" altLang="en-US" sz="3200" i="1">
                              <a:solidFill>
                                <a:srgbClr val="000000"/>
                              </a:solidFill>
                              <a:latin typeface="Cambria Math" panose="02040503050406030204" pitchFamily="18" charset="0"/>
                            </a:rPr>
                            <m:t>𝑙</m:t>
                          </m:r>
                        </m:sub>
                      </m:sSub>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𝑏</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𝑏</m:t>
                          </m:r>
                        </m:e>
                        <m:sub>
                          <m:r>
                            <a:rPr lang="zh-CN" altLang="en-US" sz="3200" i="1">
                              <a:solidFill>
                                <a:srgbClr val="000000"/>
                              </a:solidFill>
                              <a:latin typeface="Cambria Math" panose="02040503050406030204" pitchFamily="18" charset="0"/>
                            </a:rPr>
                            <m:t>𝑡</m:t>
                          </m:r>
                        </m:sub>
                      </m:sSub>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𝑏</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𝑛</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1</m:t>
                      </m:r>
                      <m:r>
                        <a:rPr lang="zh-CN" altLang="en-US" sz="3200" i="1">
                          <a:solidFill>
                            <a:srgbClr val="000000"/>
                          </a:solidFill>
                          <a:latin typeface="Cambria Math" panose="02040503050406030204" pitchFamily="18" charset="0"/>
                        </a:rPr>
                        <m:t>)</m:t>
                      </m:r>
                    </m:oMath>
                  </m:oMathPara>
                </a14:m>
                <a:endParaRPr lang="zh-CN" altLang="en-US" sz="3200" dirty="0"/>
              </a:p>
            </p:txBody>
          </p:sp>
        </mc:Choice>
        <mc:Fallback>
          <p:sp>
            <p:nvSpPr>
              <p:cNvPr id="52288" name="Object 64"/>
              <p:cNvSpPr txBox="1">
                <a:spLocks noRot="1" noChangeAspect="1" noMove="1" noResize="1" noEditPoints="1" noAdjustHandles="1" noChangeArrowheads="1" noChangeShapeType="1" noTextEdit="1"/>
              </p:cNvSpPr>
              <p:nvPr/>
            </p:nvSpPr>
            <p:spPr bwMode="auto">
              <a:xfrm>
                <a:off x="2241551" y="5863482"/>
                <a:ext cx="4851400" cy="639762"/>
              </a:xfrm>
              <a:prstGeom prst="rect">
                <a:avLst/>
              </a:prstGeom>
              <a:blipFill rotWithShape="1">
                <a:blip r:embed="rId3"/>
                <a:stretch>
                  <a:fillRect t="-82" r="-524" b="-3938"/>
                </a:stretch>
              </a:blipFill>
              <a:ln>
                <a:noFill/>
              </a:ln>
              <a:effectLst>
                <a:outerShdw dist="35921" dir="2700000" algn="ctr" rotWithShape="0">
                  <a:srgbClr val="808080"/>
                </a:outerShdw>
              </a:effectLst>
            </p:spPr>
            <p:txBody>
              <a:bodyPr/>
              <a:lstStyle/>
              <a:p>
                <a:r>
                  <a:rPr lang="zh-CN" altLang="en-US">
                    <a:noFill/>
                  </a:rPr>
                  <a:t> </a:t>
                </a:r>
              </a:p>
            </p:txBody>
          </p:sp>
        </mc:Fallback>
      </mc:AlternateContent>
      <p:sp>
        <p:nvSpPr>
          <p:cNvPr id="52292" name="AutoShape 68" descr="羊皮纸"/>
          <p:cNvSpPr>
            <a:spLocks noChangeArrowheads="1"/>
          </p:cNvSpPr>
          <p:nvPr/>
        </p:nvSpPr>
        <p:spPr bwMode="auto">
          <a:xfrm>
            <a:off x="4152900" y="596900"/>
            <a:ext cx="576263" cy="863600"/>
          </a:xfrm>
          <a:prstGeom prst="downArrowCallout">
            <a:avLst>
              <a:gd name="adj1" fmla="val 25000"/>
              <a:gd name="adj2" fmla="val 25000"/>
              <a:gd name="adj3" fmla="val 24977"/>
              <a:gd name="adj4" fmla="val 66667"/>
            </a:avLst>
          </a:prstGeom>
          <a:blipFill dpi="0" rotWithShape="1">
            <a:blip r:embed="rId1"/>
            <a:srcRect/>
            <a:tile tx="0" ty="0" sx="100000" sy="100000" flip="none" algn="tl"/>
          </a:blipFill>
          <a:ln w="9525">
            <a:solidFill>
              <a:schemeClr val="tx1"/>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800" dirty="0">
                <a:solidFill>
                  <a:schemeClr val="bg1"/>
                </a:solidFill>
                <a:latin typeface="Arial" panose="020B0604020202020204" pitchFamily="34" charset="0"/>
              </a:rPr>
              <a:t>树</a:t>
            </a:r>
            <a:endParaRPr lang="zh-CN" altLang="en-US" sz="2800" dirty="0">
              <a:solidFill>
                <a:schemeClr val="bg1"/>
              </a:solidFill>
              <a:latin typeface="Arial" panose="020B0604020202020204" pitchFamily="34" charset="0"/>
            </a:endParaRPr>
          </a:p>
        </p:txBody>
      </p:sp>
      <p:sp>
        <p:nvSpPr>
          <p:cNvPr id="52294" name="Text Box 70"/>
          <p:cNvSpPr txBox="1">
            <a:spLocks noChangeArrowheads="1"/>
          </p:cNvSpPr>
          <p:nvPr/>
        </p:nvSpPr>
        <p:spPr bwMode="auto">
          <a:xfrm>
            <a:off x="2159482" y="4679329"/>
            <a:ext cx="4679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lang="zh-CN" altLang="en-US" sz="2000" dirty="0">
                <a:latin typeface="楷体_GB2312" pitchFamily="49" charset="-122"/>
              </a:rPr>
              <a:t>对应一个图有</a:t>
            </a:r>
            <a:r>
              <a:rPr lang="zh-CN" altLang="en-US" sz="2000" dirty="0">
                <a:solidFill>
                  <a:schemeClr val="tx1"/>
                </a:solidFill>
                <a:latin typeface="楷体_GB2312" pitchFamily="49" charset="-122"/>
              </a:rPr>
              <a:t>很多</a:t>
            </a:r>
            <a:r>
              <a:rPr lang="zh-CN" altLang="en-US" sz="2000" dirty="0">
                <a:latin typeface="楷体_GB2312" pitchFamily="49" charset="-122"/>
              </a:rPr>
              <a:t>的树</a:t>
            </a:r>
            <a:endParaRPr lang="zh-CN" altLang="en-US" sz="2000" dirty="0">
              <a:latin typeface="楷体_GB2312" pitchFamily="49" charset="-122"/>
            </a:endParaRPr>
          </a:p>
        </p:txBody>
      </p:sp>
      <p:grpSp>
        <p:nvGrpSpPr>
          <p:cNvPr id="11" name="Group 83"/>
          <p:cNvGrpSpPr/>
          <p:nvPr/>
        </p:nvGrpSpPr>
        <p:grpSpPr bwMode="auto">
          <a:xfrm>
            <a:off x="130175" y="4403278"/>
            <a:ext cx="1671638" cy="850900"/>
            <a:chOff x="385" y="3022"/>
            <a:chExt cx="1053" cy="536"/>
          </a:xfrm>
        </p:grpSpPr>
        <p:pic>
          <p:nvPicPr>
            <p:cNvPr id="12310" name="Picture 84" descr="1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1" name="Text Box 85"/>
            <p:cNvSpPr txBox="1">
              <a:spLocks noChangeArrowheads="1"/>
            </p:cNvSpPr>
            <p:nvPr/>
          </p:nvSpPr>
          <p:spPr bwMode="auto">
            <a:xfrm>
              <a:off x="808" y="3098"/>
              <a:ext cx="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dirty="0">
                  <a:solidFill>
                    <a:srgbClr val="FA7748"/>
                  </a:solidFill>
                  <a:latin typeface="楷体_GB2312" pitchFamily="49" charset="-122"/>
                </a:rPr>
                <a:t>明确</a:t>
              </a:r>
              <a:endParaRPr kumimoji="1" lang="zh-CN" altLang="en-US" sz="3200" dirty="0">
                <a:solidFill>
                  <a:srgbClr val="FA7748"/>
                </a:solidFill>
                <a:latin typeface="楷体_GB2312" pitchFamily="49" charset="-122"/>
              </a:endParaRPr>
            </a:p>
          </p:txBody>
        </p:sp>
      </p:grpSp>
      <p:sp>
        <p:nvSpPr>
          <p:cNvPr id="50"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51" name="Text Box 40"/>
          <p:cNvSpPr txBox="1">
            <a:spLocks noChangeArrowheads="1"/>
          </p:cNvSpPr>
          <p:nvPr/>
        </p:nvSpPr>
        <p:spPr bwMode="auto">
          <a:xfrm>
            <a:off x="2509616" y="3849815"/>
            <a:ext cx="32135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sz="2000" dirty="0">
                <a:solidFill>
                  <a:srgbClr val="FF0000"/>
                </a:solidFill>
                <a:latin typeface="楷体_GB2312" pitchFamily="49" charset="-122"/>
              </a:rPr>
              <a:t>树支数</a:t>
            </a:r>
            <a:r>
              <a:rPr kumimoji="1" lang="en-US" altLang="zh-CN" sz="2000" dirty="0">
                <a:solidFill>
                  <a:srgbClr val="FF0000"/>
                </a:solidFill>
                <a:latin typeface="楷体_GB2312" pitchFamily="49" charset="-122"/>
              </a:rPr>
              <a:t>+</a:t>
            </a:r>
            <a:r>
              <a:rPr kumimoji="1" lang="zh-CN" altLang="en-US" sz="2000" dirty="0">
                <a:solidFill>
                  <a:srgbClr val="FF0000"/>
                </a:solidFill>
                <a:latin typeface="楷体_GB2312" pitchFamily="49" charset="-122"/>
              </a:rPr>
              <a:t>连支树</a:t>
            </a:r>
            <a:r>
              <a:rPr kumimoji="1" lang="en-US" altLang="zh-CN" sz="2000" dirty="0">
                <a:solidFill>
                  <a:srgbClr val="FF0000"/>
                </a:solidFill>
                <a:latin typeface="楷体_GB2312" pitchFamily="49" charset="-122"/>
              </a:rPr>
              <a:t>=</a:t>
            </a:r>
            <a:r>
              <a:rPr kumimoji="1" lang="zh-CN" altLang="en-US" sz="2000" dirty="0">
                <a:solidFill>
                  <a:srgbClr val="FF0000"/>
                </a:solidFill>
                <a:latin typeface="楷体_GB2312" pitchFamily="49" charset="-122"/>
              </a:rPr>
              <a:t>支路数</a:t>
            </a:r>
            <a:r>
              <a:rPr kumimoji="1" lang="en-US" altLang="zh-CN" sz="2000" dirty="0">
                <a:solidFill>
                  <a:srgbClr val="FF0000"/>
                </a:solidFill>
                <a:latin typeface="楷体_GB2312" pitchFamily="49" charset="-122"/>
              </a:rPr>
              <a:t>b</a:t>
            </a:r>
            <a:endParaRPr kumimoji="1" lang="zh-CN" altLang="en-US" sz="2000" b="0" dirty="0">
              <a:solidFill>
                <a:srgbClr val="FF0000"/>
              </a:solidFill>
              <a:latin typeface="楷体_GB2312" pitchFamily="49" charset="-122"/>
            </a:endParaRPr>
          </a:p>
        </p:txBody>
      </p:sp>
      <mc:AlternateContent xmlns:mc="http://schemas.openxmlformats.org/markup-compatibility/2006">
        <mc:Choice xmlns:a14="http://schemas.microsoft.com/office/drawing/2010/main" Requires="a14">
          <p:sp>
            <p:nvSpPr>
              <p:cNvPr id="53" name="矩形 52"/>
              <p:cNvSpPr/>
              <p:nvPr/>
            </p:nvSpPr>
            <p:spPr>
              <a:xfrm>
                <a:off x="6430962" y="4136046"/>
                <a:ext cx="1911350" cy="646331"/>
              </a:xfrm>
              <a:prstGeom prst="rect">
                <a:avLst/>
              </a:prstGeom>
            </p:spPr>
            <p:txBody>
              <a:bodyPr wrap="square">
                <a:spAutoFit/>
              </a:bodyPr>
              <a:lstStyle/>
              <a:p>
                <a:r>
                  <a:rPr lang="zh-CN" altLang="en-US" b="1" dirty="0">
                    <a:solidFill>
                      <a:schemeClr val="tx1"/>
                    </a:solidFill>
                  </a:rPr>
                  <a:t>结点数</a:t>
                </a:r>
                <a14:m>
                  <m:oMath xmlns:m="http://schemas.openxmlformats.org/officeDocument/2006/math">
                    <m:r>
                      <a:rPr lang="zh-CN" altLang="en-US" b="1" i="1">
                        <a:solidFill>
                          <a:schemeClr val="tx1"/>
                        </a:solidFill>
                        <a:latin typeface="Cambria Math" panose="02040503050406030204" pitchFamily="18" charset="0"/>
                      </a:rPr>
                      <m:t>𝒏</m:t>
                    </m:r>
                    <m:r>
                      <a:rPr lang="zh-CN" altLang="en-US"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4</m:t>
                    </m:r>
                    <m:r>
                      <m:rPr>
                        <m:nor/>
                      </m:rPr>
                      <a:rPr lang="zh-CN" altLang="en-US" b="1">
                        <a:solidFill>
                          <a:schemeClr val="tx1"/>
                        </a:solidFill>
                        <a:latin typeface="Cambria Math" panose="02040503050406030204" pitchFamily="18" charset="0"/>
                      </a:rPr>
                      <m:t>      </m:t>
                    </m:r>
                  </m:oMath>
                </a14:m>
                <a:endParaRPr lang="en-US" altLang="zh-CN" b="1" dirty="0">
                  <a:solidFill>
                    <a:schemeClr val="tx1"/>
                  </a:solidFill>
                </a:endParaRPr>
              </a:p>
              <a:p>
                <a:r>
                  <a:rPr lang="zh-CN" altLang="en-US" b="1" dirty="0">
                    <a:solidFill>
                      <a:schemeClr val="tx1"/>
                    </a:solidFill>
                  </a:rPr>
                  <a:t>支路</a:t>
                </a:r>
                <a14:m>
                  <m:oMath xmlns:m="http://schemas.openxmlformats.org/officeDocument/2006/math">
                    <m:r>
                      <a:rPr lang="zh-CN" altLang="en-US" b="1" i="1">
                        <a:solidFill>
                          <a:schemeClr val="tx1"/>
                        </a:solidFill>
                        <a:latin typeface="Cambria Math" panose="02040503050406030204" pitchFamily="18" charset="0"/>
                      </a:rPr>
                      <m:t>数</m:t>
                    </m:r>
                    <m:r>
                      <a:rPr lang="zh-CN" altLang="en-US" b="1" i="1">
                        <a:solidFill>
                          <a:schemeClr val="tx1"/>
                        </a:solidFill>
                        <a:latin typeface="Cambria Math" panose="02040503050406030204" pitchFamily="18" charset="0"/>
                      </a:rPr>
                      <m:t>𝒃</m:t>
                    </m:r>
                    <m:r>
                      <a:rPr lang="zh-CN" altLang="en-US"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6</m:t>
                    </m:r>
                    <m:r>
                      <a:rPr lang="zh-CN" altLang="en-US" b="1">
                        <a:solidFill>
                          <a:schemeClr val="tx1"/>
                        </a:solidFill>
                        <a:latin typeface="Cambria Math" panose="02040503050406030204" pitchFamily="18" charset="0"/>
                      </a:rPr>
                      <m:t> </m:t>
                    </m:r>
                  </m:oMath>
                </a14:m>
                <a:endParaRPr lang="zh-CN" altLang="en-US" b="1" dirty="0">
                  <a:solidFill>
                    <a:schemeClr val="tx1"/>
                  </a:solidFill>
                </a:endParaRPr>
              </a:p>
            </p:txBody>
          </p:sp>
        </mc:Choice>
        <mc:Fallback>
          <p:sp>
            <p:nvSpPr>
              <p:cNvPr id="53" name="矩形 52"/>
              <p:cNvSpPr>
                <a:spLocks noRot="1" noChangeAspect="1" noMove="1" noResize="1" noEditPoints="1" noAdjustHandles="1" noChangeArrowheads="1" noChangeShapeType="1" noTextEdit="1"/>
              </p:cNvSpPr>
              <p:nvPr/>
            </p:nvSpPr>
            <p:spPr>
              <a:xfrm>
                <a:off x="6430962" y="4136046"/>
                <a:ext cx="1911350" cy="646331"/>
              </a:xfrm>
              <a:prstGeom prst="rect">
                <a:avLst/>
              </a:prstGeom>
              <a:blipFill rotWithShape="1">
                <a:blip r:embed="rId5"/>
                <a:stretch>
                  <a:fillRect l="-17" t="-45" r="17" b="30"/>
                </a:stretch>
              </a:blipFill>
            </p:spPr>
            <p:txBody>
              <a:bodyPr/>
              <a:lstStyle/>
              <a:p>
                <a:r>
                  <a:rPr lang="zh-CN" altLang="en-US">
                    <a:noFill/>
                  </a:rPr>
                  <a:t> </a:t>
                </a:r>
              </a:p>
            </p:txBody>
          </p:sp>
        </mc:Fallback>
      </mc:AlternateContent>
      <p:sp>
        <p:nvSpPr>
          <p:cNvPr id="39" name="Text Box 40"/>
          <p:cNvSpPr txBox="1">
            <a:spLocks noChangeArrowheads="1"/>
          </p:cNvSpPr>
          <p:nvPr/>
        </p:nvSpPr>
        <p:spPr bwMode="auto">
          <a:xfrm>
            <a:off x="2566110" y="4221880"/>
            <a:ext cx="31570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sz="1400" dirty="0">
                <a:solidFill>
                  <a:srgbClr val="92D050"/>
                </a:solidFill>
                <a:latin typeface="楷体_GB2312" pitchFamily="49" charset="-122"/>
              </a:rPr>
              <a:t>支路：或者是树支，或者是连支</a:t>
            </a:r>
            <a:endParaRPr kumimoji="1" lang="zh-CN" altLang="en-US" sz="1400" b="0" dirty="0">
              <a:solidFill>
                <a:srgbClr val="92D050"/>
              </a:solidFill>
              <a:latin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7765" y="1551568"/>
            <a:ext cx="7861302" cy="2246769"/>
          </a:xfrm>
          <a:prstGeom prst="rect">
            <a:avLst/>
          </a:prstGeom>
        </p:spPr>
        <p:txBody>
          <a:bodyPr wrap="square">
            <a:spAutoFit/>
          </a:bodyPr>
          <a:lstStyle/>
          <a:p>
            <a:r>
              <a:rPr lang="zh-CN" altLang="en-US" sz="2800" dirty="0"/>
              <a:t>作业：</a:t>
            </a:r>
            <a:endParaRPr lang="zh-CN" altLang="en-US" sz="2800" dirty="0"/>
          </a:p>
          <a:p>
            <a:endParaRPr lang="zh-CN" altLang="en-US" sz="2800" dirty="0"/>
          </a:p>
          <a:p>
            <a:r>
              <a:rPr lang="zh-CN" altLang="en-US" sz="2800" dirty="0"/>
              <a:t>教材第</a:t>
            </a:r>
            <a:r>
              <a:rPr lang="en-US" altLang="zh-CN" sz="2800" dirty="0"/>
              <a:t>4</a:t>
            </a:r>
            <a:r>
              <a:rPr lang="zh-CN" altLang="en-US" sz="2800" dirty="0"/>
              <a:t>章习题 </a:t>
            </a:r>
            <a:r>
              <a:rPr lang="en-US" altLang="zh-CN" sz="2800" dirty="0"/>
              <a:t>2</a:t>
            </a:r>
            <a:r>
              <a:rPr lang="zh-CN" altLang="en-US" sz="2800" dirty="0"/>
              <a:t>，</a:t>
            </a:r>
            <a:r>
              <a:rPr lang="en-US" altLang="zh-CN" sz="2800" dirty="0"/>
              <a:t>3</a:t>
            </a:r>
            <a:r>
              <a:rPr lang="zh-CN" altLang="en-US" sz="2800" dirty="0"/>
              <a:t>，</a:t>
            </a:r>
            <a:r>
              <a:rPr lang="en-US" altLang="zh-CN" sz="2800" dirty="0"/>
              <a:t>5</a:t>
            </a:r>
            <a:r>
              <a:rPr lang="zh-CN" altLang="en-US" sz="2800" dirty="0"/>
              <a:t>，</a:t>
            </a:r>
            <a:r>
              <a:rPr lang="en-US" altLang="zh-CN" sz="2800" dirty="0"/>
              <a:t>6</a:t>
            </a:r>
            <a:r>
              <a:rPr lang="zh-CN" altLang="en-US" sz="2800" dirty="0"/>
              <a:t>，</a:t>
            </a:r>
            <a:r>
              <a:rPr lang="en-US" altLang="zh-CN" sz="2800" dirty="0"/>
              <a:t>12</a:t>
            </a:r>
            <a:r>
              <a:rPr lang="zh-CN" altLang="en-US" sz="2800" dirty="0"/>
              <a:t>，</a:t>
            </a:r>
            <a:r>
              <a:rPr lang="en-US" altLang="zh-CN" sz="2800" dirty="0"/>
              <a:t>15</a:t>
            </a:r>
            <a:r>
              <a:rPr lang="zh-CN" altLang="en-US" sz="2800" dirty="0"/>
              <a:t>，</a:t>
            </a:r>
            <a:r>
              <a:rPr lang="en-US" altLang="zh-CN" sz="2800" dirty="0"/>
              <a:t>16</a:t>
            </a:r>
            <a:r>
              <a:rPr lang="zh-CN" altLang="en-US" sz="2800" dirty="0"/>
              <a:t>，</a:t>
            </a:r>
            <a:r>
              <a:rPr lang="en-US" altLang="zh-CN" sz="2800" dirty="0"/>
              <a:t>20</a:t>
            </a:r>
            <a:r>
              <a:rPr lang="zh-CN" altLang="en-US" sz="2800" dirty="0"/>
              <a:t>，</a:t>
            </a:r>
            <a:r>
              <a:rPr lang="en-US" altLang="zh-CN" sz="2800" dirty="0"/>
              <a:t>21</a:t>
            </a:r>
            <a:r>
              <a:rPr lang="zh-CN" altLang="en-US" sz="2800" dirty="0"/>
              <a:t>，</a:t>
            </a:r>
            <a:r>
              <a:rPr lang="en-US" altLang="zh-CN" sz="2800" dirty="0"/>
              <a:t>22</a:t>
            </a:r>
            <a:r>
              <a:rPr lang="zh-CN" altLang="en-US" sz="2800" dirty="0"/>
              <a:t>，</a:t>
            </a:r>
            <a:r>
              <a:rPr lang="en-US" altLang="zh-CN" sz="2800" dirty="0"/>
              <a:t>29</a:t>
            </a:r>
            <a:r>
              <a:rPr lang="zh-CN" altLang="en-US" sz="2800" dirty="0"/>
              <a:t>，</a:t>
            </a:r>
            <a:r>
              <a:rPr lang="en-US" altLang="zh-CN" sz="2800" dirty="0"/>
              <a:t>31</a:t>
            </a:r>
            <a:r>
              <a:rPr lang="zh-CN" altLang="en-US" sz="2800" dirty="0"/>
              <a:t>，</a:t>
            </a:r>
            <a:r>
              <a:rPr lang="en-US" altLang="zh-CN" sz="2800" dirty="0"/>
              <a:t>34</a:t>
            </a:r>
            <a:r>
              <a:rPr lang="zh-CN" altLang="en-US" sz="2800" dirty="0"/>
              <a:t>，</a:t>
            </a:r>
            <a:r>
              <a:rPr lang="en-US" altLang="zh-CN" sz="2800" dirty="0"/>
              <a:t>40</a:t>
            </a:r>
            <a:r>
              <a:rPr lang="zh-CN" altLang="en-US" sz="2800" dirty="0"/>
              <a:t>，</a:t>
            </a:r>
            <a:r>
              <a:rPr lang="en-US" altLang="zh-CN" sz="2800" dirty="0"/>
              <a:t>41</a:t>
            </a:r>
            <a:r>
              <a:rPr lang="zh-CN" altLang="en-US" sz="2800" dirty="0"/>
              <a:t>，</a:t>
            </a:r>
            <a:r>
              <a:rPr lang="en-US" altLang="zh-CN" sz="2800" dirty="0"/>
              <a:t>43</a:t>
            </a:r>
            <a:r>
              <a:rPr lang="zh-CN" altLang="en-US" sz="2800" dirty="0"/>
              <a:t>，</a:t>
            </a:r>
            <a:r>
              <a:rPr lang="en-US" altLang="zh-CN" sz="2800" dirty="0"/>
              <a:t>49</a:t>
            </a:r>
            <a:r>
              <a:rPr lang="zh-CN" altLang="en-US" sz="2800" dirty="0"/>
              <a:t>，</a:t>
            </a:r>
            <a:r>
              <a:rPr lang="en-US" altLang="zh-CN" sz="2800" dirty="0"/>
              <a:t>53</a:t>
            </a:r>
            <a:r>
              <a:rPr lang="zh-CN" altLang="en-US" sz="2800" dirty="0"/>
              <a:t>，</a:t>
            </a:r>
            <a:r>
              <a:rPr lang="en-US" altLang="zh-CN" sz="2800" dirty="0"/>
              <a:t>55</a:t>
            </a:r>
            <a:r>
              <a:rPr lang="zh-CN" altLang="en-US" sz="2800" dirty="0"/>
              <a:t>，</a:t>
            </a:r>
            <a:r>
              <a:rPr lang="en-US" altLang="zh-CN" sz="2800" dirty="0"/>
              <a:t>56</a:t>
            </a:r>
            <a:r>
              <a:rPr lang="zh-CN" altLang="en-US" sz="2800" dirty="0"/>
              <a:t>，</a:t>
            </a:r>
            <a:r>
              <a:rPr lang="en-US" altLang="zh-CN" sz="2800" dirty="0"/>
              <a:t>57</a:t>
            </a:r>
            <a:r>
              <a:rPr lang="zh-CN" altLang="en-US" sz="2800" dirty="0"/>
              <a:t>。</a:t>
            </a:r>
            <a:endParaRPr lang="zh-CN" altLang="en-US" sz="2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02" name="Text Box 54"/>
          <p:cNvSpPr txBox="1">
            <a:spLocks noChangeArrowheads="1"/>
          </p:cNvSpPr>
          <p:nvPr/>
        </p:nvSpPr>
        <p:spPr bwMode="auto">
          <a:xfrm>
            <a:off x="250825" y="1061246"/>
            <a:ext cx="43926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buClr>
                <a:schemeClr val="tx1"/>
              </a:buClr>
              <a:buSzPct val="80000"/>
              <a:buFont typeface="Wingdings" panose="05000000000000000000" pitchFamily="2" charset="2"/>
              <a:buNone/>
            </a:pPr>
            <a:r>
              <a:rPr kumimoji="1" lang="zh-CN" altLang="zh-CN" sz="3200" dirty="0">
                <a:solidFill>
                  <a:schemeClr val="tx1"/>
                </a:solidFill>
                <a:latin typeface="楷体_GB2312" pitchFamily="49" charset="-122"/>
              </a:rPr>
              <a:t>1</a:t>
            </a:r>
            <a:r>
              <a:rPr kumimoji="1" lang="en-US" altLang="zh-CN" sz="3200" dirty="0">
                <a:solidFill>
                  <a:schemeClr val="tx1"/>
                </a:solidFill>
                <a:latin typeface="楷体_GB2312" pitchFamily="49" charset="-122"/>
              </a:rPr>
              <a:t>. </a:t>
            </a:r>
            <a:r>
              <a:rPr kumimoji="1" lang="zh-CN" altLang="zh-CN" sz="3200" dirty="0">
                <a:solidFill>
                  <a:schemeClr val="tx1"/>
                </a:solidFill>
                <a:latin typeface="楷体_GB2312" pitchFamily="49" charset="-122"/>
              </a:rPr>
              <a:t>实际电压源</a:t>
            </a:r>
            <a:r>
              <a:rPr kumimoji="1" lang="zh-CN" altLang="en-US" sz="3200" dirty="0">
                <a:solidFill>
                  <a:schemeClr val="tx1"/>
                </a:solidFill>
                <a:latin typeface="楷体_GB2312" pitchFamily="49" charset="-122"/>
              </a:rPr>
              <a:t>的模型</a:t>
            </a:r>
            <a:endParaRPr kumimoji="1" lang="zh-CN" altLang="en-US" sz="3200" dirty="0">
              <a:solidFill>
                <a:schemeClr val="tx1"/>
              </a:solidFill>
              <a:latin typeface="楷体_GB2312" pitchFamily="49" charset="-122"/>
            </a:endParaRPr>
          </a:p>
        </p:txBody>
      </p:sp>
      <p:sp>
        <p:nvSpPr>
          <p:cNvPr id="130103" name="Text Box 55"/>
          <p:cNvSpPr txBox="1">
            <a:spLocks noChangeArrowheads="1"/>
          </p:cNvSpPr>
          <p:nvPr/>
        </p:nvSpPr>
        <p:spPr bwMode="auto">
          <a:xfrm>
            <a:off x="977202" y="5660457"/>
            <a:ext cx="7775575"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marL="285750" indent="-2857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a:lnSpc>
                <a:spcPct val="120000"/>
              </a:lnSpc>
              <a:spcBef>
                <a:spcPct val="50000"/>
              </a:spcBef>
              <a:buClr>
                <a:srgbClr val="FFFF00"/>
              </a:buClr>
              <a:buFont typeface="Times New Roman" panose="02020603050405020304" pitchFamily="18" charset="0"/>
              <a:buNone/>
            </a:pPr>
            <a:r>
              <a:rPr kumimoji="1" lang="en-US" altLang="zh-CN" dirty="0">
                <a:latin typeface="楷体_GB2312" pitchFamily="49" charset="-122"/>
              </a:rPr>
              <a:t>      </a:t>
            </a:r>
            <a:r>
              <a:rPr kumimoji="1" lang="zh-CN" altLang="en-US" dirty="0">
                <a:latin typeface="楷体_GB2312" pitchFamily="49" charset="-122"/>
              </a:rPr>
              <a:t>实际电压源不允许短路。因其</a:t>
            </a:r>
            <a:r>
              <a:rPr kumimoji="1" lang="zh-CN" altLang="en-US" dirty="0">
                <a:solidFill>
                  <a:srgbClr val="FF0000"/>
                </a:solidFill>
                <a:latin typeface="楷体_GB2312" pitchFamily="49" charset="-122"/>
              </a:rPr>
              <a:t>内阻小</a:t>
            </a:r>
            <a:r>
              <a:rPr kumimoji="1" lang="zh-CN" altLang="en-US" dirty="0">
                <a:latin typeface="楷体_GB2312" pitchFamily="49" charset="-122"/>
              </a:rPr>
              <a:t>，若短路，电流很大，可能烧毁电源。</a:t>
            </a:r>
            <a:endParaRPr kumimoji="1" lang="zh-CN" altLang="en-US" dirty="0">
              <a:latin typeface="楷体_GB2312" pitchFamily="49" charset="-122"/>
            </a:endParaRPr>
          </a:p>
        </p:txBody>
      </p:sp>
      <p:grpSp>
        <p:nvGrpSpPr>
          <p:cNvPr id="4" name="Group 56"/>
          <p:cNvGrpSpPr/>
          <p:nvPr/>
        </p:nvGrpSpPr>
        <p:grpSpPr bwMode="auto">
          <a:xfrm>
            <a:off x="4643438" y="1873250"/>
            <a:ext cx="3384550" cy="2055813"/>
            <a:chOff x="2426" y="1108"/>
            <a:chExt cx="2132" cy="1295"/>
          </a:xfrm>
        </p:grpSpPr>
        <p:sp>
          <p:nvSpPr>
            <p:cNvPr id="69668" name="Line 57"/>
            <p:cNvSpPr>
              <a:spLocks noChangeShapeType="1"/>
            </p:cNvSpPr>
            <p:nvPr/>
          </p:nvSpPr>
          <p:spPr bwMode="auto">
            <a:xfrm>
              <a:off x="2861" y="1608"/>
              <a:ext cx="1694" cy="13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9669" name="Text Box 58"/>
            <p:cNvSpPr txBox="1">
              <a:spLocks noChangeArrowheads="1"/>
            </p:cNvSpPr>
            <p:nvPr/>
          </p:nvSpPr>
          <p:spPr bwMode="auto">
            <a:xfrm>
              <a:off x="3888" y="1272"/>
              <a:ext cx="2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u</a:t>
              </a:r>
              <a:r>
                <a:rPr kumimoji="1" lang="en-US" altLang="zh-CN" i="1" baseline="-25000">
                  <a:solidFill>
                    <a:schemeClr val="tx1"/>
                  </a:solidFill>
                  <a:ea typeface="宋体" panose="02010600030101010101" pitchFamily="2" charset="-122"/>
                  <a:sym typeface="Symbol" panose="05050102010706020507" pitchFamily="18" charset="2"/>
                </a:rPr>
                <a:t>s</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69670" name="Line 59"/>
            <p:cNvSpPr>
              <a:spLocks noChangeShapeType="1"/>
            </p:cNvSpPr>
            <p:nvPr/>
          </p:nvSpPr>
          <p:spPr bwMode="auto">
            <a:xfrm>
              <a:off x="2426" y="2091"/>
              <a:ext cx="2132" cy="0"/>
            </a:xfrm>
            <a:prstGeom prst="line">
              <a:avLst/>
            </a:prstGeom>
            <a:noFill/>
            <a:ln w="28575">
              <a:solidFill>
                <a:srgbClr val="FFFFFF"/>
              </a:solidFill>
              <a:rou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9671" name="Line 60"/>
            <p:cNvSpPr>
              <a:spLocks noChangeShapeType="1"/>
            </p:cNvSpPr>
            <p:nvPr/>
          </p:nvSpPr>
          <p:spPr bwMode="auto">
            <a:xfrm flipV="1">
              <a:off x="3285" y="1262"/>
              <a:ext cx="0" cy="1141"/>
            </a:xfrm>
            <a:prstGeom prst="line">
              <a:avLst/>
            </a:prstGeom>
            <a:noFill/>
            <a:ln w="28575">
              <a:solidFill>
                <a:srgbClr val="FFFFFF"/>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9672" name="Text Box 61"/>
            <p:cNvSpPr txBox="1">
              <a:spLocks noChangeArrowheads="1"/>
            </p:cNvSpPr>
            <p:nvPr/>
          </p:nvSpPr>
          <p:spPr bwMode="auto">
            <a:xfrm>
              <a:off x="2942" y="1108"/>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u</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69673" name="Text Box 62"/>
            <p:cNvSpPr txBox="1">
              <a:spLocks noChangeArrowheads="1"/>
            </p:cNvSpPr>
            <p:nvPr/>
          </p:nvSpPr>
          <p:spPr bwMode="auto">
            <a:xfrm>
              <a:off x="4330" y="2090"/>
              <a:ext cx="1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i</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69674" name="Text Box 63"/>
            <p:cNvSpPr txBox="1">
              <a:spLocks noChangeArrowheads="1"/>
            </p:cNvSpPr>
            <p:nvPr/>
          </p:nvSpPr>
          <p:spPr bwMode="auto">
            <a:xfrm>
              <a:off x="2990" y="2090"/>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0</a:t>
              </a:r>
              <a:endParaRPr kumimoji="1" lang="en-US" altLang="zh-CN">
                <a:solidFill>
                  <a:schemeClr val="tx1"/>
                </a:solidFill>
                <a:ea typeface="宋体" panose="02010600030101010101" pitchFamily="2" charset="-122"/>
                <a:sym typeface="Symbol" panose="05050102010706020507" pitchFamily="18" charset="2"/>
              </a:endParaRPr>
            </a:p>
          </p:txBody>
        </p:sp>
        <p:sp>
          <p:nvSpPr>
            <p:cNvPr id="69675" name="Line 64"/>
            <p:cNvSpPr>
              <a:spLocks noChangeShapeType="1"/>
            </p:cNvSpPr>
            <p:nvPr/>
          </p:nvSpPr>
          <p:spPr bwMode="auto">
            <a:xfrm flipH="1">
              <a:off x="3311" y="1450"/>
              <a:ext cx="467" cy="158"/>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0113" name="AutoShape 65" descr="羊皮纸"/>
          <p:cNvSpPr>
            <a:spLocks noChangeArrowheads="1"/>
          </p:cNvSpPr>
          <p:nvPr/>
        </p:nvSpPr>
        <p:spPr bwMode="auto">
          <a:xfrm>
            <a:off x="2771775" y="2600325"/>
            <a:ext cx="1800225" cy="576263"/>
          </a:xfrm>
          <a:prstGeom prst="wedgeRoundRectCallout">
            <a:avLst>
              <a:gd name="adj1" fmla="val -119931"/>
              <a:gd name="adj2" fmla="val 207023"/>
              <a:gd name="adj3" fmla="val 16667"/>
            </a:avLst>
          </a:prstGeom>
          <a:blipFill dpi="0" rotWithShape="1">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dirty="0">
                <a:solidFill>
                  <a:srgbClr val="000000"/>
                </a:solidFill>
                <a:sym typeface="Symbol" panose="05050102010706020507" pitchFamily="18" charset="2"/>
              </a:rPr>
              <a:t>考虑内阻</a:t>
            </a:r>
            <a:endParaRPr kumimoji="1" lang="zh-CN" altLang="en-US" dirty="0">
              <a:solidFill>
                <a:srgbClr val="000000"/>
              </a:solidFill>
              <a:sym typeface="Symbol" panose="05050102010706020507" pitchFamily="18" charset="2"/>
            </a:endParaRPr>
          </a:p>
        </p:txBody>
      </p:sp>
      <p:sp>
        <p:nvSpPr>
          <p:cNvPr id="130114" name="Text Box 66"/>
          <p:cNvSpPr txBox="1">
            <a:spLocks noChangeArrowheads="1"/>
          </p:cNvSpPr>
          <p:nvPr/>
        </p:nvSpPr>
        <p:spPr bwMode="auto">
          <a:xfrm>
            <a:off x="4491832" y="1399778"/>
            <a:ext cx="2303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zh-CN" altLang="en-US">
                <a:sym typeface="Symbol" panose="05050102010706020507" pitchFamily="18" charset="2"/>
              </a:rPr>
              <a:t>伏安特性：</a:t>
            </a:r>
            <a:endParaRPr kumimoji="1" lang="zh-CN" altLang="en-US">
              <a:sym typeface="Symbol" panose="05050102010706020507" pitchFamily="18" charset="2"/>
            </a:endParaRPr>
          </a:p>
        </p:txBody>
      </p:sp>
      <p:graphicFrame>
        <p:nvGraphicFramePr>
          <p:cNvPr id="130115" name="Object 67"/>
          <p:cNvGraphicFramePr>
            <a:graphicFrameLocks noChangeAspect="1"/>
          </p:cNvGraphicFramePr>
          <p:nvPr/>
        </p:nvGraphicFramePr>
        <p:xfrm>
          <a:off x="6364288" y="1400175"/>
          <a:ext cx="2074862" cy="587375"/>
        </p:xfrm>
        <a:graphic>
          <a:graphicData uri="http://schemas.openxmlformats.org/presentationml/2006/ole">
            <mc:AlternateContent xmlns:mc="http://schemas.openxmlformats.org/markup-compatibility/2006">
              <mc:Choice xmlns:v="urn:schemas-microsoft-com:vml" Requires="v">
                <p:oleObj spid="_x0000_s32899" name="公式" r:id="rId2" imgW="789940" imgH="219710" progId="Equation.3">
                  <p:embed/>
                </p:oleObj>
              </mc:Choice>
              <mc:Fallback>
                <p:oleObj name="公式" r:id="rId2" imgW="789940" imgH="219710" progId="Equation.3">
                  <p:embed/>
                  <p:pic>
                    <p:nvPicPr>
                      <p:cNvPr id="0" name="Object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288" y="1400175"/>
                        <a:ext cx="20748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116" name="Text Box 68"/>
          <p:cNvSpPr txBox="1">
            <a:spLocks noChangeArrowheads="1"/>
          </p:cNvSpPr>
          <p:nvPr/>
        </p:nvSpPr>
        <p:spPr bwMode="auto">
          <a:xfrm>
            <a:off x="3408785" y="4201001"/>
            <a:ext cx="35290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zh-CN" altLang="en-US" dirty="0">
                <a:solidFill>
                  <a:srgbClr val="FF3300"/>
                </a:solidFill>
                <a:sym typeface="Symbol" panose="05050102010706020507" pitchFamily="18" charset="2"/>
              </a:rPr>
              <a:t>一个好的电压源要求</a:t>
            </a:r>
            <a:endParaRPr kumimoji="1" lang="zh-CN" altLang="en-US" dirty="0">
              <a:solidFill>
                <a:srgbClr val="FF3300"/>
              </a:solidFill>
              <a:sym typeface="Symbol" panose="05050102010706020507" pitchFamily="18" charset="2"/>
            </a:endParaRPr>
          </a:p>
        </p:txBody>
      </p:sp>
      <mc:AlternateContent xmlns:mc="http://schemas.openxmlformats.org/markup-compatibility/2006">
        <mc:Choice xmlns:a14="http://schemas.microsoft.com/office/drawing/2010/main" Requires="a14">
          <p:sp>
            <p:nvSpPr>
              <p:cNvPr id="130117" name="Object 69"/>
              <p:cNvSpPr txBox="1"/>
              <p:nvPr/>
            </p:nvSpPr>
            <p:spPr bwMode="auto">
              <a:xfrm>
                <a:off x="7092950" y="4149725"/>
                <a:ext cx="1354138" cy="519113"/>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800" i="1" smtClean="0">
                              <a:solidFill>
                                <a:srgbClr val="FF3300"/>
                              </a:solidFill>
                              <a:latin typeface="Cambria Math" panose="02040503050406030204" pitchFamily="18" charset="0"/>
                            </a:rPr>
                          </m:ctrlPr>
                        </m:sSubPr>
                        <m:e>
                          <m:r>
                            <a:rPr lang="zh-CN" altLang="en-US" sz="2800" i="1">
                              <a:solidFill>
                                <a:srgbClr val="FF3300"/>
                              </a:solidFill>
                              <a:latin typeface="Cambria Math" panose="02040503050406030204" pitchFamily="18" charset="0"/>
                            </a:rPr>
                            <m:t>𝑅</m:t>
                          </m:r>
                        </m:e>
                        <m:sub>
                          <m:r>
                            <a:rPr lang="zh-CN" altLang="en-US" sz="2800" i="1">
                              <a:solidFill>
                                <a:srgbClr val="FF3300"/>
                              </a:solidFill>
                              <a:latin typeface="Cambria Math" panose="02040503050406030204" pitchFamily="18" charset="0"/>
                            </a:rPr>
                            <m:t>𝑆</m:t>
                          </m:r>
                        </m:sub>
                      </m:sSub>
                      <m:r>
                        <a:rPr lang="zh-CN" altLang="en-US" sz="2800" i="1">
                          <a:solidFill>
                            <a:srgbClr val="FF3300"/>
                          </a:solidFill>
                          <a:latin typeface="Cambria Math" panose="02040503050406030204" pitchFamily="18" charset="0"/>
                        </a:rPr>
                        <m:t>→</m:t>
                      </m:r>
                      <m:r>
                        <a:rPr lang="zh-CN" altLang="en-US" sz="2800" i="1">
                          <a:solidFill>
                            <a:srgbClr val="FF3300"/>
                          </a:solidFill>
                          <a:latin typeface="Cambria Math" panose="02040503050406030204" pitchFamily="18" charset="0"/>
                        </a:rPr>
                        <m:t>0</m:t>
                      </m:r>
                    </m:oMath>
                  </m:oMathPara>
                </a14:m>
                <a:endParaRPr lang="zh-CN" altLang="en-US" sz="2800" dirty="0">
                  <a:solidFill>
                    <a:srgbClr val="FF3300"/>
                  </a:solidFill>
                </a:endParaRPr>
              </a:p>
            </p:txBody>
          </p:sp>
        </mc:Choice>
        <mc:Fallback>
          <p:sp>
            <p:nvSpPr>
              <p:cNvPr id="130117" name="Object 69"/>
              <p:cNvSpPr txBox="1">
                <a:spLocks noRot="1" noChangeAspect="1" noMove="1" noResize="1" noEditPoints="1" noAdjustHandles="1" noChangeArrowheads="1" noChangeShapeType="1" noTextEdit="1"/>
              </p:cNvSpPr>
              <p:nvPr/>
            </p:nvSpPr>
            <p:spPr bwMode="auto">
              <a:xfrm>
                <a:off x="7092950" y="4149725"/>
                <a:ext cx="1354138" cy="519113"/>
              </a:xfrm>
              <a:prstGeom prst="rect">
                <a:avLst/>
              </a:prstGeom>
              <a:blipFill rotWithShape="1">
                <a:blip r:embed="rId4"/>
                <a:stretch>
                  <a:fillRect r="23" b="61"/>
                </a:stretch>
              </a:blipFill>
              <a:ln>
                <a:noFill/>
              </a:ln>
            </p:spPr>
            <p:txBody>
              <a:bodyPr/>
              <a:lstStyle/>
              <a:p>
                <a:r>
                  <a:rPr lang="zh-CN" altLang="en-US">
                    <a:noFill/>
                  </a:rPr>
                  <a:t> </a:t>
                </a:r>
              </a:p>
            </p:txBody>
          </p:sp>
        </mc:Fallback>
      </mc:AlternateContent>
      <p:grpSp>
        <p:nvGrpSpPr>
          <p:cNvPr id="5" name="Group 70"/>
          <p:cNvGrpSpPr/>
          <p:nvPr/>
        </p:nvGrpSpPr>
        <p:grpSpPr bwMode="auto">
          <a:xfrm>
            <a:off x="468314" y="1836738"/>
            <a:ext cx="1911350" cy="3087688"/>
            <a:chOff x="2336" y="772"/>
            <a:chExt cx="1204" cy="1945"/>
          </a:xfrm>
        </p:grpSpPr>
        <p:sp>
          <p:nvSpPr>
            <p:cNvPr id="69652" name="Oval 71"/>
            <p:cNvSpPr>
              <a:spLocks noChangeArrowheads="1"/>
            </p:cNvSpPr>
            <p:nvPr/>
          </p:nvSpPr>
          <p:spPr bwMode="auto">
            <a:xfrm>
              <a:off x="2608" y="143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69653" name="Text Box 72"/>
            <p:cNvSpPr txBox="1">
              <a:spLocks noChangeArrowheads="1"/>
            </p:cNvSpPr>
            <p:nvPr/>
          </p:nvSpPr>
          <p:spPr bwMode="auto">
            <a:xfrm>
              <a:off x="2975" y="772"/>
              <a:ext cx="1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i</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69654" name="Text Box 73"/>
            <p:cNvSpPr txBox="1">
              <a:spLocks noChangeArrowheads="1"/>
            </p:cNvSpPr>
            <p:nvPr/>
          </p:nvSpPr>
          <p:spPr bwMode="auto">
            <a:xfrm rot="10800000">
              <a:off x="2582" y="1089"/>
              <a:ext cx="2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dirty="0">
                  <a:solidFill>
                    <a:schemeClr val="tx1"/>
                  </a:solidFill>
                  <a:ea typeface="宋体" panose="02010600030101010101" pitchFamily="2" charset="-122"/>
                  <a:sym typeface="Symbol" panose="05050102010706020507" pitchFamily="18" charset="2"/>
                </a:rPr>
                <a:t>+</a:t>
              </a:r>
              <a:endParaRPr kumimoji="1" lang="en-US" altLang="zh-CN" i="1" dirty="0">
                <a:solidFill>
                  <a:schemeClr val="tx1"/>
                </a:solidFill>
                <a:ea typeface="宋体" panose="02010600030101010101" pitchFamily="2" charset="-122"/>
                <a:sym typeface="Symbol" panose="05050102010706020507" pitchFamily="18" charset="2"/>
              </a:endParaRPr>
            </a:p>
          </p:txBody>
        </p:sp>
        <p:sp>
          <p:nvSpPr>
            <p:cNvPr id="69655" name="Text Box 74"/>
            <p:cNvSpPr txBox="1">
              <a:spLocks noChangeArrowheads="1"/>
            </p:cNvSpPr>
            <p:nvPr/>
          </p:nvSpPr>
          <p:spPr bwMode="auto">
            <a:xfrm>
              <a:off x="2562" y="1679"/>
              <a:ext cx="1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_</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69656" name="Oval 75"/>
            <p:cNvSpPr>
              <a:spLocks noChangeArrowheads="1"/>
            </p:cNvSpPr>
            <p:nvPr/>
          </p:nvSpPr>
          <p:spPr bwMode="auto">
            <a:xfrm rot="10800000">
              <a:off x="3376" y="2308"/>
              <a:ext cx="164" cy="409"/>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9657" name="Line 76"/>
            <p:cNvSpPr>
              <a:spLocks noChangeShapeType="1"/>
            </p:cNvSpPr>
            <p:nvPr/>
          </p:nvSpPr>
          <p:spPr bwMode="auto">
            <a:xfrm rot="5400000">
              <a:off x="3109" y="2203"/>
              <a:ext cx="0" cy="64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9658" name="Oval 77"/>
            <p:cNvSpPr>
              <a:spLocks noChangeArrowheads="1"/>
            </p:cNvSpPr>
            <p:nvPr/>
          </p:nvSpPr>
          <p:spPr bwMode="auto">
            <a:xfrm rot="10800000">
              <a:off x="3373" y="914"/>
              <a:ext cx="164" cy="409"/>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9659" name="Line 78"/>
            <p:cNvSpPr>
              <a:spLocks noChangeShapeType="1"/>
            </p:cNvSpPr>
            <p:nvPr/>
          </p:nvSpPr>
          <p:spPr bwMode="auto">
            <a:xfrm rot="5400000">
              <a:off x="3101" y="798"/>
              <a:ext cx="0" cy="64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9660" name="Text Box 79"/>
            <p:cNvSpPr txBox="1">
              <a:spLocks noChangeArrowheads="1"/>
            </p:cNvSpPr>
            <p:nvPr/>
          </p:nvSpPr>
          <p:spPr bwMode="auto">
            <a:xfrm>
              <a:off x="3290" y="16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u</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69661" name="Text Box 80"/>
            <p:cNvSpPr txBox="1">
              <a:spLocks noChangeArrowheads="1"/>
            </p:cNvSpPr>
            <p:nvPr/>
          </p:nvSpPr>
          <p:spPr bwMode="auto">
            <a:xfrm rot="10800000">
              <a:off x="3308" y="1135"/>
              <a:ext cx="2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69662" name="Text Box 81"/>
            <p:cNvSpPr txBox="1">
              <a:spLocks noChangeArrowheads="1"/>
            </p:cNvSpPr>
            <p:nvPr/>
          </p:nvSpPr>
          <p:spPr bwMode="auto">
            <a:xfrm>
              <a:off x="3288" y="2133"/>
              <a:ext cx="1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_</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69663" name="Line 82"/>
            <p:cNvSpPr>
              <a:spLocks noChangeShapeType="1"/>
            </p:cNvSpPr>
            <p:nvPr/>
          </p:nvSpPr>
          <p:spPr bwMode="auto">
            <a:xfrm rot="10800000">
              <a:off x="2781" y="1118"/>
              <a:ext cx="8" cy="140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69664" name="Object 83"/>
            <p:cNvGraphicFramePr>
              <a:graphicFrameLocks noChangeAspect="1"/>
            </p:cNvGraphicFramePr>
            <p:nvPr/>
          </p:nvGraphicFramePr>
          <p:xfrm>
            <a:off x="2336" y="1434"/>
            <a:ext cx="286" cy="362"/>
          </p:xfrm>
          <a:graphic>
            <a:graphicData uri="http://schemas.openxmlformats.org/presentationml/2006/ole">
              <mc:AlternateContent xmlns:mc="http://schemas.openxmlformats.org/markup-compatibility/2006">
                <mc:Choice xmlns:v="urn:schemas-microsoft-com:vml" Requires="v">
                  <p:oleObj spid="_x0000_s32900" name="公式" r:id="rId5" imgW="172085" imgH="219710" progId="Equation.3">
                    <p:embed/>
                  </p:oleObj>
                </mc:Choice>
                <mc:Fallback>
                  <p:oleObj name="公式" r:id="rId5" imgW="172085" imgH="219710" progId="Equation.3">
                    <p:embed/>
                    <p:pic>
                      <p:nvPicPr>
                        <p:cNvPr id="0" name="Object 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6" y="1434"/>
                          <a:ext cx="28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65" name="Object 84"/>
            <p:cNvGraphicFramePr>
              <a:graphicFrameLocks noChangeAspect="1"/>
            </p:cNvGraphicFramePr>
            <p:nvPr/>
          </p:nvGraphicFramePr>
          <p:xfrm>
            <a:off x="2395" y="2043"/>
            <a:ext cx="294" cy="327"/>
          </p:xfrm>
          <a:graphic>
            <a:graphicData uri="http://schemas.openxmlformats.org/presentationml/2006/ole">
              <mc:AlternateContent xmlns:mc="http://schemas.openxmlformats.org/markup-compatibility/2006">
                <mc:Choice xmlns:v="urn:schemas-microsoft-com:vml" Requires="v">
                  <p:oleObj spid="_x0000_s32901" name="公式" r:id="rId7" imgW="196215" imgH="219710" progId="Equation.3">
                    <p:embed/>
                  </p:oleObj>
                </mc:Choice>
                <mc:Fallback>
                  <p:oleObj name="公式" r:id="rId7" imgW="196215" imgH="219710" progId="Equation.3">
                    <p:embed/>
                    <p:pic>
                      <p:nvPicPr>
                        <p:cNvPr id="0" name="Object 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5" y="2043"/>
                          <a:ext cx="2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66" name="Rectangle 85"/>
            <p:cNvSpPr>
              <a:spLocks noChangeArrowheads="1"/>
            </p:cNvSpPr>
            <p:nvPr/>
          </p:nvSpPr>
          <p:spPr bwMode="auto">
            <a:xfrm>
              <a:off x="2729" y="202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69667" name="Line 86"/>
            <p:cNvSpPr>
              <a:spLocks noChangeShapeType="1"/>
            </p:cNvSpPr>
            <p:nvPr/>
          </p:nvSpPr>
          <p:spPr bwMode="auto">
            <a:xfrm>
              <a:off x="2925" y="1207"/>
              <a:ext cx="363" cy="0"/>
            </a:xfrm>
            <a:prstGeom prst="line">
              <a:avLst/>
            </a:prstGeom>
            <a:noFill/>
            <a:ln w="38100" cap="sq">
              <a:solidFill>
                <a:srgbClr val="00CC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87"/>
          <p:cNvGrpSpPr/>
          <p:nvPr/>
        </p:nvGrpSpPr>
        <p:grpSpPr bwMode="auto">
          <a:xfrm>
            <a:off x="313236" y="4940192"/>
            <a:ext cx="1644650" cy="850900"/>
            <a:chOff x="385" y="3022"/>
            <a:chExt cx="1036" cy="536"/>
          </a:xfrm>
        </p:grpSpPr>
        <p:pic>
          <p:nvPicPr>
            <p:cNvPr id="69650" name="Picture 88" descr="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1" name="Text Box 89"/>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rgbClr val="CC6600"/>
                  </a:solidFill>
                  <a:latin typeface="Arial" panose="020B0604020202020204" pitchFamily="34" charset="0"/>
                  <a:ea typeface="华文行楷" panose="02010800040101010101" pitchFamily="2" charset="-122"/>
                </a:rPr>
                <a:t>注意</a:t>
              </a:r>
              <a:endParaRPr lang="zh-CN" altLang="en-US" sz="3200" dirty="0">
                <a:solidFill>
                  <a:srgbClr val="CC6600"/>
                </a:solidFill>
                <a:latin typeface="Arial" panose="020B0604020202020204" pitchFamily="34" charset="0"/>
                <a:ea typeface="华文行楷" panose="02010800040101010101" pitchFamily="2" charset="-122"/>
              </a:endParaRPr>
            </a:p>
          </p:txBody>
        </p:sp>
      </p:grpSp>
      <p:sp>
        <p:nvSpPr>
          <p:cNvPr id="39" name="Text Box 4"/>
          <p:cNvSpPr txBox="1">
            <a:spLocks noChangeArrowheads="1"/>
          </p:cNvSpPr>
          <p:nvPr/>
        </p:nvSpPr>
        <p:spPr bwMode="auto">
          <a:xfrm>
            <a:off x="0" y="0"/>
            <a:ext cx="3485213"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40" name="Line 57"/>
          <p:cNvSpPr>
            <a:spLocks noChangeShapeType="1"/>
          </p:cNvSpPr>
          <p:nvPr/>
        </p:nvSpPr>
        <p:spPr bwMode="auto">
          <a:xfrm>
            <a:off x="5334000" y="2720975"/>
            <a:ext cx="2689225" cy="0"/>
          </a:xfrm>
          <a:prstGeom prst="line">
            <a:avLst/>
          </a:prstGeom>
          <a:noFill/>
          <a:ln w="38100">
            <a:solidFill>
              <a:srgbClr val="FFFF00"/>
            </a:solidFill>
            <a:prstDash val="sysDash"/>
            <a:round/>
          </a:ln>
          <a:extLst>
            <a:ext uri="{909E8E84-426E-40DD-AFC4-6F175D3DCCD1}">
              <a14:hiddenFill xmlns:a14="http://schemas.microsoft.com/office/drawing/2010/main">
                <a:noFill/>
              </a14:hiddenFill>
            </a:ext>
          </a:extLst>
        </p:spPr>
        <p:txBody>
          <a:bodyPr wrap="square" anchor="ctr">
            <a:spAutoFit/>
          </a:bodyPr>
          <a:lstStyle/>
          <a:p>
            <a:endParaRPr lang="zh-CN" altLang="en-US" dirty="0"/>
          </a:p>
        </p:txBody>
      </p:sp>
      <p:sp>
        <p:nvSpPr>
          <p:cNvPr id="41" name="Text Box 66"/>
          <p:cNvSpPr txBox="1">
            <a:spLocks noChangeArrowheads="1"/>
          </p:cNvSpPr>
          <p:nvPr/>
        </p:nvSpPr>
        <p:spPr bwMode="auto">
          <a:xfrm>
            <a:off x="8029178" y="2522737"/>
            <a:ext cx="6580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zh-CN" altLang="en-US" sz="1400" dirty="0">
                <a:sym typeface="Symbol" panose="05050102010706020507" pitchFamily="18" charset="2"/>
              </a:rPr>
              <a:t>理想</a:t>
            </a:r>
            <a:endParaRPr kumimoji="1" lang="zh-CN" altLang="en-US" sz="1400" dirty="0">
              <a:sym typeface="Symbol" panose="05050102010706020507" pitchFamily="18" charset="2"/>
            </a:endParaRPr>
          </a:p>
        </p:txBody>
      </p:sp>
      <p:sp>
        <p:nvSpPr>
          <p:cNvPr id="42" name="Text Box 66"/>
          <p:cNvSpPr txBox="1">
            <a:spLocks noChangeArrowheads="1"/>
          </p:cNvSpPr>
          <p:nvPr/>
        </p:nvSpPr>
        <p:spPr bwMode="auto">
          <a:xfrm>
            <a:off x="8038308" y="2770188"/>
            <a:ext cx="6580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zh-CN" altLang="en-US" sz="1400" dirty="0">
                <a:solidFill>
                  <a:srgbClr val="FF3300"/>
                </a:solidFill>
                <a:sym typeface="Symbol" panose="05050102010706020507" pitchFamily="18" charset="2"/>
              </a:rPr>
              <a:t>实际</a:t>
            </a:r>
            <a:endParaRPr kumimoji="1" lang="zh-CN" altLang="en-US" sz="1400" dirty="0">
              <a:solidFill>
                <a:srgbClr val="FF3300"/>
              </a:solidFill>
              <a:sym typeface="Symbol" panose="05050102010706020507" pitchFamily="18" charset="2"/>
            </a:endParaRPr>
          </a:p>
        </p:txBody>
      </p:sp>
      <p:sp>
        <p:nvSpPr>
          <p:cNvPr id="43" name="Text Box 68"/>
          <p:cNvSpPr txBox="1">
            <a:spLocks noChangeArrowheads="1"/>
          </p:cNvSpPr>
          <p:nvPr/>
        </p:nvSpPr>
        <p:spPr bwMode="auto">
          <a:xfrm>
            <a:off x="4450820" y="4789885"/>
            <a:ext cx="18446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zh-CN" altLang="en-US" dirty="0">
                <a:sym typeface="Symbol" panose="05050102010706020507" pitchFamily="18" charset="2"/>
              </a:rPr>
              <a:t>理想电压源</a:t>
            </a:r>
            <a:endParaRPr kumimoji="1" lang="zh-CN" altLang="en-US" dirty="0">
              <a:sym typeface="Symbol" panose="05050102010706020507" pitchFamily="18" charset="2"/>
            </a:endParaRPr>
          </a:p>
        </p:txBody>
      </p:sp>
      <mc:AlternateContent xmlns:mc="http://schemas.openxmlformats.org/markup-compatibility/2006">
        <mc:Choice xmlns:a14="http://schemas.microsoft.com/office/drawing/2010/main" Requires="a14">
          <p:sp>
            <p:nvSpPr>
              <p:cNvPr id="44" name="Object 69"/>
              <p:cNvSpPr txBox="1"/>
              <p:nvPr/>
            </p:nvSpPr>
            <p:spPr bwMode="auto">
              <a:xfrm>
                <a:off x="6620933" y="4758135"/>
                <a:ext cx="1402292" cy="520700"/>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800" i="1" smtClean="0">
                              <a:solidFill>
                                <a:srgbClr val="FFFF00"/>
                              </a:solidFill>
                              <a:latin typeface="Cambria Math" panose="02040503050406030204" pitchFamily="18" charset="0"/>
                            </a:rPr>
                          </m:ctrlPr>
                        </m:sSubPr>
                        <m:e>
                          <m:r>
                            <a:rPr lang="zh-CN" altLang="en-US" sz="2800" i="1">
                              <a:solidFill>
                                <a:srgbClr val="FFFF00"/>
                              </a:solidFill>
                              <a:latin typeface="Cambria Math" panose="02040503050406030204" pitchFamily="18" charset="0"/>
                            </a:rPr>
                            <m:t>𝑅</m:t>
                          </m:r>
                        </m:e>
                        <m:sub>
                          <m:r>
                            <a:rPr lang="zh-CN" altLang="en-US" sz="2800" i="1">
                              <a:solidFill>
                                <a:srgbClr val="FFFF00"/>
                              </a:solidFill>
                              <a:latin typeface="Cambria Math" panose="02040503050406030204" pitchFamily="18" charset="0"/>
                            </a:rPr>
                            <m:t>𝑆</m:t>
                          </m:r>
                        </m:sub>
                      </m:sSub>
                      <m:r>
                        <a:rPr lang="en-US" altLang="zh-CN" sz="2800" i="1">
                          <a:solidFill>
                            <a:srgbClr val="FFFF00"/>
                          </a:solidFill>
                          <a:latin typeface="Cambria Math" panose="02040503050406030204" pitchFamily="18" charset="0"/>
                        </a:rPr>
                        <m:t>=</m:t>
                      </m:r>
                      <m:r>
                        <a:rPr lang="zh-CN" altLang="en-US" sz="2800" i="1">
                          <a:solidFill>
                            <a:srgbClr val="FFFF00"/>
                          </a:solidFill>
                          <a:latin typeface="Cambria Math" panose="02040503050406030204" pitchFamily="18" charset="0"/>
                        </a:rPr>
                        <m:t>0</m:t>
                      </m:r>
                    </m:oMath>
                  </m:oMathPara>
                </a14:m>
                <a:endParaRPr lang="zh-CN" altLang="en-US" sz="2800" dirty="0">
                  <a:solidFill>
                    <a:srgbClr val="FFFF00"/>
                  </a:solidFill>
                </a:endParaRPr>
              </a:p>
            </p:txBody>
          </p:sp>
        </mc:Choice>
        <mc:Fallback>
          <p:sp>
            <p:nvSpPr>
              <p:cNvPr id="44" name="Object 69"/>
              <p:cNvSpPr txBox="1">
                <a:spLocks noRot="1" noChangeAspect="1" noMove="1" noResize="1" noEditPoints="1" noAdjustHandles="1" noChangeArrowheads="1" noChangeShapeType="1" noTextEdit="1"/>
              </p:cNvSpPr>
              <p:nvPr/>
            </p:nvSpPr>
            <p:spPr bwMode="auto">
              <a:xfrm>
                <a:off x="6620933" y="4758135"/>
                <a:ext cx="1402292" cy="520700"/>
              </a:xfrm>
              <a:prstGeom prst="rect">
                <a:avLst/>
              </a:prstGeom>
              <a:blipFill rotWithShape="1">
                <a:blip r:embed="rId10"/>
                <a:stretch>
                  <a:fillRect l="-30" t="-15" b="15"/>
                </a:stretch>
              </a:blipFill>
              <a:ln>
                <a:noFill/>
              </a:ln>
            </p:spPr>
            <p:txBody>
              <a:bodyPr/>
              <a:lstStyle/>
              <a:p>
                <a:r>
                  <a:rPr lang="zh-CN" altLang="en-US">
                    <a:noFill/>
                  </a:rPr>
                  <a:t> </a:t>
                </a:r>
              </a:p>
            </p:txBody>
          </p:sp>
        </mc:Fallback>
      </mc:AlternateContent>
      <p:sp>
        <p:nvSpPr>
          <p:cNvPr id="45" name="Text Box 73"/>
          <p:cNvSpPr txBox="1">
            <a:spLocks noChangeArrowheads="1"/>
          </p:cNvSpPr>
          <p:nvPr/>
        </p:nvSpPr>
        <p:spPr bwMode="auto">
          <a:xfrm rot="10800000">
            <a:off x="731841" y="4254530"/>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dirty="0">
                <a:solidFill>
                  <a:schemeClr val="tx1"/>
                </a:solidFill>
                <a:ea typeface="宋体" panose="02010600030101010101" pitchFamily="2" charset="-122"/>
                <a:sym typeface="Symbol" panose="05050102010706020507" pitchFamily="18" charset="2"/>
              </a:rPr>
              <a:t>+</a:t>
            </a:r>
            <a:endParaRPr kumimoji="1" lang="en-US" altLang="zh-CN" i="1" dirty="0">
              <a:solidFill>
                <a:schemeClr val="tx1"/>
              </a:solidFill>
              <a:ea typeface="宋体" panose="02010600030101010101" pitchFamily="2" charset="-122"/>
              <a:sym typeface="Symbol" panose="05050102010706020507" pitchFamily="18" charset="2"/>
            </a:endParaRPr>
          </a:p>
        </p:txBody>
      </p:sp>
      <p:sp>
        <p:nvSpPr>
          <p:cNvPr id="46" name="Text Box 74"/>
          <p:cNvSpPr txBox="1">
            <a:spLocks noChangeArrowheads="1"/>
          </p:cNvSpPr>
          <p:nvPr/>
        </p:nvSpPr>
        <p:spPr bwMode="auto">
          <a:xfrm>
            <a:off x="822963" y="3438635"/>
            <a:ext cx="311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_</a:t>
            </a:r>
            <a:endParaRPr kumimoji="1" lang="en-US" altLang="zh-CN" i="1">
              <a:solidFill>
                <a:schemeClr val="tx1"/>
              </a:solidFill>
              <a:ea typeface="宋体" panose="02010600030101010101" pitchFamily="2" charset="-122"/>
              <a:sym typeface="Symbol" panose="05050102010706020507"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628533" y="5456108"/>
            <a:ext cx="820896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marL="285750" indent="-2857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a:lnSpc>
                <a:spcPct val="120000"/>
              </a:lnSpc>
              <a:spcBef>
                <a:spcPct val="50000"/>
              </a:spcBef>
              <a:buClr>
                <a:srgbClr val="FFFF00"/>
              </a:buClr>
              <a:buFont typeface="Times New Roman" panose="02020603050405020304" pitchFamily="18" charset="0"/>
              <a:buNone/>
            </a:pPr>
            <a:r>
              <a:rPr kumimoji="1" lang="en-US" altLang="zh-CN" dirty="0">
                <a:latin typeface="楷体_GB2312" pitchFamily="49" charset="-122"/>
              </a:rPr>
              <a:t>        </a:t>
            </a:r>
            <a:r>
              <a:rPr kumimoji="1" lang="zh-CN" altLang="en-US" dirty="0">
                <a:latin typeface="楷体_GB2312" pitchFamily="49" charset="-122"/>
              </a:rPr>
              <a:t>实际电流源不允许开路。因其内阻大，若开路，电压很高，可能烧毁电源。</a:t>
            </a:r>
            <a:endParaRPr kumimoji="1" lang="zh-CN" altLang="en-US" dirty="0">
              <a:latin typeface="楷体_GB2312" pitchFamily="49" charset="-122"/>
            </a:endParaRPr>
          </a:p>
        </p:txBody>
      </p:sp>
      <p:grpSp>
        <p:nvGrpSpPr>
          <p:cNvPr id="2" name="Group 3"/>
          <p:cNvGrpSpPr/>
          <p:nvPr/>
        </p:nvGrpSpPr>
        <p:grpSpPr bwMode="auto">
          <a:xfrm>
            <a:off x="3917040" y="1782893"/>
            <a:ext cx="3614738" cy="2185988"/>
            <a:chOff x="2426" y="1108"/>
            <a:chExt cx="2277" cy="1377"/>
          </a:xfrm>
        </p:grpSpPr>
        <p:sp>
          <p:nvSpPr>
            <p:cNvPr id="70697" name="Line 4"/>
            <p:cNvSpPr>
              <a:spLocks noChangeShapeType="1"/>
            </p:cNvSpPr>
            <p:nvPr/>
          </p:nvSpPr>
          <p:spPr bwMode="auto">
            <a:xfrm>
              <a:off x="3616" y="1215"/>
              <a:ext cx="499" cy="127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0698" name="Text Box 5"/>
            <p:cNvSpPr txBox="1">
              <a:spLocks noChangeArrowheads="1"/>
            </p:cNvSpPr>
            <p:nvPr/>
          </p:nvSpPr>
          <p:spPr bwMode="auto">
            <a:xfrm>
              <a:off x="4483" y="1607"/>
              <a:ext cx="2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i</a:t>
              </a:r>
              <a:r>
                <a:rPr kumimoji="1" lang="en-US" altLang="zh-CN" i="1" baseline="-25000">
                  <a:solidFill>
                    <a:schemeClr val="tx1"/>
                  </a:solidFill>
                  <a:ea typeface="宋体" panose="02010600030101010101" pitchFamily="2" charset="-122"/>
                  <a:sym typeface="Symbol" panose="05050102010706020507" pitchFamily="18" charset="2"/>
                </a:rPr>
                <a:t>s</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70699" name="Line 6"/>
            <p:cNvSpPr>
              <a:spLocks noChangeShapeType="1"/>
            </p:cNvSpPr>
            <p:nvPr/>
          </p:nvSpPr>
          <p:spPr bwMode="auto">
            <a:xfrm>
              <a:off x="2426" y="2091"/>
              <a:ext cx="2132" cy="0"/>
            </a:xfrm>
            <a:prstGeom prst="line">
              <a:avLst/>
            </a:prstGeom>
            <a:noFill/>
            <a:ln w="38100">
              <a:solidFill>
                <a:srgbClr val="FFFFFF"/>
              </a:solidFill>
              <a:rou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0700" name="Line 7"/>
            <p:cNvSpPr>
              <a:spLocks noChangeShapeType="1"/>
            </p:cNvSpPr>
            <p:nvPr/>
          </p:nvSpPr>
          <p:spPr bwMode="auto">
            <a:xfrm flipV="1">
              <a:off x="3285" y="1262"/>
              <a:ext cx="0" cy="1141"/>
            </a:xfrm>
            <a:prstGeom prst="line">
              <a:avLst/>
            </a:prstGeom>
            <a:noFill/>
            <a:ln w="38100">
              <a:solidFill>
                <a:srgbClr val="FFFFFF"/>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0701" name="Text Box 8"/>
            <p:cNvSpPr txBox="1">
              <a:spLocks noChangeArrowheads="1"/>
            </p:cNvSpPr>
            <p:nvPr/>
          </p:nvSpPr>
          <p:spPr bwMode="auto">
            <a:xfrm>
              <a:off x="2942" y="1108"/>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u</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70702" name="Text Box 9"/>
            <p:cNvSpPr txBox="1">
              <a:spLocks noChangeArrowheads="1"/>
            </p:cNvSpPr>
            <p:nvPr/>
          </p:nvSpPr>
          <p:spPr bwMode="auto">
            <a:xfrm>
              <a:off x="4330" y="2090"/>
              <a:ext cx="1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i</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70703" name="Text Box 10"/>
            <p:cNvSpPr txBox="1">
              <a:spLocks noChangeArrowheads="1"/>
            </p:cNvSpPr>
            <p:nvPr/>
          </p:nvSpPr>
          <p:spPr bwMode="auto">
            <a:xfrm>
              <a:off x="2990" y="2090"/>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0</a:t>
              </a:r>
              <a:endParaRPr kumimoji="1" lang="en-US" altLang="zh-CN">
                <a:solidFill>
                  <a:schemeClr val="tx1"/>
                </a:solidFill>
                <a:ea typeface="宋体" panose="02010600030101010101" pitchFamily="2" charset="-122"/>
                <a:sym typeface="Symbol" panose="05050102010706020507" pitchFamily="18" charset="2"/>
              </a:endParaRPr>
            </a:p>
          </p:txBody>
        </p:sp>
        <p:sp>
          <p:nvSpPr>
            <p:cNvPr id="70704" name="Line 11"/>
            <p:cNvSpPr>
              <a:spLocks noChangeShapeType="1"/>
            </p:cNvSpPr>
            <p:nvPr/>
          </p:nvSpPr>
          <p:spPr bwMode="auto">
            <a:xfrm flipH="1">
              <a:off x="4001" y="1911"/>
              <a:ext cx="467" cy="158"/>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8012" name="Text Box 12"/>
          <p:cNvSpPr txBox="1">
            <a:spLocks noChangeArrowheads="1"/>
          </p:cNvSpPr>
          <p:nvPr/>
        </p:nvSpPr>
        <p:spPr bwMode="auto">
          <a:xfrm>
            <a:off x="310915" y="843092"/>
            <a:ext cx="4464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buClr>
                <a:schemeClr val="tx1"/>
              </a:buClr>
              <a:buSzPct val="80000"/>
              <a:buFont typeface="Wingdings" panose="05000000000000000000" pitchFamily="2" charset="2"/>
              <a:buNone/>
            </a:pPr>
            <a:r>
              <a:rPr kumimoji="1" lang="zh-CN" altLang="zh-CN" sz="3200" dirty="0">
                <a:solidFill>
                  <a:schemeClr val="tx1"/>
                </a:solidFill>
                <a:latin typeface="楷体_GB2312" pitchFamily="49" charset="-122"/>
              </a:rPr>
              <a:t>2</a:t>
            </a:r>
            <a:r>
              <a:rPr kumimoji="1" lang="en-US" altLang="zh-CN" sz="3200" dirty="0">
                <a:solidFill>
                  <a:schemeClr val="tx1"/>
                </a:solidFill>
                <a:latin typeface="楷体_GB2312" pitchFamily="49" charset="-122"/>
              </a:rPr>
              <a:t>. </a:t>
            </a:r>
            <a:r>
              <a:rPr kumimoji="1" lang="zh-CN" altLang="zh-CN" sz="3200" dirty="0">
                <a:solidFill>
                  <a:schemeClr val="tx1"/>
                </a:solidFill>
                <a:latin typeface="楷体_GB2312" pitchFamily="49" charset="-122"/>
              </a:rPr>
              <a:t>实际电</a:t>
            </a:r>
            <a:r>
              <a:rPr kumimoji="1" lang="zh-CN" altLang="en-US" sz="3200" dirty="0">
                <a:solidFill>
                  <a:schemeClr val="tx1"/>
                </a:solidFill>
                <a:latin typeface="楷体_GB2312" pitchFamily="49" charset="-122"/>
              </a:rPr>
              <a:t>流</a:t>
            </a:r>
            <a:r>
              <a:rPr kumimoji="1" lang="zh-CN" altLang="zh-CN" sz="3200" dirty="0">
                <a:solidFill>
                  <a:schemeClr val="tx1"/>
                </a:solidFill>
                <a:latin typeface="楷体_GB2312" pitchFamily="49" charset="-122"/>
              </a:rPr>
              <a:t>源</a:t>
            </a:r>
            <a:r>
              <a:rPr kumimoji="1" lang="zh-CN" altLang="en-US" sz="3200" dirty="0">
                <a:solidFill>
                  <a:schemeClr val="tx1"/>
                </a:solidFill>
                <a:latin typeface="楷体_GB2312" pitchFamily="49" charset="-122"/>
              </a:rPr>
              <a:t>的模型</a:t>
            </a:r>
            <a:endParaRPr kumimoji="1" lang="zh-CN" altLang="en-US" sz="3200" dirty="0">
              <a:solidFill>
                <a:schemeClr val="tx1"/>
              </a:solidFill>
              <a:latin typeface="楷体_GB2312" pitchFamily="49" charset="-122"/>
            </a:endParaRPr>
          </a:p>
        </p:txBody>
      </p:sp>
      <p:sp>
        <p:nvSpPr>
          <p:cNvPr id="128013" name="AutoShape 13" descr="羊皮纸"/>
          <p:cNvSpPr>
            <a:spLocks noChangeArrowheads="1"/>
          </p:cNvSpPr>
          <p:nvPr/>
        </p:nvSpPr>
        <p:spPr bwMode="auto">
          <a:xfrm>
            <a:off x="550592" y="3900754"/>
            <a:ext cx="1548669" cy="504825"/>
          </a:xfrm>
          <a:prstGeom prst="wedgeRoundRectCallout">
            <a:avLst>
              <a:gd name="adj1" fmla="val 46160"/>
              <a:gd name="adj2" fmla="val -233897"/>
              <a:gd name="adj3" fmla="val 16667"/>
            </a:avLst>
          </a:prstGeom>
          <a:blipFill dpi="0" rotWithShape="1">
            <a:blip r:embed="rId1"/>
            <a:srcRect/>
            <a:tile tx="0" ty="0" sx="100000" sy="100000" flip="none" algn="tl"/>
          </a:blipFill>
          <a:ln w="9525" algn="ctr">
            <a:solidFill>
              <a:schemeClr val="tx1"/>
            </a:solidFill>
            <a:miter lim="800000"/>
          </a:ln>
        </p:spPr>
        <p:txBody>
          <a:bodyPr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zh-CN" altLang="en-US" dirty="0">
                <a:solidFill>
                  <a:schemeClr val="bg1"/>
                </a:solidFill>
                <a:sym typeface="Symbol" panose="05050102010706020507" pitchFamily="18" charset="2"/>
              </a:rPr>
              <a:t>考虑内阻</a:t>
            </a:r>
            <a:endParaRPr kumimoji="1" lang="zh-CN" altLang="en-US" dirty="0">
              <a:solidFill>
                <a:schemeClr val="bg1"/>
              </a:solidFill>
              <a:sym typeface="Symbol" panose="05050102010706020507" pitchFamily="18" charset="2"/>
            </a:endParaRPr>
          </a:p>
        </p:txBody>
      </p:sp>
      <p:sp>
        <p:nvSpPr>
          <p:cNvPr id="128014" name="Text Box 14"/>
          <p:cNvSpPr txBox="1">
            <a:spLocks noChangeArrowheads="1"/>
          </p:cNvSpPr>
          <p:nvPr/>
        </p:nvSpPr>
        <p:spPr bwMode="auto">
          <a:xfrm>
            <a:off x="4629827" y="1018643"/>
            <a:ext cx="2303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zh-CN" altLang="en-US">
                <a:sym typeface="Symbol" panose="05050102010706020507" pitchFamily="18" charset="2"/>
              </a:rPr>
              <a:t>伏安特性：</a:t>
            </a:r>
            <a:endParaRPr kumimoji="1" lang="zh-CN" altLang="en-US">
              <a:sym typeface="Symbol" panose="05050102010706020507" pitchFamily="18" charset="2"/>
            </a:endParaRPr>
          </a:p>
        </p:txBody>
      </p:sp>
      <p:graphicFrame>
        <p:nvGraphicFramePr>
          <p:cNvPr id="128015" name="Object 15"/>
          <p:cNvGraphicFramePr>
            <a:graphicFrameLocks noChangeAspect="1"/>
          </p:cNvGraphicFramePr>
          <p:nvPr/>
        </p:nvGraphicFramePr>
        <p:xfrm>
          <a:off x="6430052" y="802743"/>
          <a:ext cx="1982787" cy="1008062"/>
        </p:xfrm>
        <a:graphic>
          <a:graphicData uri="http://schemas.openxmlformats.org/presentationml/2006/ole">
            <mc:AlternateContent xmlns:mc="http://schemas.openxmlformats.org/markup-compatibility/2006">
              <mc:Choice xmlns:v="urn:schemas-microsoft-com:vml" Requires="v">
                <p:oleObj spid="_x0000_s33923" name="公式" r:id="rId2" imgW="694690" imgH="457200" progId="Equation.3">
                  <p:embed/>
                </p:oleObj>
              </mc:Choice>
              <mc:Fallback>
                <p:oleObj name="公式" r:id="rId2" imgW="694690" imgH="457200"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052" y="802743"/>
                        <a:ext cx="198278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16" name="Text Box 16"/>
          <p:cNvSpPr txBox="1">
            <a:spLocks noChangeArrowheads="1"/>
          </p:cNvSpPr>
          <p:nvPr/>
        </p:nvSpPr>
        <p:spPr bwMode="auto">
          <a:xfrm>
            <a:off x="2908976" y="4173667"/>
            <a:ext cx="35290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zh-CN" altLang="en-US" dirty="0">
                <a:solidFill>
                  <a:srgbClr val="FF3300"/>
                </a:solidFill>
                <a:sym typeface="Symbol" panose="05050102010706020507" pitchFamily="18" charset="2"/>
              </a:rPr>
              <a:t>一个好的电流源要求</a:t>
            </a:r>
            <a:endParaRPr kumimoji="1" lang="zh-CN" altLang="en-US" dirty="0">
              <a:solidFill>
                <a:srgbClr val="FF3300"/>
              </a:solidFill>
              <a:sym typeface="Symbol" panose="05050102010706020507" pitchFamily="18" charset="2"/>
            </a:endParaRPr>
          </a:p>
        </p:txBody>
      </p:sp>
      <mc:AlternateContent xmlns:mc="http://schemas.openxmlformats.org/markup-compatibility/2006">
        <mc:Choice xmlns:a14="http://schemas.microsoft.com/office/drawing/2010/main" Requires="a14">
          <p:sp>
            <p:nvSpPr>
              <p:cNvPr id="128017" name="Object 17"/>
              <p:cNvSpPr txBox="1"/>
              <p:nvPr/>
            </p:nvSpPr>
            <p:spPr bwMode="auto">
              <a:xfrm>
                <a:off x="6508750" y="4173538"/>
                <a:ext cx="1274763" cy="514350"/>
              </a:xfrm>
              <a:prstGeom prst="rect">
                <a:avLst/>
              </a:prstGeom>
              <a:noFill/>
              <a:ln>
                <a:noFill/>
              </a:ln>
            </p:spPr>
            <p:txBody>
              <a:bodyPr>
                <a:normAutofit fontScale="92500"/>
              </a:bodyPr>
              <a:lstStyle/>
              <a:p>
                <a14:m>
                  <m:oMathPara xmlns:m="http://schemas.openxmlformats.org/officeDocument/2006/math">
                    <m:oMathParaPr>
                      <m:jc m:val="left"/>
                    </m:oMathParaPr>
                    <m:oMath xmlns:m="http://schemas.openxmlformats.org/officeDocument/2006/math">
                      <m:sSub>
                        <m:sSubPr>
                          <m:ctrlPr>
                            <a:rPr lang="zh-CN" altLang="en-US" sz="2600" b="1" i="1" smtClean="0">
                              <a:solidFill>
                                <a:srgbClr val="FF3300"/>
                              </a:solidFill>
                              <a:latin typeface="Cambria Math" panose="02040503050406030204" pitchFamily="18" charset="0"/>
                            </a:rPr>
                          </m:ctrlPr>
                        </m:sSubPr>
                        <m:e>
                          <m:r>
                            <a:rPr lang="zh-CN" altLang="en-US" sz="2600" b="1" i="1">
                              <a:solidFill>
                                <a:srgbClr val="FF3300"/>
                              </a:solidFill>
                              <a:latin typeface="Cambria Math" panose="02040503050406030204" pitchFamily="18" charset="0"/>
                            </a:rPr>
                            <m:t>𝑹</m:t>
                          </m:r>
                        </m:e>
                        <m:sub>
                          <m:r>
                            <a:rPr lang="zh-CN" altLang="en-US" sz="2600" b="1" i="1">
                              <a:solidFill>
                                <a:srgbClr val="FF3300"/>
                              </a:solidFill>
                              <a:latin typeface="Cambria Math" panose="02040503050406030204" pitchFamily="18" charset="0"/>
                            </a:rPr>
                            <m:t>𝑺</m:t>
                          </m:r>
                        </m:sub>
                      </m:sSub>
                      <m:r>
                        <a:rPr lang="zh-CN" altLang="en-US" sz="2600" b="1" i="1">
                          <a:solidFill>
                            <a:srgbClr val="FF3300"/>
                          </a:solidFill>
                          <a:latin typeface="Cambria Math" panose="02040503050406030204" pitchFamily="18" charset="0"/>
                        </a:rPr>
                        <m:t>→∞</m:t>
                      </m:r>
                    </m:oMath>
                  </m:oMathPara>
                </a14:m>
                <a:endParaRPr lang="zh-CN" altLang="en-US" b="1" dirty="0"/>
              </a:p>
            </p:txBody>
          </p:sp>
        </mc:Choice>
        <mc:Fallback>
          <p:sp>
            <p:nvSpPr>
              <p:cNvPr id="128017" name="Object 17"/>
              <p:cNvSpPr txBox="1">
                <a:spLocks noRot="1" noChangeAspect="1" noMove="1" noResize="1" noEditPoints="1" noAdjustHandles="1" noChangeArrowheads="1" noChangeShapeType="1" noTextEdit="1"/>
              </p:cNvSpPr>
              <p:nvPr/>
            </p:nvSpPr>
            <p:spPr bwMode="auto">
              <a:xfrm>
                <a:off x="6508750" y="4173538"/>
                <a:ext cx="1274763" cy="514350"/>
              </a:xfrm>
              <a:prstGeom prst="rect">
                <a:avLst/>
              </a:prstGeom>
              <a:blipFill rotWithShape="1">
                <a:blip r:embed="rId4"/>
                <a:stretch>
                  <a:fillRect t="-62" r="25" b="62"/>
                </a:stretch>
              </a:blipFill>
              <a:ln>
                <a:noFill/>
              </a:ln>
            </p:spPr>
            <p:txBody>
              <a:bodyPr/>
              <a:lstStyle/>
              <a:p>
                <a:r>
                  <a:rPr lang="zh-CN" altLang="en-US">
                    <a:noFill/>
                  </a:rPr>
                  <a:t> </a:t>
                </a:r>
              </a:p>
            </p:txBody>
          </p:sp>
        </mc:Fallback>
      </mc:AlternateContent>
      <p:grpSp>
        <p:nvGrpSpPr>
          <p:cNvPr id="5" name="Group 42"/>
          <p:cNvGrpSpPr/>
          <p:nvPr/>
        </p:nvGrpSpPr>
        <p:grpSpPr bwMode="auto">
          <a:xfrm>
            <a:off x="389614" y="4762630"/>
            <a:ext cx="1644650" cy="850900"/>
            <a:chOff x="385" y="3022"/>
            <a:chExt cx="1036" cy="536"/>
          </a:xfrm>
        </p:grpSpPr>
        <p:pic>
          <p:nvPicPr>
            <p:cNvPr id="70691" name="Picture 43" descr="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92" name="Text Box 44"/>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a:solidFill>
                    <a:srgbClr val="FF9900"/>
                  </a:solidFill>
                  <a:latin typeface="Arial" panose="020B0604020202020204" pitchFamily="34" charset="0"/>
                  <a:ea typeface="华文行楷" panose="02010800040101010101" pitchFamily="2" charset="-122"/>
                </a:rPr>
                <a:t>注意</a:t>
              </a:r>
              <a:endParaRPr lang="zh-CN" altLang="en-US" sz="3200">
                <a:solidFill>
                  <a:srgbClr val="FF9900"/>
                </a:solidFill>
                <a:latin typeface="Arial" panose="020B0604020202020204" pitchFamily="34" charset="0"/>
                <a:ea typeface="华文行楷" panose="02010800040101010101" pitchFamily="2" charset="-122"/>
              </a:endParaRPr>
            </a:p>
          </p:txBody>
        </p:sp>
      </p:grpSp>
      <p:grpSp>
        <p:nvGrpSpPr>
          <p:cNvPr id="7" name="Group 52"/>
          <p:cNvGrpSpPr/>
          <p:nvPr/>
        </p:nvGrpSpPr>
        <p:grpSpPr bwMode="auto">
          <a:xfrm>
            <a:off x="892851" y="1387605"/>
            <a:ext cx="2276476" cy="2522538"/>
            <a:chOff x="612" y="723"/>
            <a:chExt cx="1434" cy="1589"/>
          </a:xfrm>
        </p:grpSpPr>
        <p:sp>
          <p:nvSpPr>
            <p:cNvPr id="70671" name="Line 25"/>
            <p:cNvSpPr>
              <a:spLocks noChangeShapeType="1"/>
            </p:cNvSpPr>
            <p:nvPr/>
          </p:nvSpPr>
          <p:spPr bwMode="auto">
            <a:xfrm>
              <a:off x="1382" y="936"/>
              <a:ext cx="0" cy="117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0672" name="Oval 26"/>
            <p:cNvSpPr>
              <a:spLocks noChangeArrowheads="1"/>
            </p:cNvSpPr>
            <p:nvPr/>
          </p:nvSpPr>
          <p:spPr bwMode="auto">
            <a:xfrm rot="10800000">
              <a:off x="1882" y="1903"/>
              <a:ext cx="164" cy="409"/>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0673" name="Line 27"/>
            <p:cNvSpPr>
              <a:spLocks noChangeShapeType="1"/>
            </p:cNvSpPr>
            <p:nvPr/>
          </p:nvSpPr>
          <p:spPr bwMode="auto">
            <a:xfrm rot="16200000" flipV="1">
              <a:off x="1360" y="1548"/>
              <a:ext cx="0" cy="113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0674" name="Oval 28"/>
            <p:cNvSpPr>
              <a:spLocks noChangeArrowheads="1"/>
            </p:cNvSpPr>
            <p:nvPr/>
          </p:nvSpPr>
          <p:spPr bwMode="auto">
            <a:xfrm rot="10800000">
              <a:off x="1882" y="723"/>
              <a:ext cx="164" cy="409"/>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0675" name="Line 29"/>
            <p:cNvSpPr>
              <a:spLocks noChangeShapeType="1"/>
            </p:cNvSpPr>
            <p:nvPr/>
          </p:nvSpPr>
          <p:spPr bwMode="auto">
            <a:xfrm rot="16200000" flipV="1">
              <a:off x="1360" y="369"/>
              <a:ext cx="0" cy="113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0676" name="Line 30"/>
            <p:cNvSpPr>
              <a:spLocks noChangeShapeType="1"/>
            </p:cNvSpPr>
            <p:nvPr/>
          </p:nvSpPr>
          <p:spPr bwMode="auto">
            <a:xfrm rot="10800000">
              <a:off x="793" y="936"/>
              <a:ext cx="0" cy="117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70677" name="Object 31"/>
            <p:cNvGraphicFramePr>
              <a:graphicFrameLocks noChangeAspect="1"/>
            </p:cNvGraphicFramePr>
            <p:nvPr/>
          </p:nvGraphicFramePr>
          <p:xfrm>
            <a:off x="839" y="981"/>
            <a:ext cx="193" cy="337"/>
          </p:xfrm>
          <a:graphic>
            <a:graphicData uri="http://schemas.openxmlformats.org/presentationml/2006/ole">
              <mc:AlternateContent xmlns:mc="http://schemas.openxmlformats.org/markup-compatibility/2006">
                <mc:Choice xmlns:v="urn:schemas-microsoft-com:vml" Requires="v">
                  <p:oleObj spid="_x0000_s33924" name="公式" r:id="rId6" imgW="124460" imgH="219710" progId="Equation.3">
                    <p:embed/>
                  </p:oleObj>
                </mc:Choice>
                <mc:Fallback>
                  <p:oleObj name="公式" r:id="rId6" imgW="124460" imgH="219710" progId="Equation.3">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981"/>
                          <a:ext cx="19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78" name="Object 32"/>
            <p:cNvGraphicFramePr>
              <a:graphicFrameLocks noChangeAspect="1"/>
            </p:cNvGraphicFramePr>
            <p:nvPr/>
          </p:nvGraphicFramePr>
          <p:xfrm>
            <a:off x="1065" y="1344"/>
            <a:ext cx="290" cy="327"/>
          </p:xfrm>
          <a:graphic>
            <a:graphicData uri="http://schemas.openxmlformats.org/presentationml/2006/ole">
              <mc:AlternateContent xmlns:mc="http://schemas.openxmlformats.org/markup-compatibility/2006">
                <mc:Choice xmlns:v="urn:schemas-microsoft-com:vml" Requires="v">
                  <p:oleObj spid="_x0000_s33925" name="公式" r:id="rId8" imgW="196215" imgH="219710" progId="Equation.3">
                    <p:embed/>
                  </p:oleObj>
                </mc:Choice>
                <mc:Fallback>
                  <p:oleObj name="公式" r:id="rId8" imgW="196215" imgH="219710" progId="Equation.3">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5" y="1344"/>
                          <a:ext cx="2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79" name="Text Box 34"/>
            <p:cNvSpPr txBox="1">
              <a:spLocks noChangeArrowheads="1"/>
            </p:cNvSpPr>
            <p:nvPr/>
          </p:nvSpPr>
          <p:spPr bwMode="auto">
            <a:xfrm>
              <a:off x="1748" y="1362"/>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u</a:t>
              </a:r>
              <a:endParaRPr kumimoji="1" lang="en-US" altLang="zh-CN" i="1">
                <a:solidFill>
                  <a:schemeClr val="tx1"/>
                </a:solidFill>
                <a:ea typeface="宋体" panose="02010600030101010101" pitchFamily="2" charset="-122"/>
                <a:sym typeface="Symbol" panose="05050102010706020507" pitchFamily="18" charset="2"/>
              </a:endParaRPr>
            </a:p>
          </p:txBody>
        </p:sp>
        <p:sp>
          <p:nvSpPr>
            <p:cNvPr id="70680" name="Text Box 36"/>
            <p:cNvSpPr txBox="1">
              <a:spLocks noChangeArrowheads="1"/>
            </p:cNvSpPr>
            <p:nvPr/>
          </p:nvSpPr>
          <p:spPr bwMode="auto">
            <a:xfrm>
              <a:off x="1523" y="999"/>
              <a:ext cx="1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dirty="0" err="1">
                  <a:solidFill>
                    <a:schemeClr val="tx1"/>
                  </a:solidFill>
                  <a:ea typeface="宋体" panose="02010600030101010101" pitchFamily="2" charset="-122"/>
                  <a:sym typeface="Symbol" panose="05050102010706020507" pitchFamily="18" charset="2"/>
                </a:rPr>
                <a:t>i</a:t>
              </a:r>
              <a:endParaRPr kumimoji="1" lang="en-US" altLang="zh-CN" i="1" dirty="0">
                <a:solidFill>
                  <a:schemeClr val="tx1"/>
                </a:solidFill>
                <a:ea typeface="宋体" panose="02010600030101010101" pitchFamily="2" charset="-122"/>
                <a:sym typeface="Symbol" panose="05050102010706020507" pitchFamily="18" charset="2"/>
              </a:endParaRPr>
            </a:p>
          </p:txBody>
        </p:sp>
        <p:sp>
          <p:nvSpPr>
            <p:cNvPr id="70681" name="Text Box 37"/>
            <p:cNvSpPr txBox="1">
              <a:spLocks noChangeArrowheads="1"/>
            </p:cNvSpPr>
            <p:nvPr/>
          </p:nvSpPr>
          <p:spPr bwMode="auto">
            <a:xfrm rot="10800000">
              <a:off x="1759" y="934"/>
              <a:ext cx="26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sz="3200" i="1">
                  <a:solidFill>
                    <a:schemeClr val="tx1"/>
                  </a:solidFill>
                  <a:ea typeface="宋体" panose="02010600030101010101" pitchFamily="2" charset="-122"/>
                  <a:sym typeface="Symbol" panose="05050102010706020507" pitchFamily="18" charset="2"/>
                </a:rPr>
                <a:t>+</a:t>
              </a:r>
              <a:endParaRPr kumimoji="1" lang="en-US" altLang="zh-CN" sz="3200" i="1">
                <a:solidFill>
                  <a:schemeClr val="tx1"/>
                </a:solidFill>
                <a:ea typeface="宋体" panose="02010600030101010101" pitchFamily="2" charset="-122"/>
                <a:sym typeface="Symbol" panose="05050102010706020507" pitchFamily="18" charset="2"/>
              </a:endParaRPr>
            </a:p>
          </p:txBody>
        </p:sp>
        <p:sp>
          <p:nvSpPr>
            <p:cNvPr id="70682" name="Text Box 38"/>
            <p:cNvSpPr txBox="1">
              <a:spLocks noChangeArrowheads="1"/>
            </p:cNvSpPr>
            <p:nvPr/>
          </p:nvSpPr>
          <p:spPr bwMode="auto">
            <a:xfrm>
              <a:off x="1791" y="1707"/>
              <a:ext cx="1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sz="3200" i="1" dirty="0">
                  <a:solidFill>
                    <a:schemeClr val="tx1"/>
                  </a:solidFill>
                  <a:ea typeface="宋体" panose="02010600030101010101" pitchFamily="2" charset="-122"/>
                  <a:sym typeface="Symbol" panose="05050102010706020507" pitchFamily="18" charset="2"/>
                </a:rPr>
                <a:t>_</a:t>
              </a:r>
              <a:endParaRPr kumimoji="1" lang="en-US" altLang="zh-CN" sz="3200" i="1" dirty="0">
                <a:solidFill>
                  <a:schemeClr val="tx1"/>
                </a:solidFill>
                <a:ea typeface="宋体" panose="02010600030101010101" pitchFamily="2" charset="-122"/>
                <a:sym typeface="Symbol" panose="05050102010706020507" pitchFamily="18" charset="2"/>
              </a:endParaRPr>
            </a:p>
          </p:txBody>
        </p:sp>
        <p:sp>
          <p:nvSpPr>
            <p:cNvPr id="70683" name="Line 39"/>
            <p:cNvSpPr>
              <a:spLocks noChangeShapeType="1"/>
            </p:cNvSpPr>
            <p:nvPr/>
          </p:nvSpPr>
          <p:spPr bwMode="auto">
            <a:xfrm>
              <a:off x="1519" y="1026"/>
              <a:ext cx="317" cy="0"/>
            </a:xfrm>
            <a:prstGeom prst="line">
              <a:avLst/>
            </a:prstGeom>
            <a:noFill/>
            <a:ln w="38100" cap="sq">
              <a:solidFill>
                <a:srgbClr val="00CCFF"/>
              </a:solidFill>
              <a:round/>
              <a:tailEnd type="triangle" w="med" len="med"/>
            </a:ln>
            <a:effectLst>
              <a:prstShdw prst="shdw17" dist="17961" dir="2700000">
                <a:schemeClr val="bg2"/>
              </a:prst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70684" name="Line 40"/>
            <p:cNvSpPr>
              <a:spLocks noChangeShapeType="1"/>
            </p:cNvSpPr>
            <p:nvPr/>
          </p:nvSpPr>
          <p:spPr bwMode="auto">
            <a:xfrm flipV="1">
              <a:off x="793" y="1026"/>
              <a:ext cx="0" cy="272"/>
            </a:xfrm>
            <a:prstGeom prst="line">
              <a:avLst/>
            </a:prstGeom>
            <a:noFill/>
            <a:ln w="38100" cap="sq">
              <a:solidFill>
                <a:srgbClr val="00CC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85" name="Rectangle 41"/>
            <p:cNvSpPr>
              <a:spLocks noChangeArrowheads="1"/>
            </p:cNvSpPr>
            <p:nvPr/>
          </p:nvSpPr>
          <p:spPr bwMode="auto">
            <a:xfrm>
              <a:off x="1337" y="134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70686" name="Group 51"/>
            <p:cNvGrpSpPr/>
            <p:nvPr/>
          </p:nvGrpSpPr>
          <p:grpSpPr bwMode="auto">
            <a:xfrm>
              <a:off x="612" y="1299"/>
              <a:ext cx="363" cy="363"/>
              <a:chOff x="612" y="1299"/>
              <a:chExt cx="363" cy="363"/>
            </a:xfrm>
          </p:grpSpPr>
          <p:sp>
            <p:nvSpPr>
              <p:cNvPr id="70687" name="Oval 33"/>
              <p:cNvSpPr>
                <a:spLocks noChangeArrowheads="1"/>
              </p:cNvSpPr>
              <p:nvPr/>
            </p:nvSpPr>
            <p:spPr bwMode="auto">
              <a:xfrm>
                <a:off x="612" y="129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0688" name="Line 35"/>
              <p:cNvSpPr>
                <a:spLocks noChangeShapeType="1"/>
              </p:cNvSpPr>
              <p:nvPr/>
            </p:nvSpPr>
            <p:spPr bwMode="auto">
              <a:xfrm>
                <a:off x="612" y="148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anchor="ctr"/>
              <a:lstStyle/>
              <a:p>
                <a:endParaRPr lang="zh-CN" altLang="en-US"/>
              </a:p>
            </p:txBody>
          </p:sp>
        </p:grpSp>
      </p:grpSp>
      <p:sp>
        <p:nvSpPr>
          <p:cNvPr id="40" name="Text Box 4"/>
          <p:cNvSpPr txBox="1">
            <a:spLocks noChangeArrowheads="1"/>
          </p:cNvSpPr>
          <p:nvPr/>
        </p:nvSpPr>
        <p:spPr bwMode="auto">
          <a:xfrm>
            <a:off x="1" y="0"/>
            <a:ext cx="315186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41" name="Line 39"/>
          <p:cNvSpPr>
            <a:spLocks noChangeShapeType="1"/>
          </p:cNvSpPr>
          <p:nvPr/>
        </p:nvSpPr>
        <p:spPr bwMode="auto">
          <a:xfrm>
            <a:off x="2335136" y="2365510"/>
            <a:ext cx="9524" cy="438141"/>
          </a:xfrm>
          <a:prstGeom prst="line">
            <a:avLst/>
          </a:prstGeom>
          <a:noFill/>
          <a:ln w="38100" cap="sq">
            <a:solidFill>
              <a:srgbClr val="00CCFF"/>
            </a:solidFill>
            <a:round/>
            <a:tailEnd type="triangle" w="med" len="med"/>
          </a:ln>
          <a:effectLst>
            <a:prstShdw prst="shdw17" dist="17961" dir="2700000">
              <a:schemeClr val="bg2"/>
            </a:prst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Text Box 36"/>
          <p:cNvSpPr txBox="1">
            <a:spLocks noChangeArrowheads="1"/>
          </p:cNvSpPr>
          <p:nvPr/>
        </p:nvSpPr>
        <p:spPr bwMode="auto">
          <a:xfrm>
            <a:off x="2323673" y="2300417"/>
            <a:ext cx="486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dirty="0" err="1">
                <a:solidFill>
                  <a:schemeClr val="tx1"/>
                </a:solidFill>
                <a:ea typeface="宋体" panose="02010600030101010101" pitchFamily="2" charset="-122"/>
                <a:sym typeface="Symbol" panose="05050102010706020507" pitchFamily="18" charset="2"/>
              </a:rPr>
              <a:t>i</a:t>
            </a:r>
            <a:r>
              <a:rPr kumimoji="1" lang="en-US" altLang="zh-CN" i="1" baseline="-25000" dirty="0" err="1">
                <a:solidFill>
                  <a:schemeClr val="tx1"/>
                </a:solidFill>
                <a:ea typeface="宋体" panose="02010600030101010101" pitchFamily="2" charset="-122"/>
                <a:sym typeface="Symbol" panose="05050102010706020507" pitchFamily="18" charset="2"/>
              </a:rPr>
              <a:t>Rs</a:t>
            </a:r>
            <a:endParaRPr kumimoji="1" lang="en-US" altLang="zh-CN" i="1" baseline="-25000" dirty="0">
              <a:solidFill>
                <a:schemeClr val="tx1"/>
              </a:solidFill>
              <a:ea typeface="宋体" panose="02010600030101010101" pitchFamily="2" charset="-122"/>
              <a:sym typeface="Symbol" panose="05050102010706020507" pitchFamily="18" charset="2"/>
            </a:endParaRPr>
          </a:p>
        </p:txBody>
      </p:sp>
      <p:sp>
        <p:nvSpPr>
          <p:cNvPr id="43" name="Line 4"/>
          <p:cNvSpPr>
            <a:spLocks noChangeShapeType="1"/>
          </p:cNvSpPr>
          <p:nvPr/>
        </p:nvSpPr>
        <p:spPr bwMode="auto">
          <a:xfrm>
            <a:off x="6353165" y="1952885"/>
            <a:ext cx="7038" cy="2015996"/>
          </a:xfrm>
          <a:prstGeom prst="line">
            <a:avLst/>
          </a:prstGeom>
          <a:noFill/>
          <a:ln w="38100">
            <a:solidFill>
              <a:srgbClr val="FFFF00"/>
            </a:solidFill>
            <a:prstDash val="dash"/>
            <a:round/>
          </a:ln>
          <a:extLst>
            <a:ext uri="{909E8E84-426E-40DD-AFC4-6F175D3DCCD1}">
              <a14:hiddenFill xmlns:a14="http://schemas.microsoft.com/office/drawing/2010/main">
                <a:noFill/>
              </a14:hiddenFill>
            </a:ext>
          </a:extLst>
        </p:spPr>
        <p:txBody>
          <a:bodyPr wrap="square" anchor="ctr">
            <a:spAutoFit/>
          </a:bodyPr>
          <a:lstStyle/>
          <a:p>
            <a:endParaRPr lang="zh-CN" altLang="en-US" dirty="0"/>
          </a:p>
        </p:txBody>
      </p:sp>
      <p:sp>
        <p:nvSpPr>
          <p:cNvPr id="44" name="Text Box 66"/>
          <p:cNvSpPr txBox="1">
            <a:spLocks noChangeArrowheads="1"/>
          </p:cNvSpPr>
          <p:nvPr/>
        </p:nvSpPr>
        <p:spPr bwMode="auto">
          <a:xfrm>
            <a:off x="6398658" y="1907101"/>
            <a:ext cx="6580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zh-CN" altLang="en-US" sz="1400" dirty="0">
                <a:sym typeface="Symbol" panose="05050102010706020507" pitchFamily="18" charset="2"/>
              </a:rPr>
              <a:t>理想</a:t>
            </a:r>
            <a:endParaRPr kumimoji="1" lang="zh-CN" altLang="en-US" sz="1400" dirty="0">
              <a:sym typeface="Symbol" panose="05050102010706020507" pitchFamily="18" charset="2"/>
            </a:endParaRPr>
          </a:p>
        </p:txBody>
      </p:sp>
      <p:sp>
        <p:nvSpPr>
          <p:cNvPr id="45" name="Text Box 66"/>
          <p:cNvSpPr txBox="1">
            <a:spLocks noChangeArrowheads="1"/>
          </p:cNvSpPr>
          <p:nvPr/>
        </p:nvSpPr>
        <p:spPr bwMode="auto">
          <a:xfrm>
            <a:off x="5738258" y="1700638"/>
            <a:ext cx="6580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zh-CN" altLang="en-US" sz="1400" dirty="0">
                <a:solidFill>
                  <a:srgbClr val="FF3300"/>
                </a:solidFill>
                <a:sym typeface="Symbol" panose="05050102010706020507" pitchFamily="18" charset="2"/>
              </a:rPr>
              <a:t>实际</a:t>
            </a:r>
            <a:endParaRPr kumimoji="1" lang="zh-CN" altLang="en-US" sz="1400" dirty="0">
              <a:solidFill>
                <a:srgbClr val="FF3300"/>
              </a:solidFill>
              <a:sym typeface="Symbol" panose="05050102010706020507" pitchFamily="18" charset="2"/>
            </a:endParaRPr>
          </a:p>
        </p:txBody>
      </p:sp>
      <p:sp>
        <p:nvSpPr>
          <p:cNvPr id="46" name="Text Box 68"/>
          <p:cNvSpPr txBox="1">
            <a:spLocks noChangeArrowheads="1"/>
          </p:cNvSpPr>
          <p:nvPr/>
        </p:nvSpPr>
        <p:spPr bwMode="auto">
          <a:xfrm>
            <a:off x="4015422" y="4652467"/>
            <a:ext cx="18446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zh-CN" altLang="en-US" dirty="0">
                <a:sym typeface="Symbol" panose="05050102010706020507" pitchFamily="18" charset="2"/>
              </a:rPr>
              <a:t>理想电流源</a:t>
            </a:r>
            <a:endParaRPr kumimoji="1" lang="zh-CN" altLang="en-US" dirty="0">
              <a:sym typeface="Symbol" panose="05050102010706020507" pitchFamily="18" charset="2"/>
            </a:endParaRPr>
          </a:p>
        </p:txBody>
      </p:sp>
      <mc:AlternateContent xmlns:mc="http://schemas.openxmlformats.org/markup-compatibility/2006">
        <mc:Choice xmlns:a14="http://schemas.microsoft.com/office/drawing/2010/main" Requires="a14">
          <p:sp>
            <p:nvSpPr>
              <p:cNvPr id="47" name="Object 69"/>
              <p:cNvSpPr txBox="1"/>
              <p:nvPr/>
            </p:nvSpPr>
            <p:spPr bwMode="auto">
              <a:xfrm>
                <a:off x="6185535" y="4620717"/>
                <a:ext cx="1402292" cy="520700"/>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800" i="1" smtClean="0">
                              <a:solidFill>
                                <a:srgbClr val="FFFF00"/>
                              </a:solidFill>
                              <a:latin typeface="Cambria Math" panose="02040503050406030204" pitchFamily="18" charset="0"/>
                            </a:rPr>
                          </m:ctrlPr>
                        </m:sSubPr>
                        <m:e>
                          <m:r>
                            <a:rPr lang="zh-CN" altLang="en-US" sz="2800" i="1">
                              <a:solidFill>
                                <a:srgbClr val="FFFF00"/>
                              </a:solidFill>
                              <a:latin typeface="Cambria Math" panose="02040503050406030204" pitchFamily="18" charset="0"/>
                            </a:rPr>
                            <m:t>𝑅</m:t>
                          </m:r>
                        </m:e>
                        <m:sub>
                          <m:r>
                            <a:rPr lang="zh-CN" altLang="en-US" sz="2800" i="1">
                              <a:solidFill>
                                <a:srgbClr val="FFFF00"/>
                              </a:solidFill>
                              <a:latin typeface="Cambria Math" panose="02040503050406030204" pitchFamily="18" charset="0"/>
                            </a:rPr>
                            <m:t>𝑆</m:t>
                          </m:r>
                        </m:sub>
                      </m:sSub>
                      <m:r>
                        <a:rPr lang="en-US" altLang="zh-CN" sz="2800" i="1">
                          <a:solidFill>
                            <a:srgbClr val="FFFF00"/>
                          </a:solidFill>
                          <a:latin typeface="Cambria Math" panose="02040503050406030204" pitchFamily="18" charset="0"/>
                        </a:rPr>
                        <m:t>=</m:t>
                      </m:r>
                      <m:r>
                        <a:rPr lang="zh-CN" altLang="en-US" sz="2800" b="1" i="1">
                          <a:solidFill>
                            <a:srgbClr val="FFFF00"/>
                          </a:solidFill>
                          <a:latin typeface="Cambria Math" panose="02040503050406030204" pitchFamily="18" charset="0"/>
                        </a:rPr>
                        <m:t>∞</m:t>
                      </m:r>
                    </m:oMath>
                  </m:oMathPara>
                </a14:m>
                <a:endParaRPr lang="zh-CN" altLang="en-US" sz="2800" dirty="0">
                  <a:solidFill>
                    <a:srgbClr val="FFFF00"/>
                  </a:solidFill>
                </a:endParaRPr>
              </a:p>
            </p:txBody>
          </p:sp>
        </mc:Choice>
        <mc:Fallback>
          <p:sp>
            <p:nvSpPr>
              <p:cNvPr id="47" name="Object 69"/>
              <p:cNvSpPr txBox="1">
                <a:spLocks noRot="1" noChangeAspect="1" noMove="1" noResize="1" noEditPoints="1" noAdjustHandles="1" noChangeArrowheads="1" noChangeShapeType="1" noTextEdit="1"/>
              </p:cNvSpPr>
              <p:nvPr/>
            </p:nvSpPr>
            <p:spPr bwMode="auto">
              <a:xfrm>
                <a:off x="6185535" y="4620717"/>
                <a:ext cx="1402292" cy="520700"/>
              </a:xfrm>
              <a:prstGeom prst="rect">
                <a:avLst/>
              </a:prstGeom>
              <a:blipFill rotWithShape="1">
                <a:blip r:embed="rId10"/>
                <a:stretch>
                  <a:fillRect t="-88" r="15" b="88"/>
                </a:stretch>
              </a:blipFill>
              <a:ln>
                <a:noFill/>
              </a:ln>
            </p:spPr>
            <p:txBody>
              <a:bodyPr/>
              <a:lstStyle/>
              <a:p>
                <a:r>
                  <a:rPr lang="zh-CN" alt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359186" y="701175"/>
            <a:ext cx="61928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dirty="0">
                <a:solidFill>
                  <a:schemeClr val="tx1"/>
                </a:solidFill>
                <a:latin typeface="楷体_GB2312" pitchFamily="49" charset="-122"/>
              </a:rPr>
              <a:t>3.</a:t>
            </a:r>
            <a:r>
              <a:rPr kumimoji="1" lang="zh-CN" altLang="en-US" sz="3200" dirty="0">
                <a:solidFill>
                  <a:schemeClr val="tx1"/>
                </a:solidFill>
                <a:latin typeface="楷体_GB2312" pitchFamily="49" charset="-122"/>
              </a:rPr>
              <a:t>电压源和电流源的等效变换 </a:t>
            </a:r>
            <a:endParaRPr kumimoji="1" lang="zh-CN" altLang="en-US" sz="3200" dirty="0">
              <a:solidFill>
                <a:schemeClr val="tx1"/>
              </a:solidFill>
              <a:latin typeface="楷体_GB2312" pitchFamily="49" charset="-122"/>
            </a:endParaRPr>
          </a:p>
        </p:txBody>
      </p:sp>
      <p:sp>
        <p:nvSpPr>
          <p:cNvPr id="34868" name="Text Box 52"/>
          <p:cNvSpPr txBox="1">
            <a:spLocks noChangeArrowheads="1"/>
          </p:cNvSpPr>
          <p:nvPr/>
        </p:nvSpPr>
        <p:spPr bwMode="auto">
          <a:xfrm>
            <a:off x="275366" y="1359812"/>
            <a:ext cx="835342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kumimoji="1" lang="en-US" altLang="zh-CN" dirty="0"/>
              <a:t> </a:t>
            </a:r>
            <a:r>
              <a:rPr kumimoji="1" lang="zh-CN" altLang="en-US" dirty="0"/>
              <a:t>实际电压源、实际电流源的两种模型可以进行等效变换，所谓的等效是指端口的电压、电流的约束关系</a:t>
            </a:r>
            <a:r>
              <a:rPr kumimoji="1" lang="en-US" altLang="zh-CN" dirty="0"/>
              <a:t>(</a:t>
            </a:r>
            <a:r>
              <a:rPr kumimoji="1" lang="zh-CN" altLang="en-US" dirty="0"/>
              <a:t>数学公式</a:t>
            </a:r>
            <a:r>
              <a:rPr kumimoji="1" lang="en-US" altLang="zh-CN" dirty="0"/>
              <a:t>)</a:t>
            </a:r>
            <a:r>
              <a:rPr kumimoji="1" lang="zh-CN" altLang="en-US" dirty="0"/>
              <a:t>不变。</a:t>
            </a:r>
            <a:endParaRPr kumimoji="1" lang="zh-CN" altLang="en-US" dirty="0"/>
          </a:p>
        </p:txBody>
      </p:sp>
      <p:sp>
        <p:nvSpPr>
          <p:cNvPr id="34869" name="Text Box 53"/>
          <p:cNvSpPr txBox="1">
            <a:spLocks noChangeArrowheads="1"/>
          </p:cNvSpPr>
          <p:nvPr/>
        </p:nvSpPr>
        <p:spPr bwMode="auto">
          <a:xfrm>
            <a:off x="5658261" y="4487187"/>
            <a:ext cx="23764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i="1" dirty="0">
                <a:solidFill>
                  <a:schemeClr val="tx1"/>
                </a:solidFill>
                <a:ea typeface="宋体" panose="02010600030101010101" pitchFamily="2" charset="-122"/>
              </a:rPr>
              <a:t>u=u </a:t>
            </a:r>
            <a:r>
              <a:rPr kumimoji="1" lang="en-US" altLang="zh-CN" sz="3200" baseline="-25000" dirty="0">
                <a:solidFill>
                  <a:schemeClr val="tx1"/>
                </a:solidFill>
                <a:ea typeface="宋体" panose="02010600030101010101" pitchFamily="2" charset="-122"/>
              </a:rPr>
              <a:t>S </a:t>
            </a:r>
            <a:r>
              <a:rPr kumimoji="1" lang="en-US" altLang="zh-CN" sz="3200" i="1" baseline="-25000" dirty="0">
                <a:solidFill>
                  <a:schemeClr val="tx1"/>
                </a:solidFill>
                <a:ea typeface="宋体" panose="02010600030101010101" pitchFamily="2" charset="-122"/>
              </a:rPr>
              <a:t> </a:t>
            </a:r>
            <a:r>
              <a:rPr kumimoji="1" lang="en-US" altLang="zh-CN" sz="3200" i="1" dirty="0">
                <a:solidFill>
                  <a:schemeClr val="tx1"/>
                </a:solidFill>
                <a:ea typeface="宋体" panose="02010600030101010101" pitchFamily="2" charset="-122"/>
              </a:rPr>
              <a:t>– </a:t>
            </a:r>
            <a:r>
              <a:rPr kumimoji="1" lang="en-US" altLang="zh-CN" sz="3200" i="1" dirty="0" err="1">
                <a:solidFill>
                  <a:schemeClr val="tx1"/>
                </a:solidFill>
                <a:ea typeface="宋体" panose="02010600030101010101" pitchFamily="2" charset="-122"/>
              </a:rPr>
              <a:t>iR</a:t>
            </a:r>
            <a:r>
              <a:rPr kumimoji="1" lang="en-US" altLang="zh-CN" sz="3200" baseline="-25000" dirty="0" err="1">
                <a:solidFill>
                  <a:schemeClr val="tx1"/>
                </a:solidFill>
                <a:ea typeface="宋体" panose="02010600030101010101" pitchFamily="2" charset="-122"/>
              </a:rPr>
              <a:t>S</a:t>
            </a:r>
            <a:endParaRPr kumimoji="1" lang="en-US" altLang="zh-CN" sz="3200" i="1" dirty="0">
              <a:solidFill>
                <a:schemeClr val="tx1"/>
              </a:solidFill>
              <a:ea typeface="宋体" panose="02010600030101010101" pitchFamily="2" charset="-122"/>
            </a:endParaRPr>
          </a:p>
        </p:txBody>
      </p:sp>
      <p:sp>
        <p:nvSpPr>
          <p:cNvPr id="34870" name="Text Box 54"/>
          <p:cNvSpPr txBox="1">
            <a:spLocks noChangeArrowheads="1"/>
          </p:cNvSpPr>
          <p:nvPr/>
        </p:nvSpPr>
        <p:spPr bwMode="auto">
          <a:xfrm>
            <a:off x="2273711" y="4776112"/>
            <a:ext cx="2374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i="1" dirty="0" err="1">
                <a:solidFill>
                  <a:srgbClr val="FF0000"/>
                </a:solidFill>
                <a:ea typeface="宋体" panose="02010600030101010101" pitchFamily="2" charset="-122"/>
              </a:rPr>
              <a:t>i</a:t>
            </a:r>
            <a:r>
              <a:rPr kumimoji="1" lang="en-US" altLang="zh-CN" sz="3200" i="1" dirty="0">
                <a:solidFill>
                  <a:schemeClr val="tx1"/>
                </a:solidFill>
                <a:ea typeface="宋体" panose="02010600030101010101" pitchFamily="2" charset="-122"/>
              </a:rPr>
              <a:t> =I </a:t>
            </a:r>
            <a:r>
              <a:rPr kumimoji="1" lang="en-US" altLang="zh-CN" sz="3200" baseline="-25000" dirty="0">
                <a:solidFill>
                  <a:schemeClr val="tx1"/>
                </a:solidFill>
                <a:ea typeface="宋体" panose="02010600030101010101" pitchFamily="2" charset="-122"/>
              </a:rPr>
              <a:t>S</a:t>
            </a:r>
            <a:r>
              <a:rPr kumimoji="1" lang="en-US" altLang="zh-CN" sz="3200" i="1" baseline="-25000" dirty="0">
                <a:solidFill>
                  <a:schemeClr val="tx1"/>
                </a:solidFill>
                <a:ea typeface="宋体" panose="02010600030101010101" pitchFamily="2" charset="-122"/>
              </a:rPr>
              <a:t> </a:t>
            </a:r>
            <a:r>
              <a:rPr kumimoji="1" lang="en-US" altLang="zh-CN" sz="3200" i="1" dirty="0">
                <a:solidFill>
                  <a:schemeClr val="tx1"/>
                </a:solidFill>
                <a:ea typeface="宋体" panose="02010600030101010101" pitchFamily="2" charset="-122"/>
              </a:rPr>
              <a:t>– G </a:t>
            </a:r>
            <a:r>
              <a:rPr kumimoji="1" lang="en-US" altLang="zh-CN" sz="3200" baseline="-25000" dirty="0">
                <a:solidFill>
                  <a:schemeClr val="tx1"/>
                </a:solidFill>
                <a:ea typeface="宋体" panose="02010600030101010101" pitchFamily="2" charset="-122"/>
              </a:rPr>
              <a:t>S </a:t>
            </a:r>
            <a:r>
              <a:rPr kumimoji="1" lang="en-US" altLang="zh-CN" sz="3200" i="1" dirty="0">
                <a:solidFill>
                  <a:srgbClr val="FF0000"/>
                </a:solidFill>
                <a:ea typeface="宋体" panose="02010600030101010101" pitchFamily="2" charset="-122"/>
              </a:rPr>
              <a:t>u</a:t>
            </a:r>
            <a:endParaRPr kumimoji="1" lang="en-US" altLang="zh-CN" sz="3200" dirty="0">
              <a:solidFill>
                <a:srgbClr val="FF0000"/>
              </a:solidFill>
              <a:ea typeface="宋体" panose="02010600030101010101" pitchFamily="2" charset="-122"/>
            </a:endParaRPr>
          </a:p>
        </p:txBody>
      </p:sp>
      <p:sp>
        <p:nvSpPr>
          <p:cNvPr id="34871" name="Text Box 55"/>
          <p:cNvSpPr txBox="1">
            <a:spLocks noChangeArrowheads="1"/>
          </p:cNvSpPr>
          <p:nvPr/>
        </p:nvSpPr>
        <p:spPr bwMode="auto">
          <a:xfrm>
            <a:off x="5658261" y="5063450"/>
            <a:ext cx="30956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i="1" dirty="0" err="1">
                <a:solidFill>
                  <a:srgbClr val="FF0000"/>
                </a:solidFill>
                <a:ea typeface="宋体" panose="02010600030101010101" pitchFamily="2" charset="-122"/>
              </a:rPr>
              <a:t>i</a:t>
            </a:r>
            <a:r>
              <a:rPr kumimoji="1" lang="en-US" altLang="zh-CN" sz="3200" i="1" dirty="0">
                <a:solidFill>
                  <a:srgbClr val="FF0000"/>
                </a:solidFill>
                <a:ea typeface="宋体" panose="02010600030101010101" pitchFamily="2" charset="-122"/>
              </a:rPr>
              <a:t> </a:t>
            </a:r>
            <a:r>
              <a:rPr kumimoji="1" lang="en-US" altLang="zh-CN" sz="3200" i="1" dirty="0">
                <a:solidFill>
                  <a:schemeClr val="tx1"/>
                </a:solidFill>
                <a:ea typeface="宋体" panose="02010600030101010101" pitchFamily="2" charset="-122"/>
              </a:rPr>
              <a:t>= u </a:t>
            </a:r>
            <a:r>
              <a:rPr kumimoji="1" lang="en-US" altLang="zh-CN" sz="3200" baseline="-25000" dirty="0">
                <a:solidFill>
                  <a:schemeClr val="tx1"/>
                </a:solidFill>
                <a:ea typeface="宋体" panose="02010600030101010101" pitchFamily="2" charset="-122"/>
              </a:rPr>
              <a:t>S </a:t>
            </a:r>
            <a:r>
              <a:rPr kumimoji="1" lang="en-US" altLang="zh-CN" sz="3200" i="1" dirty="0">
                <a:solidFill>
                  <a:schemeClr val="tx1"/>
                </a:solidFill>
                <a:ea typeface="宋体" panose="02010600030101010101" pitchFamily="2" charset="-122"/>
              </a:rPr>
              <a:t>/R</a:t>
            </a:r>
            <a:r>
              <a:rPr kumimoji="1" lang="en-US" altLang="zh-CN" sz="3200" baseline="-25000" dirty="0">
                <a:solidFill>
                  <a:schemeClr val="tx1"/>
                </a:solidFill>
                <a:ea typeface="宋体" panose="02010600030101010101" pitchFamily="2" charset="-122"/>
              </a:rPr>
              <a:t>S</a:t>
            </a:r>
            <a:r>
              <a:rPr kumimoji="1" lang="en-US" altLang="zh-CN" sz="3200" i="1" dirty="0">
                <a:solidFill>
                  <a:schemeClr val="tx1"/>
                </a:solidFill>
                <a:ea typeface="宋体" panose="02010600030101010101" pitchFamily="2" charset="-122"/>
              </a:rPr>
              <a:t>– </a:t>
            </a:r>
            <a:r>
              <a:rPr kumimoji="1" lang="en-US" altLang="zh-CN" sz="3200" i="1" dirty="0">
                <a:solidFill>
                  <a:srgbClr val="FF0000"/>
                </a:solidFill>
                <a:ea typeface="宋体" panose="02010600030101010101" pitchFamily="2" charset="-122"/>
              </a:rPr>
              <a:t>u</a:t>
            </a:r>
            <a:r>
              <a:rPr kumimoji="1" lang="en-US" altLang="zh-CN" sz="3200" i="1" dirty="0">
                <a:solidFill>
                  <a:schemeClr val="tx1"/>
                </a:solidFill>
                <a:ea typeface="宋体" panose="02010600030101010101" pitchFamily="2" charset="-122"/>
              </a:rPr>
              <a:t>/R</a:t>
            </a:r>
            <a:r>
              <a:rPr kumimoji="1" lang="en-US" altLang="zh-CN" sz="3200" baseline="-25000" dirty="0">
                <a:solidFill>
                  <a:schemeClr val="tx1"/>
                </a:solidFill>
                <a:ea typeface="宋体" panose="02010600030101010101" pitchFamily="2" charset="-122"/>
              </a:rPr>
              <a:t>S</a:t>
            </a:r>
            <a:endParaRPr kumimoji="1" lang="en-US" altLang="zh-CN" sz="3200" i="1" dirty="0">
              <a:solidFill>
                <a:schemeClr val="tx1"/>
              </a:solidFill>
              <a:ea typeface="宋体" panose="02010600030101010101" pitchFamily="2" charset="-122"/>
            </a:endParaRPr>
          </a:p>
        </p:txBody>
      </p:sp>
      <p:sp>
        <p:nvSpPr>
          <p:cNvPr id="34873" name="Text Box 57"/>
          <p:cNvSpPr txBox="1">
            <a:spLocks noChangeArrowheads="1"/>
          </p:cNvSpPr>
          <p:nvPr/>
        </p:nvSpPr>
        <p:spPr bwMode="auto">
          <a:xfrm>
            <a:off x="1271773" y="5560779"/>
            <a:ext cx="2376487" cy="1190625"/>
          </a:xfrm>
          <a:prstGeom prst="rect">
            <a:avLst/>
          </a:prstGeom>
          <a:solidFill>
            <a:schemeClr val="tx1"/>
          </a:solidFill>
          <a:ln w="19050">
            <a:solidFill>
              <a:srgbClr val="FF0000"/>
            </a:solidFill>
          </a:ln>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600" i="1" dirty="0">
                <a:solidFill>
                  <a:schemeClr val="bg1"/>
                </a:solidFill>
                <a:ea typeface="宋体" panose="02010600030101010101" pitchFamily="2" charset="-122"/>
              </a:rPr>
              <a:t> </a:t>
            </a:r>
            <a:r>
              <a:rPr kumimoji="1" lang="en-US" altLang="zh-CN" sz="3600" i="1" dirty="0" err="1">
                <a:solidFill>
                  <a:schemeClr val="bg1"/>
                </a:solidFill>
                <a:ea typeface="宋体" panose="02010600030101010101" pitchFamily="2" charset="-122"/>
              </a:rPr>
              <a:t>i</a:t>
            </a:r>
            <a:r>
              <a:rPr kumimoji="1" lang="en-US" altLang="zh-CN" sz="3600" i="1" dirty="0">
                <a:solidFill>
                  <a:schemeClr val="bg1"/>
                </a:solidFill>
                <a:ea typeface="宋体" panose="02010600030101010101" pitchFamily="2" charset="-122"/>
              </a:rPr>
              <a:t> </a:t>
            </a:r>
            <a:r>
              <a:rPr kumimoji="1" lang="en-US" altLang="zh-CN" sz="3600" baseline="-25000" dirty="0">
                <a:solidFill>
                  <a:schemeClr val="bg1"/>
                </a:solidFill>
                <a:ea typeface="宋体" panose="02010600030101010101" pitchFamily="2" charset="-122"/>
              </a:rPr>
              <a:t>S</a:t>
            </a:r>
            <a:r>
              <a:rPr kumimoji="1" lang="en-US" altLang="zh-CN" sz="3600" i="1" dirty="0">
                <a:solidFill>
                  <a:schemeClr val="bg1"/>
                </a:solidFill>
                <a:ea typeface="宋体" panose="02010600030101010101" pitchFamily="2" charset="-122"/>
              </a:rPr>
              <a:t>=u </a:t>
            </a:r>
            <a:r>
              <a:rPr kumimoji="1" lang="en-US" altLang="zh-CN" sz="3600" baseline="-25000" dirty="0">
                <a:solidFill>
                  <a:schemeClr val="bg1"/>
                </a:solidFill>
                <a:ea typeface="宋体" panose="02010600030101010101" pitchFamily="2" charset="-122"/>
              </a:rPr>
              <a:t>S</a:t>
            </a:r>
            <a:r>
              <a:rPr kumimoji="1" lang="en-US" altLang="zh-CN" sz="3600" i="1" baseline="-25000" dirty="0">
                <a:solidFill>
                  <a:schemeClr val="bg1"/>
                </a:solidFill>
                <a:ea typeface="宋体" panose="02010600030101010101" pitchFamily="2" charset="-122"/>
              </a:rPr>
              <a:t> </a:t>
            </a:r>
            <a:r>
              <a:rPr kumimoji="1" lang="en-US" altLang="zh-CN" sz="3600" i="1" dirty="0">
                <a:solidFill>
                  <a:schemeClr val="bg1"/>
                </a:solidFill>
                <a:ea typeface="宋体" panose="02010600030101010101" pitchFamily="2" charset="-122"/>
              </a:rPr>
              <a:t>/R</a:t>
            </a:r>
            <a:r>
              <a:rPr kumimoji="1" lang="en-US" altLang="zh-CN" sz="3600" baseline="-25000" dirty="0">
                <a:solidFill>
                  <a:schemeClr val="bg1"/>
                </a:solidFill>
                <a:ea typeface="宋体" panose="02010600030101010101" pitchFamily="2" charset="-122"/>
              </a:rPr>
              <a:t>S </a:t>
            </a:r>
            <a:r>
              <a:rPr kumimoji="1" lang="en-US" altLang="zh-CN" sz="3600" i="1" baseline="-25000" dirty="0">
                <a:solidFill>
                  <a:schemeClr val="bg1"/>
                </a:solidFill>
                <a:ea typeface="宋体" panose="02010600030101010101" pitchFamily="2" charset="-122"/>
              </a:rPr>
              <a:t>  </a:t>
            </a:r>
            <a:r>
              <a:rPr kumimoji="1" lang="en-US" altLang="zh-CN" sz="3600" i="1" dirty="0">
                <a:solidFill>
                  <a:schemeClr val="bg1"/>
                </a:solidFill>
                <a:ea typeface="宋体" panose="02010600030101010101" pitchFamily="2" charset="-122"/>
              </a:rPr>
              <a:t>   G</a:t>
            </a:r>
            <a:r>
              <a:rPr kumimoji="1" lang="en-US" altLang="zh-CN" sz="3600" baseline="-25000" dirty="0">
                <a:solidFill>
                  <a:schemeClr val="bg1"/>
                </a:solidFill>
                <a:ea typeface="宋体" panose="02010600030101010101" pitchFamily="2" charset="-122"/>
              </a:rPr>
              <a:t>S</a:t>
            </a:r>
            <a:r>
              <a:rPr kumimoji="1" lang="en-US" altLang="zh-CN" sz="3600" i="1" dirty="0">
                <a:solidFill>
                  <a:schemeClr val="bg1"/>
                </a:solidFill>
                <a:ea typeface="宋体" panose="02010600030101010101" pitchFamily="2" charset="-122"/>
              </a:rPr>
              <a:t>=</a:t>
            </a:r>
            <a:r>
              <a:rPr kumimoji="1" lang="en-US" altLang="zh-CN" sz="3600" dirty="0">
                <a:solidFill>
                  <a:schemeClr val="bg1"/>
                </a:solidFill>
                <a:ea typeface="宋体" panose="02010600030101010101" pitchFamily="2" charset="-122"/>
              </a:rPr>
              <a:t>1</a:t>
            </a:r>
            <a:r>
              <a:rPr kumimoji="1" lang="en-US" altLang="zh-CN" sz="3600" i="1" dirty="0">
                <a:solidFill>
                  <a:schemeClr val="bg1"/>
                </a:solidFill>
                <a:ea typeface="宋体" panose="02010600030101010101" pitchFamily="2" charset="-122"/>
              </a:rPr>
              <a:t>/R</a:t>
            </a:r>
            <a:r>
              <a:rPr kumimoji="1" lang="en-US" altLang="zh-CN" sz="3600" baseline="-25000" dirty="0">
                <a:solidFill>
                  <a:schemeClr val="bg1"/>
                </a:solidFill>
                <a:ea typeface="宋体" panose="02010600030101010101" pitchFamily="2" charset="-122"/>
              </a:rPr>
              <a:t>S</a:t>
            </a:r>
            <a:endParaRPr kumimoji="1" lang="en-US" altLang="zh-CN" sz="3600" dirty="0">
              <a:solidFill>
                <a:schemeClr val="bg1"/>
              </a:solidFill>
              <a:ea typeface="宋体" panose="02010600030101010101" pitchFamily="2" charset="-122"/>
            </a:endParaRPr>
          </a:p>
        </p:txBody>
      </p:sp>
      <p:sp>
        <p:nvSpPr>
          <p:cNvPr id="34912" name="AutoShape 96" descr="羊皮纸"/>
          <p:cNvSpPr>
            <a:spLocks noChangeArrowheads="1"/>
          </p:cNvSpPr>
          <p:nvPr/>
        </p:nvSpPr>
        <p:spPr bwMode="auto">
          <a:xfrm>
            <a:off x="7516807" y="3017956"/>
            <a:ext cx="900754" cy="1239838"/>
          </a:xfrm>
          <a:prstGeom prst="wedgeRoundRectCallout">
            <a:avLst>
              <a:gd name="adj1" fmla="val -102269"/>
              <a:gd name="adj2" fmla="val -38977"/>
              <a:gd name="adj3" fmla="val 16667"/>
            </a:avLst>
          </a:prstGeom>
          <a:blipFill dpi="0" rotWithShape="1">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solidFill>
                  <a:schemeClr val="bg1"/>
                </a:solidFill>
                <a:latin typeface="Arial" panose="020B0604020202020204" pitchFamily="34" charset="0"/>
              </a:rPr>
              <a:t>实际电压源</a:t>
            </a:r>
            <a:endParaRPr lang="zh-CN" altLang="en-US" dirty="0">
              <a:solidFill>
                <a:schemeClr val="bg1"/>
              </a:solidFill>
              <a:latin typeface="Arial" panose="020B0604020202020204" pitchFamily="34" charset="0"/>
            </a:endParaRPr>
          </a:p>
        </p:txBody>
      </p:sp>
      <p:sp>
        <p:nvSpPr>
          <p:cNvPr id="34913" name="AutoShape 97" descr="羊皮纸"/>
          <p:cNvSpPr>
            <a:spLocks noChangeArrowheads="1"/>
          </p:cNvSpPr>
          <p:nvPr/>
        </p:nvSpPr>
        <p:spPr bwMode="auto">
          <a:xfrm>
            <a:off x="3662765" y="2911593"/>
            <a:ext cx="900905" cy="1255011"/>
          </a:xfrm>
          <a:prstGeom prst="wedgeRoundRectCallout">
            <a:avLst>
              <a:gd name="adj1" fmla="val -109032"/>
              <a:gd name="adj2" fmla="val 2884"/>
              <a:gd name="adj3" fmla="val 16667"/>
            </a:avLst>
          </a:prstGeom>
          <a:blipFill dpi="0" rotWithShape="1">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solidFill>
                  <a:schemeClr val="bg1"/>
                </a:solidFill>
                <a:latin typeface="Arial" panose="020B0604020202020204" pitchFamily="34" charset="0"/>
              </a:rPr>
              <a:t>实际电流源</a:t>
            </a:r>
            <a:endParaRPr lang="zh-CN" altLang="en-US" dirty="0">
              <a:solidFill>
                <a:schemeClr val="bg1"/>
              </a:solidFill>
              <a:latin typeface="Arial" panose="020B0604020202020204" pitchFamily="34" charset="0"/>
            </a:endParaRPr>
          </a:p>
        </p:txBody>
      </p:sp>
      <p:sp>
        <p:nvSpPr>
          <p:cNvPr id="34914" name="Text Box 98"/>
          <p:cNvSpPr txBox="1">
            <a:spLocks noChangeArrowheads="1"/>
          </p:cNvSpPr>
          <p:nvPr/>
        </p:nvSpPr>
        <p:spPr bwMode="auto">
          <a:xfrm>
            <a:off x="473486" y="4847550"/>
            <a:ext cx="1800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a:latin typeface="Arial" panose="020B0604020202020204" pitchFamily="34" charset="0"/>
              </a:rPr>
              <a:t>端口特性</a:t>
            </a:r>
            <a:endParaRPr lang="zh-CN" altLang="en-US">
              <a:latin typeface="Arial" panose="020B0604020202020204" pitchFamily="34" charset="0"/>
            </a:endParaRPr>
          </a:p>
        </p:txBody>
      </p:sp>
      <p:grpSp>
        <p:nvGrpSpPr>
          <p:cNvPr id="4" name="Group 111"/>
          <p:cNvGrpSpPr/>
          <p:nvPr/>
        </p:nvGrpSpPr>
        <p:grpSpPr bwMode="auto">
          <a:xfrm>
            <a:off x="4959761" y="2544087"/>
            <a:ext cx="2255837" cy="1873250"/>
            <a:chOff x="2784" y="391"/>
            <a:chExt cx="1421" cy="1180"/>
          </a:xfrm>
        </p:grpSpPr>
        <p:sp>
          <p:nvSpPr>
            <p:cNvPr id="71717" name="Oval 112"/>
            <p:cNvSpPr>
              <a:spLocks noChangeArrowheads="1"/>
            </p:cNvSpPr>
            <p:nvPr/>
          </p:nvSpPr>
          <p:spPr bwMode="auto">
            <a:xfrm>
              <a:off x="3107" y="61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1718" name="Text Box 113"/>
            <p:cNvSpPr txBox="1">
              <a:spLocks noChangeArrowheads="1"/>
            </p:cNvSpPr>
            <p:nvPr/>
          </p:nvSpPr>
          <p:spPr bwMode="auto">
            <a:xfrm>
              <a:off x="3787" y="391"/>
              <a:ext cx="2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i="1">
                <a:solidFill>
                  <a:schemeClr val="tx1"/>
                </a:solidFill>
                <a:ea typeface="宋体" panose="02010600030101010101" pitchFamily="2" charset="-122"/>
              </a:endParaRPr>
            </a:p>
          </p:txBody>
        </p:sp>
        <p:sp>
          <p:nvSpPr>
            <p:cNvPr id="71719" name="Text Box 114"/>
            <p:cNvSpPr txBox="1">
              <a:spLocks noChangeArrowheads="1"/>
            </p:cNvSpPr>
            <p:nvPr/>
          </p:nvSpPr>
          <p:spPr bwMode="auto">
            <a:xfrm>
              <a:off x="2980" y="409"/>
              <a:ext cx="2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dirty="0">
                  <a:solidFill>
                    <a:schemeClr val="tx1"/>
                  </a:solidFill>
                  <a:ea typeface="宋体" panose="02010600030101010101" pitchFamily="2" charset="-122"/>
                  <a:sym typeface="Symbol" panose="05050102010706020507" pitchFamily="18" charset="2"/>
                </a:rPr>
                <a:t>+</a:t>
              </a:r>
              <a:endParaRPr kumimoji="1" lang="en-US" altLang="zh-CN" dirty="0">
                <a:solidFill>
                  <a:schemeClr val="tx1"/>
                </a:solidFill>
                <a:ea typeface="宋体" panose="02010600030101010101" pitchFamily="2" charset="-122"/>
                <a:sym typeface="Symbol" panose="05050102010706020507" pitchFamily="18" charset="2"/>
              </a:endParaRPr>
            </a:p>
          </p:txBody>
        </p:sp>
        <p:sp>
          <p:nvSpPr>
            <p:cNvPr id="71720" name="Text Box 115"/>
            <p:cNvSpPr txBox="1">
              <a:spLocks noChangeArrowheads="1"/>
            </p:cNvSpPr>
            <p:nvPr/>
          </p:nvSpPr>
          <p:spPr bwMode="auto">
            <a:xfrm>
              <a:off x="2971" y="772"/>
              <a:ext cx="24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1721" name="Text Box 116"/>
            <p:cNvSpPr txBox="1">
              <a:spLocks noChangeArrowheads="1"/>
            </p:cNvSpPr>
            <p:nvPr/>
          </p:nvSpPr>
          <p:spPr bwMode="auto">
            <a:xfrm>
              <a:off x="2784" y="610"/>
              <a:ext cx="3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u </a:t>
              </a:r>
              <a:r>
                <a:rPr kumimoji="1" lang="en-US" altLang="zh-CN" baseline="-25000" dirty="0">
                  <a:solidFill>
                    <a:schemeClr val="tx1"/>
                  </a:solidFill>
                  <a:ea typeface="宋体" panose="02010600030101010101" pitchFamily="2" charset="-122"/>
                </a:rPr>
                <a:t>S</a:t>
              </a:r>
              <a:endParaRPr kumimoji="1" lang="en-US" altLang="zh-CN" dirty="0">
                <a:solidFill>
                  <a:schemeClr val="tx1"/>
                </a:solidFill>
                <a:ea typeface="宋体" panose="02010600030101010101" pitchFamily="2" charset="-122"/>
              </a:endParaRPr>
            </a:p>
          </p:txBody>
        </p:sp>
        <p:sp>
          <p:nvSpPr>
            <p:cNvPr id="71722" name="Line 117"/>
            <p:cNvSpPr>
              <a:spLocks noChangeShapeType="1"/>
            </p:cNvSpPr>
            <p:nvPr/>
          </p:nvSpPr>
          <p:spPr bwMode="auto">
            <a:xfrm>
              <a:off x="3515" y="527"/>
              <a:ext cx="318"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3" name="Text Box 118"/>
            <p:cNvSpPr txBox="1">
              <a:spLocks noChangeArrowheads="1"/>
            </p:cNvSpPr>
            <p:nvPr/>
          </p:nvSpPr>
          <p:spPr bwMode="auto">
            <a:xfrm>
              <a:off x="2807" y="1089"/>
              <a:ext cx="4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R</a:t>
              </a:r>
              <a:r>
                <a:rPr kumimoji="1" lang="en-US" altLang="zh-CN" baseline="-25000" dirty="0">
                  <a:solidFill>
                    <a:schemeClr val="tx1"/>
                  </a:solidFill>
                  <a:ea typeface="宋体" panose="02010600030101010101" pitchFamily="2" charset="-122"/>
                </a:rPr>
                <a:t>S</a:t>
              </a:r>
              <a:endParaRPr kumimoji="1" lang="en-US" altLang="zh-CN" dirty="0">
                <a:solidFill>
                  <a:schemeClr val="tx1"/>
                </a:solidFill>
                <a:ea typeface="宋体" panose="02010600030101010101" pitchFamily="2" charset="-122"/>
              </a:endParaRPr>
            </a:p>
          </p:txBody>
        </p:sp>
        <p:sp>
          <p:nvSpPr>
            <p:cNvPr id="71724" name="Text Box 119"/>
            <p:cNvSpPr txBox="1">
              <a:spLocks noChangeArrowheads="1"/>
            </p:cNvSpPr>
            <p:nvPr/>
          </p:nvSpPr>
          <p:spPr bwMode="auto">
            <a:xfrm>
              <a:off x="3878" y="391"/>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a:t>
              </a:r>
              <a:endParaRPr kumimoji="1" lang="en-US" altLang="zh-CN">
                <a:solidFill>
                  <a:schemeClr val="tx1"/>
                </a:solidFill>
                <a:ea typeface="宋体" panose="02010600030101010101" pitchFamily="2" charset="-122"/>
              </a:endParaRPr>
            </a:p>
          </p:txBody>
        </p:sp>
        <p:sp>
          <p:nvSpPr>
            <p:cNvPr id="71725" name="Text Box 120"/>
            <p:cNvSpPr txBox="1">
              <a:spLocks noChangeArrowheads="1"/>
            </p:cNvSpPr>
            <p:nvPr/>
          </p:nvSpPr>
          <p:spPr bwMode="auto">
            <a:xfrm>
              <a:off x="3878" y="799"/>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u</a:t>
              </a:r>
              <a:endParaRPr kumimoji="1" lang="en-US" altLang="zh-CN">
                <a:solidFill>
                  <a:schemeClr val="tx1"/>
                </a:solidFill>
                <a:ea typeface="宋体" panose="02010600030101010101" pitchFamily="2" charset="-122"/>
              </a:endParaRPr>
            </a:p>
          </p:txBody>
        </p:sp>
        <p:sp>
          <p:nvSpPr>
            <p:cNvPr id="71726" name="Text Box 121"/>
            <p:cNvSpPr txBox="1">
              <a:spLocks noChangeArrowheads="1"/>
            </p:cNvSpPr>
            <p:nvPr/>
          </p:nvSpPr>
          <p:spPr bwMode="auto">
            <a:xfrm>
              <a:off x="3878" y="1162"/>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_</a:t>
              </a:r>
              <a:endParaRPr kumimoji="1" lang="en-US" altLang="zh-CN">
                <a:solidFill>
                  <a:schemeClr val="tx1"/>
                </a:solidFill>
                <a:ea typeface="宋体" panose="02010600030101010101" pitchFamily="2" charset="-122"/>
              </a:endParaRPr>
            </a:p>
          </p:txBody>
        </p:sp>
        <p:sp>
          <p:nvSpPr>
            <p:cNvPr id="71727" name="Line 122"/>
            <p:cNvSpPr>
              <a:spLocks noChangeShapeType="1"/>
            </p:cNvSpPr>
            <p:nvPr/>
          </p:nvSpPr>
          <p:spPr bwMode="auto">
            <a:xfrm>
              <a:off x="3288" y="1525"/>
              <a:ext cx="81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28" name="Line 123"/>
            <p:cNvSpPr>
              <a:spLocks noChangeShapeType="1"/>
            </p:cNvSpPr>
            <p:nvPr/>
          </p:nvSpPr>
          <p:spPr bwMode="auto">
            <a:xfrm>
              <a:off x="3288" y="436"/>
              <a:ext cx="81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29" name="Line 124"/>
            <p:cNvSpPr>
              <a:spLocks noChangeShapeType="1"/>
            </p:cNvSpPr>
            <p:nvPr/>
          </p:nvSpPr>
          <p:spPr bwMode="auto">
            <a:xfrm flipV="1">
              <a:off x="3288" y="436"/>
              <a:ext cx="0" cy="108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30" name="Rectangle 125"/>
            <p:cNvSpPr>
              <a:spLocks noChangeArrowheads="1"/>
            </p:cNvSpPr>
            <p:nvPr/>
          </p:nvSpPr>
          <p:spPr bwMode="auto">
            <a:xfrm>
              <a:off x="3219" y="107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1731" name="Oval 126"/>
            <p:cNvSpPr>
              <a:spLocks noChangeArrowheads="1"/>
            </p:cNvSpPr>
            <p:nvPr/>
          </p:nvSpPr>
          <p:spPr bwMode="auto">
            <a:xfrm>
              <a:off x="4104" y="391"/>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1732" name="Oval 127"/>
            <p:cNvSpPr>
              <a:spLocks noChangeArrowheads="1"/>
            </p:cNvSpPr>
            <p:nvPr/>
          </p:nvSpPr>
          <p:spPr bwMode="auto">
            <a:xfrm>
              <a:off x="4104" y="1480"/>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5" name="Group 154"/>
          <p:cNvGrpSpPr/>
          <p:nvPr/>
        </p:nvGrpSpPr>
        <p:grpSpPr bwMode="auto">
          <a:xfrm>
            <a:off x="592141" y="2588186"/>
            <a:ext cx="2592388" cy="1871663"/>
            <a:chOff x="340" y="1570"/>
            <a:chExt cx="1633" cy="1179"/>
          </a:xfrm>
        </p:grpSpPr>
        <p:sp>
          <p:nvSpPr>
            <p:cNvPr id="71699" name="Text Box 129"/>
            <p:cNvSpPr txBox="1">
              <a:spLocks noChangeArrowheads="1"/>
            </p:cNvSpPr>
            <p:nvPr/>
          </p:nvSpPr>
          <p:spPr bwMode="auto">
            <a:xfrm>
              <a:off x="1320" y="1570"/>
              <a:ext cx="2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a:solidFill>
                  <a:schemeClr val="tx1"/>
                </a:solidFill>
                <a:ea typeface="宋体" panose="02010600030101010101" pitchFamily="2" charset="-122"/>
              </a:endParaRPr>
            </a:p>
          </p:txBody>
        </p:sp>
        <p:sp>
          <p:nvSpPr>
            <p:cNvPr id="71700" name="Text Box 130"/>
            <p:cNvSpPr txBox="1">
              <a:spLocks noChangeArrowheads="1"/>
            </p:cNvSpPr>
            <p:nvPr/>
          </p:nvSpPr>
          <p:spPr bwMode="auto">
            <a:xfrm>
              <a:off x="1172" y="2069"/>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G</a:t>
              </a:r>
              <a:r>
                <a:rPr kumimoji="1" lang="en-US" altLang="zh-CN" baseline="-25000" dirty="0">
                  <a:solidFill>
                    <a:schemeClr val="tx1"/>
                  </a:solidFill>
                  <a:ea typeface="宋体" panose="02010600030101010101" pitchFamily="2" charset="-122"/>
                </a:rPr>
                <a:t>S</a:t>
              </a:r>
              <a:endParaRPr kumimoji="1" lang="en-US" altLang="zh-CN" dirty="0">
                <a:solidFill>
                  <a:schemeClr val="tx1"/>
                </a:solidFill>
                <a:ea typeface="宋体" panose="02010600030101010101" pitchFamily="2" charset="-122"/>
              </a:endParaRPr>
            </a:p>
          </p:txBody>
        </p:sp>
        <p:sp>
          <p:nvSpPr>
            <p:cNvPr id="71701" name="Text Box 131"/>
            <p:cNvSpPr txBox="1">
              <a:spLocks noChangeArrowheads="1"/>
            </p:cNvSpPr>
            <p:nvPr/>
          </p:nvSpPr>
          <p:spPr bwMode="auto">
            <a:xfrm>
              <a:off x="1614" y="1842"/>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a:t>
              </a:r>
              <a:endParaRPr kumimoji="1" lang="en-US" altLang="zh-CN">
                <a:solidFill>
                  <a:schemeClr val="tx1"/>
                </a:solidFill>
                <a:ea typeface="宋体" panose="02010600030101010101" pitchFamily="2" charset="-122"/>
              </a:endParaRPr>
            </a:p>
          </p:txBody>
        </p:sp>
        <p:sp>
          <p:nvSpPr>
            <p:cNvPr id="71702" name="Text Box 132"/>
            <p:cNvSpPr txBox="1">
              <a:spLocks noChangeArrowheads="1"/>
            </p:cNvSpPr>
            <p:nvPr/>
          </p:nvSpPr>
          <p:spPr bwMode="auto">
            <a:xfrm>
              <a:off x="1662" y="2114"/>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u</a:t>
              </a:r>
              <a:endParaRPr kumimoji="1" lang="en-US" altLang="zh-CN">
                <a:solidFill>
                  <a:schemeClr val="tx1"/>
                </a:solidFill>
                <a:ea typeface="宋体" panose="02010600030101010101" pitchFamily="2" charset="-122"/>
              </a:endParaRPr>
            </a:p>
          </p:txBody>
        </p:sp>
        <p:sp>
          <p:nvSpPr>
            <p:cNvPr id="71703" name="Text Box 133"/>
            <p:cNvSpPr txBox="1">
              <a:spLocks noChangeArrowheads="1"/>
            </p:cNvSpPr>
            <p:nvPr/>
          </p:nvSpPr>
          <p:spPr bwMode="auto">
            <a:xfrm>
              <a:off x="1614" y="2341"/>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_</a:t>
              </a:r>
              <a:endParaRPr kumimoji="1" lang="en-US" altLang="zh-CN">
                <a:solidFill>
                  <a:schemeClr val="tx1"/>
                </a:solidFill>
                <a:ea typeface="宋体" panose="02010600030101010101" pitchFamily="2" charset="-122"/>
              </a:endParaRPr>
            </a:p>
          </p:txBody>
        </p:sp>
        <p:sp>
          <p:nvSpPr>
            <p:cNvPr id="71704" name="Line 134"/>
            <p:cNvSpPr>
              <a:spLocks noChangeShapeType="1"/>
            </p:cNvSpPr>
            <p:nvPr/>
          </p:nvSpPr>
          <p:spPr bwMode="auto">
            <a:xfrm>
              <a:off x="1270" y="1932"/>
              <a:ext cx="363"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5" name="Line 135"/>
            <p:cNvSpPr>
              <a:spLocks noChangeShapeType="1"/>
            </p:cNvSpPr>
            <p:nvPr/>
          </p:nvSpPr>
          <p:spPr bwMode="auto">
            <a:xfrm>
              <a:off x="1074" y="1887"/>
              <a:ext cx="0" cy="81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706" name="Oval 136"/>
            <p:cNvSpPr>
              <a:spLocks noChangeArrowheads="1"/>
            </p:cNvSpPr>
            <p:nvPr/>
          </p:nvSpPr>
          <p:spPr bwMode="auto">
            <a:xfrm>
              <a:off x="1837" y="1842"/>
              <a:ext cx="98"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1707" name="Line 137"/>
            <p:cNvSpPr>
              <a:spLocks noChangeShapeType="1"/>
            </p:cNvSpPr>
            <p:nvPr/>
          </p:nvSpPr>
          <p:spPr bwMode="auto">
            <a:xfrm>
              <a:off x="521" y="1888"/>
              <a:ext cx="0" cy="81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8" name="Line 138"/>
            <p:cNvSpPr>
              <a:spLocks noChangeShapeType="1"/>
            </p:cNvSpPr>
            <p:nvPr/>
          </p:nvSpPr>
          <p:spPr bwMode="auto">
            <a:xfrm flipV="1">
              <a:off x="521" y="1968"/>
              <a:ext cx="0" cy="28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9" name="Text Box 139"/>
            <p:cNvSpPr txBox="1">
              <a:spLocks noChangeArrowheads="1"/>
            </p:cNvSpPr>
            <p:nvPr/>
          </p:nvSpPr>
          <p:spPr bwMode="auto">
            <a:xfrm>
              <a:off x="567" y="1888"/>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 </a:t>
              </a:r>
              <a:r>
                <a:rPr kumimoji="1" lang="en-US" altLang="zh-CN" baseline="-25000">
                  <a:solidFill>
                    <a:schemeClr val="tx1"/>
                  </a:solidFill>
                  <a:ea typeface="宋体" panose="02010600030101010101" pitchFamily="2" charset="-122"/>
                </a:rPr>
                <a:t>S</a:t>
              </a:r>
              <a:endParaRPr kumimoji="1" lang="en-US" altLang="zh-CN">
                <a:solidFill>
                  <a:schemeClr val="tx1"/>
                </a:solidFill>
                <a:ea typeface="宋体" panose="02010600030101010101" pitchFamily="2" charset="-122"/>
              </a:endParaRPr>
            </a:p>
          </p:txBody>
        </p:sp>
        <p:sp>
          <p:nvSpPr>
            <p:cNvPr id="71710" name="Line 140"/>
            <p:cNvSpPr>
              <a:spLocks noChangeShapeType="1"/>
            </p:cNvSpPr>
            <p:nvPr/>
          </p:nvSpPr>
          <p:spPr bwMode="auto">
            <a:xfrm>
              <a:off x="521" y="2703"/>
              <a:ext cx="1323"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1" name="Line 141"/>
            <p:cNvSpPr>
              <a:spLocks noChangeShapeType="1"/>
            </p:cNvSpPr>
            <p:nvPr/>
          </p:nvSpPr>
          <p:spPr bwMode="auto">
            <a:xfrm flipV="1">
              <a:off x="521" y="1887"/>
              <a:ext cx="1323"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1712" name="Group 142"/>
            <p:cNvGrpSpPr/>
            <p:nvPr/>
          </p:nvGrpSpPr>
          <p:grpSpPr bwMode="auto">
            <a:xfrm>
              <a:off x="340" y="2205"/>
              <a:ext cx="392" cy="363"/>
              <a:chOff x="4785" y="709"/>
              <a:chExt cx="363" cy="363"/>
            </a:xfrm>
          </p:grpSpPr>
          <p:sp>
            <p:nvSpPr>
              <p:cNvPr id="71715" name="Oval 143"/>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1716" name="Line 144"/>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1713" name="Oval 145"/>
            <p:cNvSpPr>
              <a:spLocks noChangeArrowheads="1"/>
            </p:cNvSpPr>
            <p:nvPr/>
          </p:nvSpPr>
          <p:spPr bwMode="auto">
            <a:xfrm>
              <a:off x="1837" y="2658"/>
              <a:ext cx="98"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1714" name="Rectangle 146"/>
            <p:cNvSpPr>
              <a:spLocks noChangeArrowheads="1"/>
            </p:cNvSpPr>
            <p:nvPr/>
          </p:nvSpPr>
          <p:spPr bwMode="auto">
            <a:xfrm>
              <a:off x="1006" y="2123"/>
              <a:ext cx="13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34963" name="AutoShape 147"/>
          <p:cNvSpPr>
            <a:spLocks noChangeArrowheads="1"/>
          </p:cNvSpPr>
          <p:nvPr/>
        </p:nvSpPr>
        <p:spPr bwMode="auto">
          <a:xfrm>
            <a:off x="3686042" y="5937812"/>
            <a:ext cx="4103688" cy="576262"/>
          </a:xfrm>
          <a:prstGeom prst="leftArrowCallout">
            <a:avLst>
              <a:gd name="adj1" fmla="val 25065"/>
              <a:gd name="adj2" fmla="val 24931"/>
              <a:gd name="adj3" fmla="val 72630"/>
              <a:gd name="adj4" fmla="val 83583"/>
            </a:avLst>
          </a:prstGeom>
          <a:solidFill>
            <a:srgbClr val="3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kumimoji="1" lang="zh-CN" altLang="zh-CN" dirty="0">
                <a:solidFill>
                  <a:schemeClr val="bg1"/>
                </a:solidFill>
                <a:latin typeface="Arial" panose="020B0604020202020204" pitchFamily="34" charset="0"/>
              </a:rPr>
              <a:t>比较</a:t>
            </a:r>
            <a:r>
              <a:rPr kumimoji="1" lang="zh-CN" altLang="en-US" dirty="0">
                <a:solidFill>
                  <a:schemeClr val="bg1"/>
                </a:solidFill>
                <a:latin typeface="Arial" panose="020B0604020202020204" pitchFamily="34" charset="0"/>
              </a:rPr>
              <a:t>可</a:t>
            </a:r>
            <a:r>
              <a:rPr kumimoji="1" lang="zh-CN" altLang="zh-CN" dirty="0">
                <a:solidFill>
                  <a:schemeClr val="bg1"/>
                </a:solidFill>
                <a:latin typeface="Arial" panose="020B0604020202020204" pitchFamily="34" charset="0"/>
              </a:rPr>
              <a:t>得等效条件</a:t>
            </a:r>
            <a:endParaRPr kumimoji="1" lang="zh-CN" altLang="en-US" dirty="0">
              <a:solidFill>
                <a:schemeClr val="bg1"/>
              </a:solidFill>
              <a:latin typeface="Arial" panose="020B0604020202020204" pitchFamily="34" charset="0"/>
            </a:endParaRPr>
          </a:p>
        </p:txBody>
      </p:sp>
      <p:sp>
        <p:nvSpPr>
          <p:cNvPr id="48" name="Text Box 4"/>
          <p:cNvSpPr txBox="1">
            <a:spLocks noChangeArrowheads="1"/>
          </p:cNvSpPr>
          <p:nvPr/>
        </p:nvSpPr>
        <p:spPr bwMode="auto">
          <a:xfrm>
            <a:off x="1" y="0"/>
            <a:ext cx="307848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49" name="Text Box 114"/>
          <p:cNvSpPr txBox="1">
            <a:spLocks noChangeArrowheads="1"/>
          </p:cNvSpPr>
          <p:nvPr/>
        </p:nvSpPr>
        <p:spPr bwMode="auto">
          <a:xfrm>
            <a:off x="5304248" y="3967279"/>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dirty="0">
                <a:solidFill>
                  <a:schemeClr val="tx1"/>
                </a:solidFill>
                <a:ea typeface="宋体" panose="02010600030101010101" pitchFamily="2" charset="-122"/>
                <a:sym typeface="Symbol" panose="05050102010706020507" pitchFamily="18" charset="2"/>
              </a:rPr>
              <a:t>+</a:t>
            </a:r>
            <a:endParaRPr kumimoji="1" lang="en-US" altLang="zh-CN" dirty="0">
              <a:solidFill>
                <a:schemeClr val="tx1"/>
              </a:solidFill>
              <a:ea typeface="宋体" panose="02010600030101010101" pitchFamily="2" charset="-122"/>
              <a:sym typeface="Symbol" panose="05050102010706020507" pitchFamily="18" charset="2"/>
            </a:endParaRPr>
          </a:p>
        </p:txBody>
      </p:sp>
      <p:sp>
        <p:nvSpPr>
          <p:cNvPr id="51" name="Text Box 115"/>
          <p:cNvSpPr txBox="1">
            <a:spLocks noChangeArrowheads="1"/>
          </p:cNvSpPr>
          <p:nvPr/>
        </p:nvSpPr>
        <p:spPr bwMode="auto">
          <a:xfrm>
            <a:off x="5270911" y="3302119"/>
            <a:ext cx="382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dirty="0">
                <a:solidFill>
                  <a:schemeClr val="tx1"/>
                </a:solidFill>
                <a:ea typeface="宋体" panose="02010600030101010101" pitchFamily="2" charset="-122"/>
                <a:sym typeface="Symbol" panose="05050102010706020507" pitchFamily="18" charset="2"/>
              </a:rPr>
              <a:t>_</a:t>
            </a:r>
            <a:endParaRPr kumimoji="1" lang="en-US" altLang="zh-CN" dirty="0">
              <a:solidFill>
                <a:schemeClr val="tx1"/>
              </a:solidFill>
              <a:ea typeface="宋体" panose="02010600030101010101" pitchFamily="2" charset="-122"/>
              <a:sym typeface="Symbol" panose="05050102010706020507" pitchFamily="18" charset="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910791" y="917572"/>
            <a:ext cx="3238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a:t>电压源变换为电流源：</a:t>
            </a:r>
            <a:endParaRPr kumimoji="1" lang="zh-CN" altLang="en-US"/>
          </a:p>
        </p:txBody>
      </p:sp>
      <p:grpSp>
        <p:nvGrpSpPr>
          <p:cNvPr id="2" name="Group 198"/>
          <p:cNvGrpSpPr/>
          <p:nvPr/>
        </p:nvGrpSpPr>
        <p:grpSpPr bwMode="auto">
          <a:xfrm>
            <a:off x="3863659" y="1752600"/>
            <a:ext cx="1263651" cy="725488"/>
            <a:chOff x="1938" y="843"/>
            <a:chExt cx="796" cy="457"/>
          </a:xfrm>
        </p:grpSpPr>
        <p:sp>
          <p:nvSpPr>
            <p:cNvPr id="72798" name="AutoShape 4"/>
            <p:cNvSpPr>
              <a:spLocks noChangeArrowheads="1"/>
            </p:cNvSpPr>
            <p:nvPr/>
          </p:nvSpPr>
          <p:spPr bwMode="auto">
            <a:xfrm rot="-1136341">
              <a:off x="1980" y="1124"/>
              <a:ext cx="754" cy="176"/>
            </a:xfrm>
            <a:prstGeom prst="rightArrow">
              <a:avLst>
                <a:gd name="adj1" fmla="val 50000"/>
                <a:gd name="adj2" fmla="val 107102"/>
              </a:avLst>
            </a:prstGeom>
            <a:solidFill>
              <a:srgbClr val="3399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72799" name="Text Box 5"/>
            <p:cNvSpPr txBox="1">
              <a:spLocks noChangeArrowheads="1"/>
            </p:cNvSpPr>
            <p:nvPr/>
          </p:nvSpPr>
          <p:spPr bwMode="auto">
            <a:xfrm rot="20463659">
              <a:off x="1938" y="843"/>
              <a:ext cx="6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t>转换</a:t>
              </a:r>
              <a:endParaRPr kumimoji="1" lang="zh-CN" altLang="en-US" dirty="0"/>
            </a:p>
          </p:txBody>
        </p:sp>
      </p:grpSp>
      <p:sp>
        <p:nvSpPr>
          <p:cNvPr id="33874" name="Text Box 82"/>
          <p:cNvSpPr txBox="1">
            <a:spLocks noChangeArrowheads="1"/>
          </p:cNvSpPr>
          <p:nvPr/>
        </p:nvSpPr>
        <p:spPr bwMode="auto">
          <a:xfrm>
            <a:off x="750570" y="3771900"/>
            <a:ext cx="4398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a:t>电流源变换为电压源：</a:t>
            </a:r>
            <a:endParaRPr kumimoji="1" lang="zh-CN" altLang="en-US"/>
          </a:p>
        </p:txBody>
      </p:sp>
      <mc:AlternateContent xmlns:mc="http://schemas.openxmlformats.org/markup-compatibility/2006">
        <mc:Choice xmlns:a14="http://schemas.microsoft.com/office/drawing/2010/main" Requires="a14">
          <p:sp>
            <p:nvSpPr>
              <p:cNvPr id="33875" name="Object 83"/>
              <p:cNvSpPr txBox="1"/>
              <p:nvPr/>
            </p:nvSpPr>
            <p:spPr bwMode="auto">
              <a:xfrm>
                <a:off x="5070921" y="2704004"/>
                <a:ext cx="3646485" cy="898525"/>
              </a:xfrm>
              <a:prstGeom prst="rect">
                <a:avLst/>
              </a:prstGeom>
              <a:noFill/>
              <a:ln>
                <a:noFill/>
              </a:ln>
              <a:effectLst>
                <a:prstShdw prst="shdw13" dist="53882" dir="13500000">
                  <a:srgbClr val="808080">
                    <a:alpha val="50000"/>
                  </a:srgbClr>
                </a:prstShdw>
              </a:effectLst>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400" b="1" i="1" smtClean="0">
                              <a:solidFill>
                                <a:schemeClr val="tx1"/>
                              </a:solidFill>
                              <a:latin typeface="Cambria Math" panose="02040503050406030204" pitchFamily="18" charset="0"/>
                            </a:rPr>
                          </m:ctrlPr>
                        </m:sSubPr>
                        <m:e>
                          <m:r>
                            <a:rPr lang="zh-CN" altLang="en-US" sz="2400" b="1" i="1">
                              <a:solidFill>
                                <a:schemeClr val="tx1"/>
                              </a:solidFill>
                              <a:latin typeface="Cambria Math" panose="02040503050406030204" pitchFamily="18" charset="0"/>
                            </a:rPr>
                            <m:t>𝒊</m:t>
                          </m:r>
                        </m:e>
                        <m:sub>
                          <m:r>
                            <a:rPr lang="zh-CN" altLang="en-US" sz="2400" b="1" i="1">
                              <a:solidFill>
                                <a:schemeClr val="tx1"/>
                              </a:solidFill>
                              <a:latin typeface="Cambria Math" panose="02040503050406030204" pitchFamily="18" charset="0"/>
                            </a:rPr>
                            <m:t>𝒔</m:t>
                          </m:r>
                        </m:sub>
                      </m:sSub>
                      <m:r>
                        <a:rPr lang="zh-CN" altLang="en-US" sz="2400" b="1" i="1">
                          <a:solidFill>
                            <a:schemeClr val="tx1"/>
                          </a:solidFill>
                          <a:latin typeface="Cambria Math" panose="02040503050406030204" pitchFamily="18" charset="0"/>
                        </a:rPr>
                        <m:t>=</m:t>
                      </m:r>
                      <m:f>
                        <m:fPr>
                          <m:type m:val="skw"/>
                          <m:ctrlPr>
                            <a:rPr lang="zh-CN" altLang="en-US" sz="2400" b="1" i="1">
                              <a:solidFill>
                                <a:schemeClr val="tx1"/>
                              </a:solidFill>
                              <a:latin typeface="Cambria Math" panose="02040503050406030204" pitchFamily="18" charset="0"/>
                            </a:rPr>
                          </m:ctrlPr>
                        </m:fPr>
                        <m:num>
                          <m:sSub>
                            <m:sSubPr>
                              <m:ctrlPr>
                                <a:rPr lang="zh-CN" altLang="en-US" sz="2400" b="1" i="1">
                                  <a:solidFill>
                                    <a:schemeClr val="tx1"/>
                                  </a:solidFill>
                                  <a:latin typeface="Cambria Math" panose="02040503050406030204" pitchFamily="18" charset="0"/>
                                </a:rPr>
                              </m:ctrlPr>
                            </m:sSubPr>
                            <m:e>
                              <m:r>
                                <a:rPr lang="zh-CN" altLang="en-US" sz="2400" b="1" i="1">
                                  <a:solidFill>
                                    <a:schemeClr val="tx1"/>
                                  </a:solidFill>
                                  <a:latin typeface="Cambria Math" panose="02040503050406030204" pitchFamily="18" charset="0"/>
                                </a:rPr>
                                <m:t>𝒖</m:t>
                              </m:r>
                            </m:e>
                            <m:sub>
                              <m:r>
                                <a:rPr lang="zh-CN" altLang="en-US" sz="2400" b="1" i="1">
                                  <a:solidFill>
                                    <a:schemeClr val="tx1"/>
                                  </a:solidFill>
                                  <a:latin typeface="Cambria Math" panose="02040503050406030204" pitchFamily="18" charset="0"/>
                                </a:rPr>
                                <m:t>𝒔</m:t>
                              </m:r>
                            </m:sub>
                          </m:sSub>
                        </m:num>
                        <m:den>
                          <m:sSub>
                            <m:sSubPr>
                              <m:ctrlPr>
                                <a:rPr lang="zh-CN" altLang="en-US" sz="2400" b="1" i="1">
                                  <a:solidFill>
                                    <a:schemeClr val="tx1"/>
                                  </a:solidFill>
                                  <a:latin typeface="Cambria Math" panose="02040503050406030204" pitchFamily="18" charset="0"/>
                                </a:rPr>
                              </m:ctrlPr>
                            </m:sSubPr>
                            <m:e>
                              <m:r>
                                <a:rPr lang="zh-CN" altLang="en-US" sz="2400" b="1" i="1">
                                  <a:solidFill>
                                    <a:schemeClr val="tx1"/>
                                  </a:solidFill>
                                  <a:latin typeface="Cambria Math" panose="02040503050406030204" pitchFamily="18" charset="0"/>
                                </a:rPr>
                                <m:t>𝑹</m:t>
                              </m:r>
                            </m:e>
                            <m:sub>
                              <m:r>
                                <a:rPr lang="zh-CN" altLang="en-US" sz="2400" b="1" i="0">
                                  <a:solidFill>
                                    <a:schemeClr val="tx1"/>
                                  </a:solidFill>
                                  <a:latin typeface="Cambria Math" panose="02040503050406030204" pitchFamily="18" charset="0"/>
                                </a:rPr>
                                <m:t>𝐒</m:t>
                              </m:r>
                            </m:sub>
                          </m:sSub>
                        </m:den>
                      </m:f>
                      <m:r>
                        <a:rPr lang="zh-CN" altLang="en-US" sz="2400" b="1" i="1">
                          <a:solidFill>
                            <a:schemeClr val="tx1"/>
                          </a:solidFill>
                          <a:latin typeface="Cambria Math" panose="02040503050406030204" pitchFamily="18" charset="0"/>
                        </a:rPr>
                        <m:t> , </m:t>
                      </m:r>
                      <m:sSub>
                        <m:sSubPr>
                          <m:ctrlPr>
                            <a:rPr lang="zh-CN" altLang="en-US" sz="2400" b="1" i="1">
                              <a:solidFill>
                                <a:schemeClr val="tx1"/>
                              </a:solidFill>
                              <a:latin typeface="Cambria Math" panose="02040503050406030204" pitchFamily="18" charset="0"/>
                            </a:rPr>
                          </m:ctrlPr>
                        </m:sSubPr>
                        <m:e>
                          <m:r>
                            <a:rPr lang="zh-CN" altLang="en-US" sz="2400" b="1" i="1">
                              <a:solidFill>
                                <a:schemeClr val="tx1"/>
                              </a:solidFill>
                              <a:latin typeface="Cambria Math" panose="02040503050406030204" pitchFamily="18" charset="0"/>
                            </a:rPr>
                            <m:t>𝑮</m:t>
                          </m:r>
                        </m:e>
                        <m:sub>
                          <m:r>
                            <a:rPr lang="zh-CN" altLang="en-US" sz="2400" b="1" i="0">
                              <a:solidFill>
                                <a:schemeClr val="tx1"/>
                              </a:solidFill>
                              <a:latin typeface="Cambria Math" panose="02040503050406030204" pitchFamily="18" charset="0"/>
                            </a:rPr>
                            <m:t>𝐒</m:t>
                          </m:r>
                        </m:sub>
                      </m:sSub>
                      <m:r>
                        <a:rPr lang="zh-CN" altLang="en-US" sz="2400" b="1" i="1">
                          <a:solidFill>
                            <a:schemeClr val="tx1"/>
                          </a:solidFill>
                          <a:latin typeface="Cambria Math" panose="02040503050406030204" pitchFamily="18" charset="0"/>
                        </a:rPr>
                        <m:t>=</m:t>
                      </m:r>
                      <m:f>
                        <m:fPr>
                          <m:type m:val="skw"/>
                          <m:ctrlPr>
                            <a:rPr lang="zh-CN" altLang="en-US" sz="2400" b="1" i="1">
                              <a:solidFill>
                                <a:schemeClr val="tx1"/>
                              </a:solidFill>
                              <a:latin typeface="Cambria Math" panose="02040503050406030204" pitchFamily="18" charset="0"/>
                            </a:rPr>
                          </m:ctrlPr>
                        </m:fPr>
                        <m:num>
                          <m:r>
                            <a:rPr lang="zh-CN" altLang="en-US" sz="2400" b="1" i="1">
                              <a:solidFill>
                                <a:schemeClr val="tx1"/>
                              </a:solidFill>
                              <a:latin typeface="Cambria Math" panose="02040503050406030204" pitchFamily="18" charset="0"/>
                            </a:rPr>
                            <m:t>𝟏</m:t>
                          </m:r>
                        </m:num>
                        <m:den>
                          <m:sSub>
                            <m:sSubPr>
                              <m:ctrlPr>
                                <a:rPr lang="zh-CN" altLang="en-US" sz="2400" b="1" i="1">
                                  <a:solidFill>
                                    <a:schemeClr val="tx1"/>
                                  </a:solidFill>
                                  <a:latin typeface="Cambria Math" panose="02040503050406030204" pitchFamily="18" charset="0"/>
                                </a:rPr>
                              </m:ctrlPr>
                            </m:sSubPr>
                            <m:e>
                              <m:r>
                                <a:rPr lang="zh-CN" altLang="en-US" sz="2400" b="1" i="1">
                                  <a:solidFill>
                                    <a:schemeClr val="tx1"/>
                                  </a:solidFill>
                                  <a:latin typeface="Cambria Math" panose="02040503050406030204" pitchFamily="18" charset="0"/>
                                </a:rPr>
                                <m:t>𝑹</m:t>
                              </m:r>
                            </m:e>
                            <m:sub>
                              <m:r>
                                <a:rPr lang="zh-CN" altLang="en-US" sz="2400" b="1" i="0">
                                  <a:solidFill>
                                    <a:schemeClr val="tx1"/>
                                  </a:solidFill>
                                  <a:latin typeface="Cambria Math" panose="02040503050406030204" pitchFamily="18" charset="0"/>
                                </a:rPr>
                                <m:t>𝐒</m:t>
                              </m:r>
                            </m:sub>
                          </m:sSub>
                        </m:den>
                      </m:f>
                    </m:oMath>
                  </m:oMathPara>
                </a14:m>
                <a:endParaRPr lang="zh-CN" altLang="en-US" sz="2400" b="1" dirty="0">
                  <a:solidFill>
                    <a:schemeClr val="tx1"/>
                  </a:solidFill>
                </a:endParaRPr>
              </a:p>
            </p:txBody>
          </p:sp>
        </mc:Choice>
        <mc:Fallback>
          <p:sp>
            <p:nvSpPr>
              <p:cNvPr id="33875" name="Object 83"/>
              <p:cNvSpPr txBox="1">
                <a:spLocks noRot="1" noChangeAspect="1" noMove="1" noResize="1" noEditPoints="1" noAdjustHandles="1" noChangeArrowheads="1" noChangeShapeType="1" noTextEdit="1"/>
              </p:cNvSpPr>
              <p:nvPr/>
            </p:nvSpPr>
            <p:spPr bwMode="auto">
              <a:xfrm>
                <a:off x="5070921" y="2704004"/>
                <a:ext cx="3646485" cy="898525"/>
              </a:xfrm>
              <a:prstGeom prst="rect">
                <a:avLst/>
              </a:prstGeom>
              <a:blipFill rotWithShape="1">
                <a:blip r:embed="rId1"/>
                <a:stretch>
                  <a:fillRect l="-2102" t="-8500" r="3" b="19"/>
                </a:stretch>
              </a:blipFill>
              <a:ln>
                <a:noFill/>
              </a:ln>
              <a:effectLst>
                <a:prstShdw prst="shdw13" dist="53882" dir="13500000">
                  <a:srgbClr val="808080">
                    <a:alpha val="50000"/>
                  </a:srgbClr>
                </a:prst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876" name="Object 84"/>
              <p:cNvSpPr txBox="1"/>
              <p:nvPr/>
            </p:nvSpPr>
            <p:spPr bwMode="auto">
              <a:xfrm>
                <a:off x="5223197" y="6019078"/>
                <a:ext cx="3589329" cy="770730"/>
              </a:xfrm>
              <a:prstGeom prst="rect">
                <a:avLst/>
              </a:prstGeom>
              <a:noFill/>
              <a:ln>
                <a:noFill/>
              </a:ln>
              <a:effectLst>
                <a:prstShdw prst="shdw13" dist="53882" dir="13500000">
                  <a:srgbClr val="808080">
                    <a:alpha val="50000"/>
                  </a:srgbClr>
                </a:prstShdw>
              </a:effectLst>
            </p:spPr>
            <p:txBody>
              <a:bodyPr>
                <a:normAutofit/>
              </a:bodyPr>
              <a:lstStyle/>
              <a:p>
                <a14:m>
                  <m:oMathPara xmlns:m="http://schemas.openxmlformats.org/officeDocument/2006/math">
                    <m:oMathParaPr>
                      <m:jc m:val="left"/>
                    </m:oMathParaPr>
                    <m:oMath xmlns:m="http://schemas.openxmlformats.org/officeDocument/2006/math">
                      <m:sSub>
                        <m:sSubPr>
                          <m:ctrlPr>
                            <a:rPr lang="zh-CN" altLang="en-US" sz="2400" b="1" i="1" smtClean="0">
                              <a:solidFill>
                                <a:srgbClr val="FFFF00"/>
                              </a:solidFill>
                              <a:latin typeface="Cambria Math" panose="02040503050406030204" pitchFamily="18" charset="0"/>
                            </a:rPr>
                          </m:ctrlPr>
                        </m:sSubPr>
                        <m:e>
                          <m:r>
                            <a:rPr lang="zh-CN" altLang="en-US" sz="2400" b="1" i="1">
                              <a:solidFill>
                                <a:srgbClr val="FFFF00"/>
                              </a:solidFill>
                              <a:latin typeface="Cambria Math" panose="02040503050406030204" pitchFamily="18" charset="0"/>
                            </a:rPr>
                            <m:t>𝒖</m:t>
                          </m:r>
                        </m:e>
                        <m:sub>
                          <m:r>
                            <a:rPr lang="zh-CN" altLang="en-US" sz="2400" b="1" i="0">
                              <a:solidFill>
                                <a:srgbClr val="FFFF00"/>
                              </a:solidFill>
                              <a:latin typeface="Cambria Math" panose="02040503050406030204" pitchFamily="18" charset="0"/>
                            </a:rPr>
                            <m:t>𝐒</m:t>
                          </m:r>
                        </m:sub>
                      </m:sSub>
                      <m:r>
                        <a:rPr lang="zh-CN" altLang="en-US" sz="2400" b="1" i="1">
                          <a:solidFill>
                            <a:srgbClr val="FFFF00"/>
                          </a:solidFill>
                          <a:latin typeface="Cambria Math" panose="02040503050406030204" pitchFamily="18" charset="0"/>
                        </a:rPr>
                        <m:t>=</m:t>
                      </m:r>
                      <m:f>
                        <m:fPr>
                          <m:type m:val="skw"/>
                          <m:ctrlPr>
                            <a:rPr lang="zh-CN" altLang="en-US" sz="2400" b="1" i="1">
                              <a:solidFill>
                                <a:srgbClr val="FFFF00"/>
                              </a:solidFill>
                              <a:latin typeface="Cambria Math" panose="02040503050406030204" pitchFamily="18" charset="0"/>
                            </a:rPr>
                          </m:ctrlPr>
                        </m:fPr>
                        <m:num>
                          <m:sSub>
                            <m:sSubPr>
                              <m:ctrlPr>
                                <a:rPr lang="zh-CN" altLang="en-US" sz="2400" b="1" i="1">
                                  <a:solidFill>
                                    <a:srgbClr val="FFFF00"/>
                                  </a:solidFill>
                                  <a:latin typeface="Cambria Math" panose="02040503050406030204" pitchFamily="18" charset="0"/>
                                </a:rPr>
                              </m:ctrlPr>
                            </m:sSubPr>
                            <m:e>
                              <m:r>
                                <a:rPr lang="zh-CN" altLang="en-US" sz="2400" b="1" i="1">
                                  <a:solidFill>
                                    <a:srgbClr val="FFFF00"/>
                                  </a:solidFill>
                                  <a:latin typeface="Cambria Math" panose="02040503050406030204" pitchFamily="18" charset="0"/>
                                </a:rPr>
                                <m:t>𝒊</m:t>
                              </m:r>
                            </m:e>
                            <m:sub>
                              <m:r>
                                <a:rPr lang="zh-CN" altLang="en-US" sz="2400" b="1" i="0">
                                  <a:solidFill>
                                    <a:srgbClr val="FFFF00"/>
                                  </a:solidFill>
                                  <a:latin typeface="Cambria Math" panose="02040503050406030204" pitchFamily="18" charset="0"/>
                                </a:rPr>
                                <m:t>𝐒</m:t>
                              </m:r>
                            </m:sub>
                          </m:sSub>
                        </m:num>
                        <m:den>
                          <m:sSub>
                            <m:sSubPr>
                              <m:ctrlPr>
                                <a:rPr lang="zh-CN" altLang="en-US" sz="2400" b="1" i="1">
                                  <a:solidFill>
                                    <a:srgbClr val="FFFF00"/>
                                  </a:solidFill>
                                  <a:latin typeface="Cambria Math" panose="02040503050406030204" pitchFamily="18" charset="0"/>
                                </a:rPr>
                              </m:ctrlPr>
                            </m:sSubPr>
                            <m:e>
                              <m:r>
                                <a:rPr lang="zh-CN" altLang="en-US" sz="2400" b="1" i="1">
                                  <a:solidFill>
                                    <a:srgbClr val="FFFF00"/>
                                  </a:solidFill>
                                  <a:latin typeface="Cambria Math" panose="02040503050406030204" pitchFamily="18" charset="0"/>
                                </a:rPr>
                                <m:t>𝑮</m:t>
                              </m:r>
                            </m:e>
                            <m:sub>
                              <m:r>
                                <a:rPr lang="zh-CN" altLang="en-US" sz="2400" b="1" i="0">
                                  <a:solidFill>
                                    <a:srgbClr val="FFFF00"/>
                                  </a:solidFill>
                                  <a:latin typeface="Cambria Math" panose="02040503050406030204" pitchFamily="18" charset="0"/>
                                </a:rPr>
                                <m:t>𝐒</m:t>
                              </m:r>
                            </m:sub>
                          </m:sSub>
                        </m:den>
                      </m:f>
                      <m:r>
                        <a:rPr lang="zh-CN" altLang="en-US" sz="2400" b="1" i="1">
                          <a:solidFill>
                            <a:srgbClr val="FFFF00"/>
                          </a:solidFill>
                          <a:latin typeface="Cambria Math" panose="02040503050406030204" pitchFamily="18" charset="0"/>
                        </a:rPr>
                        <m:t> , </m:t>
                      </m:r>
                      <m:sSub>
                        <m:sSubPr>
                          <m:ctrlPr>
                            <a:rPr lang="zh-CN" altLang="en-US" sz="2400" b="1" i="1">
                              <a:solidFill>
                                <a:srgbClr val="FFFF00"/>
                              </a:solidFill>
                              <a:latin typeface="Cambria Math" panose="02040503050406030204" pitchFamily="18" charset="0"/>
                            </a:rPr>
                          </m:ctrlPr>
                        </m:sSubPr>
                        <m:e>
                          <m:r>
                            <a:rPr lang="zh-CN" altLang="en-US" sz="2400" b="1" i="1">
                              <a:solidFill>
                                <a:srgbClr val="FFFF00"/>
                              </a:solidFill>
                              <a:latin typeface="Cambria Math" panose="02040503050406030204" pitchFamily="18" charset="0"/>
                            </a:rPr>
                            <m:t>𝑹</m:t>
                          </m:r>
                        </m:e>
                        <m:sub>
                          <m:r>
                            <a:rPr lang="zh-CN" altLang="en-US" sz="2400" b="1" i="0">
                              <a:solidFill>
                                <a:srgbClr val="FFFF00"/>
                              </a:solidFill>
                              <a:latin typeface="Cambria Math" panose="02040503050406030204" pitchFamily="18" charset="0"/>
                            </a:rPr>
                            <m:t>𝐒</m:t>
                          </m:r>
                        </m:sub>
                      </m:sSub>
                      <m:r>
                        <a:rPr lang="zh-CN" altLang="en-US" sz="2400" b="1" i="1">
                          <a:solidFill>
                            <a:srgbClr val="FFFF00"/>
                          </a:solidFill>
                          <a:latin typeface="Cambria Math" panose="02040503050406030204" pitchFamily="18" charset="0"/>
                        </a:rPr>
                        <m:t>=</m:t>
                      </m:r>
                      <m:f>
                        <m:fPr>
                          <m:type m:val="skw"/>
                          <m:ctrlPr>
                            <a:rPr lang="zh-CN" altLang="en-US" sz="2400" b="1" i="1">
                              <a:solidFill>
                                <a:srgbClr val="FFFF00"/>
                              </a:solidFill>
                              <a:latin typeface="Cambria Math" panose="02040503050406030204" pitchFamily="18" charset="0"/>
                            </a:rPr>
                          </m:ctrlPr>
                        </m:fPr>
                        <m:num>
                          <m:r>
                            <a:rPr lang="zh-CN" altLang="en-US" sz="2400" b="1" i="1">
                              <a:solidFill>
                                <a:srgbClr val="FFFF00"/>
                              </a:solidFill>
                              <a:latin typeface="Cambria Math" panose="02040503050406030204" pitchFamily="18" charset="0"/>
                            </a:rPr>
                            <m:t>𝟏</m:t>
                          </m:r>
                        </m:num>
                        <m:den>
                          <m:sSub>
                            <m:sSubPr>
                              <m:ctrlPr>
                                <a:rPr lang="zh-CN" altLang="en-US" sz="2400" b="1" i="1">
                                  <a:solidFill>
                                    <a:srgbClr val="FFFF00"/>
                                  </a:solidFill>
                                  <a:latin typeface="Cambria Math" panose="02040503050406030204" pitchFamily="18" charset="0"/>
                                </a:rPr>
                              </m:ctrlPr>
                            </m:sSubPr>
                            <m:e>
                              <m:r>
                                <a:rPr lang="zh-CN" altLang="en-US" sz="2400" b="1" i="1">
                                  <a:solidFill>
                                    <a:srgbClr val="FFFF00"/>
                                  </a:solidFill>
                                  <a:latin typeface="Cambria Math" panose="02040503050406030204" pitchFamily="18" charset="0"/>
                                </a:rPr>
                                <m:t>𝑮</m:t>
                              </m:r>
                            </m:e>
                            <m:sub>
                              <m:r>
                                <a:rPr lang="zh-CN" altLang="en-US" sz="2400" b="1" i="0">
                                  <a:solidFill>
                                    <a:srgbClr val="FFFF00"/>
                                  </a:solidFill>
                                  <a:latin typeface="Cambria Math" panose="02040503050406030204" pitchFamily="18" charset="0"/>
                                </a:rPr>
                                <m:t>𝐒</m:t>
                              </m:r>
                            </m:sub>
                          </m:sSub>
                        </m:den>
                      </m:f>
                    </m:oMath>
                  </m:oMathPara>
                </a14:m>
                <a:endParaRPr lang="zh-CN" altLang="en-US" b="1" dirty="0">
                  <a:solidFill>
                    <a:srgbClr val="FFFF00"/>
                  </a:solidFill>
                </a:endParaRPr>
              </a:p>
            </p:txBody>
          </p:sp>
        </mc:Choice>
        <mc:Fallback>
          <p:sp>
            <p:nvSpPr>
              <p:cNvPr id="33876" name="Object 84"/>
              <p:cNvSpPr txBox="1">
                <a:spLocks noRot="1" noChangeAspect="1" noMove="1" noResize="1" noEditPoints="1" noAdjustHandles="1" noChangeArrowheads="1" noChangeShapeType="1" noTextEdit="1"/>
              </p:cNvSpPr>
              <p:nvPr/>
            </p:nvSpPr>
            <p:spPr bwMode="auto">
              <a:xfrm>
                <a:off x="5223197" y="6019078"/>
                <a:ext cx="3589329" cy="770730"/>
              </a:xfrm>
              <a:prstGeom prst="rect">
                <a:avLst/>
              </a:prstGeom>
              <a:blipFill rotWithShape="1">
                <a:blip r:embed="rId2"/>
                <a:stretch>
                  <a:fillRect l="-2132" t="-9958" r="18" b="50"/>
                </a:stretch>
              </a:blipFill>
              <a:ln>
                <a:noFill/>
              </a:ln>
              <a:effectLst>
                <a:prstShdw prst="shdw13" dist="53882" dir="13500000">
                  <a:srgbClr val="808080">
                    <a:alpha val="50000"/>
                  </a:srgbClr>
                </a:prstShdw>
              </a:effectLst>
            </p:spPr>
            <p:txBody>
              <a:bodyPr/>
              <a:lstStyle/>
              <a:p>
                <a:r>
                  <a:rPr lang="zh-CN" altLang="en-US">
                    <a:noFill/>
                  </a:rPr>
                  <a:t> </a:t>
                </a:r>
              </a:p>
            </p:txBody>
          </p:sp>
        </mc:Fallback>
      </mc:AlternateContent>
      <p:grpSp>
        <p:nvGrpSpPr>
          <p:cNvPr id="5" name="Group 181"/>
          <p:cNvGrpSpPr/>
          <p:nvPr/>
        </p:nvGrpSpPr>
        <p:grpSpPr bwMode="auto">
          <a:xfrm>
            <a:off x="855345" y="1684338"/>
            <a:ext cx="2244724" cy="1873250"/>
            <a:chOff x="2791" y="391"/>
            <a:chExt cx="1414" cy="1180"/>
          </a:xfrm>
        </p:grpSpPr>
        <p:sp>
          <p:nvSpPr>
            <p:cNvPr id="72778" name="Oval 182"/>
            <p:cNvSpPr>
              <a:spLocks noChangeArrowheads="1"/>
            </p:cNvSpPr>
            <p:nvPr/>
          </p:nvSpPr>
          <p:spPr bwMode="auto">
            <a:xfrm>
              <a:off x="3107" y="61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2779" name="Text Box 183"/>
            <p:cNvSpPr txBox="1">
              <a:spLocks noChangeArrowheads="1"/>
            </p:cNvSpPr>
            <p:nvPr/>
          </p:nvSpPr>
          <p:spPr bwMode="auto">
            <a:xfrm>
              <a:off x="3787" y="391"/>
              <a:ext cx="2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i="1">
                <a:solidFill>
                  <a:schemeClr val="tx1"/>
                </a:solidFill>
                <a:ea typeface="宋体" panose="02010600030101010101" pitchFamily="2" charset="-122"/>
              </a:endParaRPr>
            </a:p>
          </p:txBody>
        </p:sp>
        <p:sp>
          <p:nvSpPr>
            <p:cNvPr id="72780" name="Text Box 184"/>
            <p:cNvSpPr txBox="1">
              <a:spLocks noChangeArrowheads="1"/>
            </p:cNvSpPr>
            <p:nvPr/>
          </p:nvSpPr>
          <p:spPr bwMode="auto">
            <a:xfrm>
              <a:off x="2980" y="409"/>
              <a:ext cx="2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2781" name="Text Box 185"/>
            <p:cNvSpPr txBox="1">
              <a:spLocks noChangeArrowheads="1"/>
            </p:cNvSpPr>
            <p:nvPr/>
          </p:nvSpPr>
          <p:spPr bwMode="auto">
            <a:xfrm>
              <a:off x="2971" y="772"/>
              <a:ext cx="24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2782" name="Text Box 186"/>
            <p:cNvSpPr txBox="1">
              <a:spLocks noChangeArrowheads="1"/>
            </p:cNvSpPr>
            <p:nvPr/>
          </p:nvSpPr>
          <p:spPr bwMode="auto">
            <a:xfrm>
              <a:off x="2791" y="618"/>
              <a:ext cx="3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u </a:t>
              </a:r>
              <a:r>
                <a:rPr kumimoji="1" lang="en-US" altLang="zh-CN" baseline="-25000" dirty="0">
                  <a:solidFill>
                    <a:schemeClr val="tx1"/>
                  </a:solidFill>
                  <a:ea typeface="宋体" panose="02010600030101010101" pitchFamily="2" charset="-122"/>
                </a:rPr>
                <a:t>S</a:t>
              </a:r>
              <a:endParaRPr kumimoji="1" lang="en-US" altLang="zh-CN" dirty="0">
                <a:solidFill>
                  <a:schemeClr val="tx1"/>
                </a:solidFill>
                <a:ea typeface="宋体" panose="02010600030101010101" pitchFamily="2" charset="-122"/>
              </a:endParaRPr>
            </a:p>
          </p:txBody>
        </p:sp>
        <p:sp>
          <p:nvSpPr>
            <p:cNvPr id="72783" name="Line 187"/>
            <p:cNvSpPr>
              <a:spLocks noChangeShapeType="1"/>
            </p:cNvSpPr>
            <p:nvPr/>
          </p:nvSpPr>
          <p:spPr bwMode="auto">
            <a:xfrm>
              <a:off x="3515" y="527"/>
              <a:ext cx="318"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84" name="Text Box 188"/>
            <p:cNvSpPr txBox="1">
              <a:spLocks noChangeArrowheads="1"/>
            </p:cNvSpPr>
            <p:nvPr/>
          </p:nvSpPr>
          <p:spPr bwMode="auto">
            <a:xfrm>
              <a:off x="2880" y="1071"/>
              <a:ext cx="4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R</a:t>
              </a:r>
              <a:r>
                <a:rPr kumimoji="1" lang="en-US" altLang="zh-CN" baseline="-25000">
                  <a:solidFill>
                    <a:schemeClr val="tx1"/>
                  </a:solidFill>
                  <a:ea typeface="宋体" panose="02010600030101010101" pitchFamily="2" charset="-122"/>
                </a:rPr>
                <a:t>S</a:t>
              </a:r>
              <a:endParaRPr kumimoji="1" lang="en-US" altLang="zh-CN">
                <a:solidFill>
                  <a:schemeClr val="tx1"/>
                </a:solidFill>
                <a:ea typeface="宋体" panose="02010600030101010101" pitchFamily="2" charset="-122"/>
              </a:endParaRPr>
            </a:p>
          </p:txBody>
        </p:sp>
        <p:sp>
          <p:nvSpPr>
            <p:cNvPr id="72785" name="Text Box 189"/>
            <p:cNvSpPr txBox="1">
              <a:spLocks noChangeArrowheads="1"/>
            </p:cNvSpPr>
            <p:nvPr/>
          </p:nvSpPr>
          <p:spPr bwMode="auto">
            <a:xfrm>
              <a:off x="3878" y="391"/>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a:t>
              </a:r>
              <a:endParaRPr kumimoji="1" lang="en-US" altLang="zh-CN">
                <a:solidFill>
                  <a:schemeClr val="tx1"/>
                </a:solidFill>
                <a:ea typeface="宋体" panose="02010600030101010101" pitchFamily="2" charset="-122"/>
              </a:endParaRPr>
            </a:p>
          </p:txBody>
        </p:sp>
        <p:sp>
          <p:nvSpPr>
            <p:cNvPr id="72786" name="Text Box 190"/>
            <p:cNvSpPr txBox="1">
              <a:spLocks noChangeArrowheads="1"/>
            </p:cNvSpPr>
            <p:nvPr/>
          </p:nvSpPr>
          <p:spPr bwMode="auto">
            <a:xfrm>
              <a:off x="3878" y="799"/>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u</a:t>
              </a:r>
              <a:endParaRPr kumimoji="1" lang="en-US" altLang="zh-CN">
                <a:solidFill>
                  <a:schemeClr val="tx1"/>
                </a:solidFill>
                <a:ea typeface="宋体" panose="02010600030101010101" pitchFamily="2" charset="-122"/>
              </a:endParaRPr>
            </a:p>
          </p:txBody>
        </p:sp>
        <p:sp>
          <p:nvSpPr>
            <p:cNvPr id="72787" name="Text Box 191"/>
            <p:cNvSpPr txBox="1">
              <a:spLocks noChangeArrowheads="1"/>
            </p:cNvSpPr>
            <p:nvPr/>
          </p:nvSpPr>
          <p:spPr bwMode="auto">
            <a:xfrm>
              <a:off x="3878" y="1162"/>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_</a:t>
              </a:r>
              <a:endParaRPr kumimoji="1" lang="en-US" altLang="zh-CN">
                <a:solidFill>
                  <a:schemeClr val="tx1"/>
                </a:solidFill>
                <a:ea typeface="宋体" panose="02010600030101010101" pitchFamily="2" charset="-122"/>
              </a:endParaRPr>
            </a:p>
          </p:txBody>
        </p:sp>
        <p:sp>
          <p:nvSpPr>
            <p:cNvPr id="72788" name="Line 192"/>
            <p:cNvSpPr>
              <a:spLocks noChangeShapeType="1"/>
            </p:cNvSpPr>
            <p:nvPr/>
          </p:nvSpPr>
          <p:spPr bwMode="auto">
            <a:xfrm>
              <a:off x="3288" y="1525"/>
              <a:ext cx="81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89" name="Line 193"/>
            <p:cNvSpPr>
              <a:spLocks noChangeShapeType="1"/>
            </p:cNvSpPr>
            <p:nvPr/>
          </p:nvSpPr>
          <p:spPr bwMode="auto">
            <a:xfrm>
              <a:off x="3288" y="436"/>
              <a:ext cx="81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90" name="Line 194"/>
            <p:cNvSpPr>
              <a:spLocks noChangeShapeType="1"/>
            </p:cNvSpPr>
            <p:nvPr/>
          </p:nvSpPr>
          <p:spPr bwMode="auto">
            <a:xfrm flipV="1">
              <a:off x="3288" y="436"/>
              <a:ext cx="0" cy="108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91" name="Rectangle 195"/>
            <p:cNvSpPr>
              <a:spLocks noChangeArrowheads="1"/>
            </p:cNvSpPr>
            <p:nvPr/>
          </p:nvSpPr>
          <p:spPr bwMode="auto">
            <a:xfrm>
              <a:off x="3225" y="107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dirty="0">
                <a:solidFill>
                  <a:schemeClr val="tx1"/>
                </a:solidFill>
              </a:endParaRPr>
            </a:p>
          </p:txBody>
        </p:sp>
        <p:sp>
          <p:nvSpPr>
            <p:cNvPr id="72792" name="Oval 196"/>
            <p:cNvSpPr>
              <a:spLocks noChangeArrowheads="1"/>
            </p:cNvSpPr>
            <p:nvPr/>
          </p:nvSpPr>
          <p:spPr bwMode="auto">
            <a:xfrm>
              <a:off x="4104" y="391"/>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793" name="Oval 197"/>
            <p:cNvSpPr>
              <a:spLocks noChangeArrowheads="1"/>
            </p:cNvSpPr>
            <p:nvPr/>
          </p:nvSpPr>
          <p:spPr bwMode="auto">
            <a:xfrm>
              <a:off x="4104" y="1480"/>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6" name="Group 237"/>
          <p:cNvGrpSpPr/>
          <p:nvPr/>
        </p:nvGrpSpPr>
        <p:grpSpPr bwMode="auto">
          <a:xfrm rot="1121518">
            <a:off x="3957864" y="4391599"/>
            <a:ext cx="1266824" cy="819150"/>
            <a:chOff x="1971" y="870"/>
            <a:chExt cx="798" cy="516"/>
          </a:xfrm>
        </p:grpSpPr>
        <p:sp>
          <p:nvSpPr>
            <p:cNvPr id="72776" name="AutoShape 238"/>
            <p:cNvSpPr>
              <a:spLocks noChangeArrowheads="1"/>
            </p:cNvSpPr>
            <p:nvPr/>
          </p:nvSpPr>
          <p:spPr bwMode="auto">
            <a:xfrm rot="20463659">
              <a:off x="2015" y="1210"/>
              <a:ext cx="754" cy="176"/>
            </a:xfrm>
            <a:prstGeom prst="rightArrow">
              <a:avLst>
                <a:gd name="adj1" fmla="val 50000"/>
                <a:gd name="adj2" fmla="val 107102"/>
              </a:avLst>
            </a:prstGeom>
            <a:solidFill>
              <a:srgbClr val="3399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dirty="0"/>
            </a:p>
          </p:txBody>
        </p:sp>
        <p:sp>
          <p:nvSpPr>
            <p:cNvPr id="72777" name="Text Box 239"/>
            <p:cNvSpPr txBox="1">
              <a:spLocks noChangeArrowheads="1"/>
            </p:cNvSpPr>
            <p:nvPr/>
          </p:nvSpPr>
          <p:spPr bwMode="auto">
            <a:xfrm rot="20463659">
              <a:off x="1971" y="870"/>
              <a:ext cx="6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t>转换</a:t>
              </a:r>
              <a:endParaRPr kumimoji="1" lang="zh-CN" altLang="en-US" dirty="0"/>
            </a:p>
          </p:txBody>
        </p:sp>
      </p:grpSp>
      <p:grpSp>
        <p:nvGrpSpPr>
          <p:cNvPr id="7" name="Group 240"/>
          <p:cNvGrpSpPr/>
          <p:nvPr/>
        </p:nvGrpSpPr>
        <p:grpSpPr bwMode="auto">
          <a:xfrm>
            <a:off x="5509894" y="3812055"/>
            <a:ext cx="2360613" cy="1873250"/>
            <a:chOff x="2780" y="391"/>
            <a:chExt cx="1487" cy="1180"/>
          </a:xfrm>
        </p:grpSpPr>
        <p:sp>
          <p:nvSpPr>
            <p:cNvPr id="72760" name="Oval 241"/>
            <p:cNvSpPr>
              <a:spLocks noChangeArrowheads="1"/>
            </p:cNvSpPr>
            <p:nvPr/>
          </p:nvSpPr>
          <p:spPr bwMode="auto">
            <a:xfrm>
              <a:off x="3107" y="61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2761" name="Text Box 242"/>
            <p:cNvSpPr txBox="1">
              <a:spLocks noChangeArrowheads="1"/>
            </p:cNvSpPr>
            <p:nvPr/>
          </p:nvSpPr>
          <p:spPr bwMode="auto">
            <a:xfrm>
              <a:off x="3787" y="391"/>
              <a:ext cx="2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i="1">
                <a:solidFill>
                  <a:schemeClr val="tx1"/>
                </a:solidFill>
                <a:ea typeface="宋体" panose="02010600030101010101" pitchFamily="2" charset="-122"/>
              </a:endParaRPr>
            </a:p>
          </p:txBody>
        </p:sp>
        <p:sp>
          <p:nvSpPr>
            <p:cNvPr id="72762" name="Text Box 243"/>
            <p:cNvSpPr txBox="1">
              <a:spLocks noChangeArrowheads="1"/>
            </p:cNvSpPr>
            <p:nvPr/>
          </p:nvSpPr>
          <p:spPr bwMode="auto">
            <a:xfrm>
              <a:off x="2980" y="409"/>
              <a:ext cx="2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2763" name="Text Box 244"/>
            <p:cNvSpPr txBox="1">
              <a:spLocks noChangeArrowheads="1"/>
            </p:cNvSpPr>
            <p:nvPr/>
          </p:nvSpPr>
          <p:spPr bwMode="auto">
            <a:xfrm>
              <a:off x="2987" y="780"/>
              <a:ext cx="24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2764" name="Text Box 245"/>
            <p:cNvSpPr txBox="1">
              <a:spLocks noChangeArrowheads="1"/>
            </p:cNvSpPr>
            <p:nvPr/>
          </p:nvSpPr>
          <p:spPr bwMode="auto">
            <a:xfrm>
              <a:off x="2780" y="611"/>
              <a:ext cx="3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u </a:t>
              </a:r>
              <a:r>
                <a:rPr kumimoji="1" lang="en-US" altLang="zh-CN" baseline="-25000" dirty="0">
                  <a:solidFill>
                    <a:schemeClr val="tx1"/>
                  </a:solidFill>
                  <a:ea typeface="宋体" panose="02010600030101010101" pitchFamily="2" charset="-122"/>
                </a:rPr>
                <a:t>S</a:t>
              </a:r>
              <a:endParaRPr kumimoji="1" lang="en-US" altLang="zh-CN" dirty="0">
                <a:solidFill>
                  <a:schemeClr val="tx1"/>
                </a:solidFill>
                <a:ea typeface="宋体" panose="02010600030101010101" pitchFamily="2" charset="-122"/>
              </a:endParaRPr>
            </a:p>
          </p:txBody>
        </p:sp>
        <p:sp>
          <p:nvSpPr>
            <p:cNvPr id="72765" name="Line 246"/>
            <p:cNvSpPr>
              <a:spLocks noChangeShapeType="1"/>
            </p:cNvSpPr>
            <p:nvPr/>
          </p:nvSpPr>
          <p:spPr bwMode="auto">
            <a:xfrm>
              <a:off x="3515" y="527"/>
              <a:ext cx="318"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6" name="Text Box 247"/>
            <p:cNvSpPr txBox="1">
              <a:spLocks noChangeArrowheads="1"/>
            </p:cNvSpPr>
            <p:nvPr/>
          </p:nvSpPr>
          <p:spPr bwMode="auto">
            <a:xfrm>
              <a:off x="2880" y="1071"/>
              <a:ext cx="4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R</a:t>
              </a:r>
              <a:r>
                <a:rPr kumimoji="1" lang="en-US" altLang="zh-CN" baseline="-25000" dirty="0">
                  <a:solidFill>
                    <a:schemeClr val="tx1"/>
                  </a:solidFill>
                  <a:ea typeface="宋体" panose="02010600030101010101" pitchFamily="2" charset="-122"/>
                </a:rPr>
                <a:t>S</a:t>
              </a:r>
              <a:endParaRPr kumimoji="1" lang="en-US" altLang="zh-CN" dirty="0">
                <a:solidFill>
                  <a:schemeClr val="tx1"/>
                </a:solidFill>
                <a:ea typeface="宋体" panose="02010600030101010101" pitchFamily="2" charset="-122"/>
              </a:endParaRPr>
            </a:p>
          </p:txBody>
        </p:sp>
        <p:sp>
          <p:nvSpPr>
            <p:cNvPr id="72767" name="Text Box 248"/>
            <p:cNvSpPr txBox="1">
              <a:spLocks noChangeArrowheads="1"/>
            </p:cNvSpPr>
            <p:nvPr/>
          </p:nvSpPr>
          <p:spPr bwMode="auto">
            <a:xfrm>
              <a:off x="3878" y="391"/>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a:t>
              </a:r>
              <a:endParaRPr kumimoji="1" lang="en-US" altLang="zh-CN">
                <a:solidFill>
                  <a:schemeClr val="tx1"/>
                </a:solidFill>
                <a:ea typeface="宋体" panose="02010600030101010101" pitchFamily="2" charset="-122"/>
              </a:endParaRPr>
            </a:p>
          </p:txBody>
        </p:sp>
        <p:sp>
          <p:nvSpPr>
            <p:cNvPr id="72768" name="Text Box 249"/>
            <p:cNvSpPr txBox="1">
              <a:spLocks noChangeArrowheads="1"/>
            </p:cNvSpPr>
            <p:nvPr/>
          </p:nvSpPr>
          <p:spPr bwMode="auto">
            <a:xfrm>
              <a:off x="3878" y="799"/>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u</a:t>
              </a:r>
              <a:endParaRPr kumimoji="1" lang="en-US" altLang="zh-CN">
                <a:solidFill>
                  <a:schemeClr val="tx1"/>
                </a:solidFill>
                <a:ea typeface="宋体" panose="02010600030101010101" pitchFamily="2" charset="-122"/>
              </a:endParaRPr>
            </a:p>
          </p:txBody>
        </p:sp>
        <p:sp>
          <p:nvSpPr>
            <p:cNvPr id="72769" name="Text Box 250"/>
            <p:cNvSpPr txBox="1">
              <a:spLocks noChangeArrowheads="1"/>
            </p:cNvSpPr>
            <p:nvPr/>
          </p:nvSpPr>
          <p:spPr bwMode="auto">
            <a:xfrm>
              <a:off x="3940" y="1172"/>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_</a:t>
              </a:r>
              <a:endParaRPr kumimoji="1" lang="en-US" altLang="zh-CN" dirty="0">
                <a:solidFill>
                  <a:schemeClr val="tx1"/>
                </a:solidFill>
                <a:ea typeface="宋体" panose="02010600030101010101" pitchFamily="2" charset="-122"/>
              </a:endParaRPr>
            </a:p>
          </p:txBody>
        </p:sp>
        <p:sp>
          <p:nvSpPr>
            <p:cNvPr id="72770" name="Line 251"/>
            <p:cNvSpPr>
              <a:spLocks noChangeShapeType="1"/>
            </p:cNvSpPr>
            <p:nvPr/>
          </p:nvSpPr>
          <p:spPr bwMode="auto">
            <a:xfrm>
              <a:off x="3288" y="1525"/>
              <a:ext cx="81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71" name="Line 252"/>
            <p:cNvSpPr>
              <a:spLocks noChangeShapeType="1"/>
            </p:cNvSpPr>
            <p:nvPr/>
          </p:nvSpPr>
          <p:spPr bwMode="auto">
            <a:xfrm>
              <a:off x="3288" y="436"/>
              <a:ext cx="81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72" name="Line 253"/>
            <p:cNvSpPr>
              <a:spLocks noChangeShapeType="1"/>
            </p:cNvSpPr>
            <p:nvPr/>
          </p:nvSpPr>
          <p:spPr bwMode="auto">
            <a:xfrm flipV="1">
              <a:off x="3288" y="436"/>
              <a:ext cx="0" cy="108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73" name="Rectangle 254"/>
            <p:cNvSpPr>
              <a:spLocks noChangeArrowheads="1"/>
            </p:cNvSpPr>
            <p:nvPr/>
          </p:nvSpPr>
          <p:spPr bwMode="auto">
            <a:xfrm>
              <a:off x="3219" y="107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774" name="Oval 255"/>
            <p:cNvSpPr>
              <a:spLocks noChangeArrowheads="1"/>
            </p:cNvSpPr>
            <p:nvPr/>
          </p:nvSpPr>
          <p:spPr bwMode="auto">
            <a:xfrm>
              <a:off x="4104" y="391"/>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775" name="Oval 256"/>
            <p:cNvSpPr>
              <a:spLocks noChangeArrowheads="1"/>
            </p:cNvSpPr>
            <p:nvPr/>
          </p:nvSpPr>
          <p:spPr bwMode="auto">
            <a:xfrm>
              <a:off x="4104" y="1480"/>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8" name="Group 257"/>
          <p:cNvGrpSpPr/>
          <p:nvPr/>
        </p:nvGrpSpPr>
        <p:grpSpPr bwMode="auto">
          <a:xfrm>
            <a:off x="131444" y="631141"/>
            <a:ext cx="1644650" cy="850900"/>
            <a:chOff x="385" y="3022"/>
            <a:chExt cx="1036" cy="536"/>
          </a:xfrm>
        </p:grpSpPr>
        <p:pic>
          <p:nvPicPr>
            <p:cNvPr id="72758" name="Picture 258" descr="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59" name="Text Box 259"/>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a:solidFill>
                    <a:srgbClr val="CC6600"/>
                  </a:solidFill>
                  <a:latin typeface="Arial" panose="020B0604020202020204" pitchFamily="34" charset="0"/>
                  <a:ea typeface="华文行楷" panose="02010800040101010101" pitchFamily="2" charset="-122"/>
                </a:rPr>
                <a:t>小结</a:t>
              </a:r>
              <a:endParaRPr lang="zh-CN" altLang="en-US" sz="3200">
                <a:solidFill>
                  <a:srgbClr val="CC6600"/>
                </a:solidFill>
                <a:latin typeface="Arial" panose="020B0604020202020204" pitchFamily="34" charset="0"/>
                <a:ea typeface="华文行楷" panose="02010800040101010101" pitchFamily="2" charset="-122"/>
              </a:endParaRPr>
            </a:p>
          </p:txBody>
        </p:sp>
      </p:grpSp>
      <p:grpSp>
        <p:nvGrpSpPr>
          <p:cNvPr id="10" name="Group 266"/>
          <p:cNvGrpSpPr/>
          <p:nvPr/>
        </p:nvGrpSpPr>
        <p:grpSpPr bwMode="auto">
          <a:xfrm>
            <a:off x="5364639" y="598162"/>
            <a:ext cx="2592387" cy="1871663"/>
            <a:chOff x="340" y="1570"/>
            <a:chExt cx="1633" cy="1179"/>
          </a:xfrm>
        </p:grpSpPr>
        <p:sp>
          <p:nvSpPr>
            <p:cNvPr id="72738" name="Text Box 267"/>
            <p:cNvSpPr txBox="1">
              <a:spLocks noChangeArrowheads="1"/>
            </p:cNvSpPr>
            <p:nvPr/>
          </p:nvSpPr>
          <p:spPr bwMode="auto">
            <a:xfrm>
              <a:off x="1320" y="1570"/>
              <a:ext cx="2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a:solidFill>
                  <a:schemeClr val="tx1"/>
                </a:solidFill>
                <a:ea typeface="宋体" panose="02010600030101010101" pitchFamily="2" charset="-122"/>
              </a:endParaRPr>
            </a:p>
          </p:txBody>
        </p:sp>
        <p:sp>
          <p:nvSpPr>
            <p:cNvPr id="72739" name="Text Box 268"/>
            <p:cNvSpPr txBox="1">
              <a:spLocks noChangeArrowheads="1"/>
            </p:cNvSpPr>
            <p:nvPr/>
          </p:nvSpPr>
          <p:spPr bwMode="auto">
            <a:xfrm>
              <a:off x="1172" y="2069"/>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G</a:t>
              </a:r>
              <a:r>
                <a:rPr kumimoji="1" lang="en-US" altLang="zh-CN" baseline="-25000">
                  <a:solidFill>
                    <a:schemeClr val="tx1"/>
                  </a:solidFill>
                  <a:ea typeface="宋体" panose="02010600030101010101" pitchFamily="2" charset="-122"/>
                </a:rPr>
                <a:t>S</a:t>
              </a:r>
              <a:endParaRPr kumimoji="1" lang="en-US" altLang="zh-CN">
                <a:solidFill>
                  <a:schemeClr val="tx1"/>
                </a:solidFill>
                <a:ea typeface="宋体" panose="02010600030101010101" pitchFamily="2" charset="-122"/>
              </a:endParaRPr>
            </a:p>
          </p:txBody>
        </p:sp>
        <p:sp>
          <p:nvSpPr>
            <p:cNvPr id="72740" name="Text Box 269"/>
            <p:cNvSpPr txBox="1">
              <a:spLocks noChangeArrowheads="1"/>
            </p:cNvSpPr>
            <p:nvPr/>
          </p:nvSpPr>
          <p:spPr bwMode="auto">
            <a:xfrm>
              <a:off x="1614" y="1842"/>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a:t>
              </a:r>
              <a:endParaRPr kumimoji="1" lang="en-US" altLang="zh-CN">
                <a:solidFill>
                  <a:schemeClr val="tx1"/>
                </a:solidFill>
                <a:ea typeface="宋体" panose="02010600030101010101" pitchFamily="2" charset="-122"/>
              </a:endParaRPr>
            </a:p>
          </p:txBody>
        </p:sp>
        <p:sp>
          <p:nvSpPr>
            <p:cNvPr id="72741" name="Text Box 270"/>
            <p:cNvSpPr txBox="1">
              <a:spLocks noChangeArrowheads="1"/>
            </p:cNvSpPr>
            <p:nvPr/>
          </p:nvSpPr>
          <p:spPr bwMode="auto">
            <a:xfrm>
              <a:off x="1662" y="2114"/>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u</a:t>
              </a:r>
              <a:endParaRPr kumimoji="1" lang="en-US" altLang="zh-CN">
                <a:solidFill>
                  <a:schemeClr val="tx1"/>
                </a:solidFill>
                <a:ea typeface="宋体" panose="02010600030101010101" pitchFamily="2" charset="-122"/>
              </a:endParaRPr>
            </a:p>
          </p:txBody>
        </p:sp>
        <p:sp>
          <p:nvSpPr>
            <p:cNvPr id="72742" name="Text Box 271"/>
            <p:cNvSpPr txBox="1">
              <a:spLocks noChangeArrowheads="1"/>
            </p:cNvSpPr>
            <p:nvPr/>
          </p:nvSpPr>
          <p:spPr bwMode="auto">
            <a:xfrm>
              <a:off x="1614" y="2341"/>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_</a:t>
              </a:r>
              <a:endParaRPr kumimoji="1" lang="en-US" altLang="zh-CN">
                <a:solidFill>
                  <a:schemeClr val="tx1"/>
                </a:solidFill>
                <a:ea typeface="宋体" panose="02010600030101010101" pitchFamily="2" charset="-122"/>
              </a:endParaRPr>
            </a:p>
          </p:txBody>
        </p:sp>
        <p:sp>
          <p:nvSpPr>
            <p:cNvPr id="72743" name="Line 272"/>
            <p:cNvSpPr>
              <a:spLocks noChangeShapeType="1"/>
            </p:cNvSpPr>
            <p:nvPr/>
          </p:nvSpPr>
          <p:spPr bwMode="auto">
            <a:xfrm>
              <a:off x="1270" y="1932"/>
              <a:ext cx="363"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4" name="Line 273"/>
            <p:cNvSpPr>
              <a:spLocks noChangeShapeType="1"/>
            </p:cNvSpPr>
            <p:nvPr/>
          </p:nvSpPr>
          <p:spPr bwMode="auto">
            <a:xfrm>
              <a:off x="1074" y="1887"/>
              <a:ext cx="0" cy="81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2745" name="Oval 274"/>
            <p:cNvSpPr>
              <a:spLocks noChangeArrowheads="1"/>
            </p:cNvSpPr>
            <p:nvPr/>
          </p:nvSpPr>
          <p:spPr bwMode="auto">
            <a:xfrm>
              <a:off x="1837" y="1842"/>
              <a:ext cx="98"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746" name="Line 275"/>
            <p:cNvSpPr>
              <a:spLocks noChangeShapeType="1"/>
            </p:cNvSpPr>
            <p:nvPr/>
          </p:nvSpPr>
          <p:spPr bwMode="auto">
            <a:xfrm>
              <a:off x="521" y="1888"/>
              <a:ext cx="0" cy="81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7" name="Line 276"/>
            <p:cNvSpPr>
              <a:spLocks noChangeShapeType="1"/>
            </p:cNvSpPr>
            <p:nvPr/>
          </p:nvSpPr>
          <p:spPr bwMode="auto">
            <a:xfrm flipV="1">
              <a:off x="521" y="1968"/>
              <a:ext cx="0" cy="28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8" name="Text Box 277"/>
            <p:cNvSpPr txBox="1">
              <a:spLocks noChangeArrowheads="1"/>
            </p:cNvSpPr>
            <p:nvPr/>
          </p:nvSpPr>
          <p:spPr bwMode="auto">
            <a:xfrm>
              <a:off x="567" y="1888"/>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 </a:t>
              </a:r>
              <a:r>
                <a:rPr kumimoji="1" lang="en-US" altLang="zh-CN" baseline="-25000">
                  <a:solidFill>
                    <a:schemeClr val="tx1"/>
                  </a:solidFill>
                  <a:ea typeface="宋体" panose="02010600030101010101" pitchFamily="2" charset="-122"/>
                </a:rPr>
                <a:t>S</a:t>
              </a:r>
              <a:endParaRPr kumimoji="1" lang="en-US" altLang="zh-CN">
                <a:solidFill>
                  <a:schemeClr val="tx1"/>
                </a:solidFill>
                <a:ea typeface="宋体" panose="02010600030101010101" pitchFamily="2" charset="-122"/>
              </a:endParaRPr>
            </a:p>
          </p:txBody>
        </p:sp>
        <p:sp>
          <p:nvSpPr>
            <p:cNvPr id="72749" name="Line 278"/>
            <p:cNvSpPr>
              <a:spLocks noChangeShapeType="1"/>
            </p:cNvSpPr>
            <p:nvPr/>
          </p:nvSpPr>
          <p:spPr bwMode="auto">
            <a:xfrm>
              <a:off x="521" y="2703"/>
              <a:ext cx="1323"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0" name="Line 279"/>
            <p:cNvSpPr>
              <a:spLocks noChangeShapeType="1"/>
            </p:cNvSpPr>
            <p:nvPr/>
          </p:nvSpPr>
          <p:spPr bwMode="auto">
            <a:xfrm flipV="1">
              <a:off x="521" y="1887"/>
              <a:ext cx="1323"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751" name="Group 280"/>
            <p:cNvGrpSpPr/>
            <p:nvPr/>
          </p:nvGrpSpPr>
          <p:grpSpPr bwMode="auto">
            <a:xfrm>
              <a:off x="340" y="2205"/>
              <a:ext cx="392" cy="363"/>
              <a:chOff x="4785" y="709"/>
              <a:chExt cx="363" cy="363"/>
            </a:xfrm>
          </p:grpSpPr>
          <p:sp>
            <p:nvSpPr>
              <p:cNvPr id="72754" name="Oval 281"/>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2755" name="Line 282"/>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752" name="Oval 283"/>
            <p:cNvSpPr>
              <a:spLocks noChangeArrowheads="1"/>
            </p:cNvSpPr>
            <p:nvPr/>
          </p:nvSpPr>
          <p:spPr bwMode="auto">
            <a:xfrm>
              <a:off x="1837" y="2658"/>
              <a:ext cx="98"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753" name="Rectangle 284"/>
            <p:cNvSpPr>
              <a:spLocks noChangeArrowheads="1"/>
            </p:cNvSpPr>
            <p:nvPr/>
          </p:nvSpPr>
          <p:spPr bwMode="auto">
            <a:xfrm>
              <a:off x="1010" y="2114"/>
              <a:ext cx="13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12" name="Group 285"/>
          <p:cNvGrpSpPr/>
          <p:nvPr/>
        </p:nvGrpSpPr>
        <p:grpSpPr bwMode="auto">
          <a:xfrm>
            <a:off x="960913" y="4350543"/>
            <a:ext cx="2592388" cy="1871663"/>
            <a:chOff x="340" y="1570"/>
            <a:chExt cx="1633" cy="1179"/>
          </a:xfrm>
        </p:grpSpPr>
        <p:sp>
          <p:nvSpPr>
            <p:cNvPr id="72720" name="Text Box 286"/>
            <p:cNvSpPr txBox="1">
              <a:spLocks noChangeArrowheads="1"/>
            </p:cNvSpPr>
            <p:nvPr/>
          </p:nvSpPr>
          <p:spPr bwMode="auto">
            <a:xfrm>
              <a:off x="1320" y="1570"/>
              <a:ext cx="2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a:solidFill>
                  <a:schemeClr val="tx1"/>
                </a:solidFill>
                <a:ea typeface="宋体" panose="02010600030101010101" pitchFamily="2" charset="-122"/>
              </a:endParaRPr>
            </a:p>
          </p:txBody>
        </p:sp>
        <p:sp>
          <p:nvSpPr>
            <p:cNvPr id="72721" name="Text Box 287"/>
            <p:cNvSpPr txBox="1">
              <a:spLocks noChangeArrowheads="1"/>
            </p:cNvSpPr>
            <p:nvPr/>
          </p:nvSpPr>
          <p:spPr bwMode="auto">
            <a:xfrm>
              <a:off x="1138" y="2123"/>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G</a:t>
              </a:r>
              <a:r>
                <a:rPr kumimoji="1" lang="en-US" altLang="zh-CN" baseline="-25000" dirty="0">
                  <a:solidFill>
                    <a:schemeClr val="tx1"/>
                  </a:solidFill>
                  <a:ea typeface="宋体" panose="02010600030101010101" pitchFamily="2" charset="-122"/>
                </a:rPr>
                <a:t>S</a:t>
              </a:r>
              <a:endParaRPr kumimoji="1" lang="en-US" altLang="zh-CN" dirty="0">
                <a:solidFill>
                  <a:schemeClr val="tx1"/>
                </a:solidFill>
                <a:ea typeface="宋体" panose="02010600030101010101" pitchFamily="2" charset="-122"/>
              </a:endParaRPr>
            </a:p>
          </p:txBody>
        </p:sp>
        <p:sp>
          <p:nvSpPr>
            <p:cNvPr id="72722" name="Text Box 288"/>
            <p:cNvSpPr txBox="1">
              <a:spLocks noChangeArrowheads="1"/>
            </p:cNvSpPr>
            <p:nvPr/>
          </p:nvSpPr>
          <p:spPr bwMode="auto">
            <a:xfrm>
              <a:off x="1614" y="1842"/>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a:t>
              </a:r>
              <a:endParaRPr kumimoji="1" lang="en-US" altLang="zh-CN">
                <a:solidFill>
                  <a:schemeClr val="tx1"/>
                </a:solidFill>
                <a:ea typeface="宋体" panose="02010600030101010101" pitchFamily="2" charset="-122"/>
              </a:endParaRPr>
            </a:p>
          </p:txBody>
        </p:sp>
        <p:sp>
          <p:nvSpPr>
            <p:cNvPr id="72723" name="Text Box 289"/>
            <p:cNvSpPr txBox="1">
              <a:spLocks noChangeArrowheads="1"/>
            </p:cNvSpPr>
            <p:nvPr/>
          </p:nvSpPr>
          <p:spPr bwMode="auto">
            <a:xfrm>
              <a:off x="1662" y="2114"/>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u</a:t>
              </a:r>
              <a:endParaRPr kumimoji="1" lang="en-US" altLang="zh-CN">
                <a:solidFill>
                  <a:schemeClr val="tx1"/>
                </a:solidFill>
                <a:ea typeface="宋体" panose="02010600030101010101" pitchFamily="2" charset="-122"/>
              </a:endParaRPr>
            </a:p>
          </p:txBody>
        </p:sp>
        <p:sp>
          <p:nvSpPr>
            <p:cNvPr id="72724" name="Text Box 290"/>
            <p:cNvSpPr txBox="1">
              <a:spLocks noChangeArrowheads="1"/>
            </p:cNvSpPr>
            <p:nvPr/>
          </p:nvSpPr>
          <p:spPr bwMode="auto">
            <a:xfrm>
              <a:off x="1614" y="2341"/>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_</a:t>
              </a:r>
              <a:endParaRPr kumimoji="1" lang="en-US" altLang="zh-CN">
                <a:solidFill>
                  <a:schemeClr val="tx1"/>
                </a:solidFill>
                <a:ea typeface="宋体" panose="02010600030101010101" pitchFamily="2" charset="-122"/>
              </a:endParaRPr>
            </a:p>
          </p:txBody>
        </p:sp>
        <p:sp>
          <p:nvSpPr>
            <p:cNvPr id="72725" name="Line 291"/>
            <p:cNvSpPr>
              <a:spLocks noChangeShapeType="1"/>
            </p:cNvSpPr>
            <p:nvPr/>
          </p:nvSpPr>
          <p:spPr bwMode="auto">
            <a:xfrm>
              <a:off x="1270" y="1932"/>
              <a:ext cx="363"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6" name="Line 292"/>
            <p:cNvSpPr>
              <a:spLocks noChangeShapeType="1"/>
            </p:cNvSpPr>
            <p:nvPr/>
          </p:nvSpPr>
          <p:spPr bwMode="auto">
            <a:xfrm>
              <a:off x="1074" y="1887"/>
              <a:ext cx="0" cy="81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2727" name="Oval 293"/>
            <p:cNvSpPr>
              <a:spLocks noChangeArrowheads="1"/>
            </p:cNvSpPr>
            <p:nvPr/>
          </p:nvSpPr>
          <p:spPr bwMode="auto">
            <a:xfrm>
              <a:off x="1837" y="1842"/>
              <a:ext cx="98"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728" name="Line 294"/>
            <p:cNvSpPr>
              <a:spLocks noChangeShapeType="1"/>
            </p:cNvSpPr>
            <p:nvPr/>
          </p:nvSpPr>
          <p:spPr bwMode="auto">
            <a:xfrm>
              <a:off x="521" y="1888"/>
              <a:ext cx="0" cy="81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9" name="Line 295"/>
            <p:cNvSpPr>
              <a:spLocks noChangeShapeType="1"/>
            </p:cNvSpPr>
            <p:nvPr/>
          </p:nvSpPr>
          <p:spPr bwMode="auto">
            <a:xfrm flipV="1">
              <a:off x="521" y="1968"/>
              <a:ext cx="0" cy="28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0" name="Text Box 296"/>
            <p:cNvSpPr txBox="1">
              <a:spLocks noChangeArrowheads="1"/>
            </p:cNvSpPr>
            <p:nvPr/>
          </p:nvSpPr>
          <p:spPr bwMode="auto">
            <a:xfrm>
              <a:off x="567" y="1888"/>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 </a:t>
              </a:r>
              <a:r>
                <a:rPr kumimoji="1" lang="en-US" altLang="zh-CN" baseline="-25000">
                  <a:solidFill>
                    <a:schemeClr val="tx1"/>
                  </a:solidFill>
                  <a:ea typeface="宋体" panose="02010600030101010101" pitchFamily="2" charset="-122"/>
                </a:rPr>
                <a:t>S</a:t>
              </a:r>
              <a:endParaRPr kumimoji="1" lang="en-US" altLang="zh-CN">
                <a:solidFill>
                  <a:schemeClr val="tx1"/>
                </a:solidFill>
                <a:ea typeface="宋体" panose="02010600030101010101" pitchFamily="2" charset="-122"/>
              </a:endParaRPr>
            </a:p>
          </p:txBody>
        </p:sp>
        <p:sp>
          <p:nvSpPr>
            <p:cNvPr id="72731" name="Line 297"/>
            <p:cNvSpPr>
              <a:spLocks noChangeShapeType="1"/>
            </p:cNvSpPr>
            <p:nvPr/>
          </p:nvSpPr>
          <p:spPr bwMode="auto">
            <a:xfrm>
              <a:off x="521" y="2703"/>
              <a:ext cx="1323"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2" name="Line 298"/>
            <p:cNvSpPr>
              <a:spLocks noChangeShapeType="1"/>
            </p:cNvSpPr>
            <p:nvPr/>
          </p:nvSpPr>
          <p:spPr bwMode="auto">
            <a:xfrm flipV="1">
              <a:off x="521" y="1887"/>
              <a:ext cx="1323"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733" name="Group 299"/>
            <p:cNvGrpSpPr/>
            <p:nvPr/>
          </p:nvGrpSpPr>
          <p:grpSpPr bwMode="auto">
            <a:xfrm>
              <a:off x="340" y="2205"/>
              <a:ext cx="392" cy="363"/>
              <a:chOff x="4785" y="709"/>
              <a:chExt cx="363" cy="363"/>
            </a:xfrm>
          </p:grpSpPr>
          <p:sp>
            <p:nvSpPr>
              <p:cNvPr id="72736" name="Oval 300"/>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2737" name="Line 301"/>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734" name="Oval 302"/>
            <p:cNvSpPr>
              <a:spLocks noChangeArrowheads="1"/>
            </p:cNvSpPr>
            <p:nvPr/>
          </p:nvSpPr>
          <p:spPr bwMode="auto">
            <a:xfrm>
              <a:off x="1837" y="2658"/>
              <a:ext cx="98"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2735" name="Rectangle 303"/>
            <p:cNvSpPr>
              <a:spLocks noChangeArrowheads="1"/>
            </p:cNvSpPr>
            <p:nvPr/>
          </p:nvSpPr>
          <p:spPr bwMode="auto">
            <a:xfrm>
              <a:off x="1010" y="2114"/>
              <a:ext cx="13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87" name="Text Box 4"/>
          <p:cNvSpPr txBox="1">
            <a:spLocks noChangeArrowheads="1"/>
          </p:cNvSpPr>
          <p:nvPr/>
        </p:nvSpPr>
        <p:spPr bwMode="auto">
          <a:xfrm>
            <a:off x="0" y="0"/>
            <a:ext cx="3084195"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93" name="Text Box 68"/>
          <p:cNvSpPr txBox="1">
            <a:spLocks noChangeArrowheads="1"/>
          </p:cNvSpPr>
          <p:nvPr/>
        </p:nvSpPr>
        <p:spPr bwMode="auto">
          <a:xfrm>
            <a:off x="3013551" y="6350039"/>
            <a:ext cx="1653855" cy="461665"/>
          </a:xfrm>
          <a:prstGeom prst="rect">
            <a:avLst/>
          </a:prstGeom>
          <a:noFill/>
          <a:ln w="952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zh-CN" altLang="en-US" dirty="0">
                <a:sym typeface="Symbol" panose="05050102010706020507" pitchFamily="18" charset="2"/>
              </a:rPr>
              <a:t>注意方向！</a:t>
            </a:r>
            <a:endParaRPr kumimoji="1" lang="zh-CN" altLang="en-US" dirty="0">
              <a:sym typeface="Symbol" panose="05050102010706020507" pitchFamily="18" charset="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3"/>
          <p:cNvGrpSpPr/>
          <p:nvPr/>
        </p:nvGrpSpPr>
        <p:grpSpPr bwMode="auto">
          <a:xfrm>
            <a:off x="5483543" y="1339850"/>
            <a:ext cx="2805111" cy="1871662"/>
            <a:chOff x="340" y="1570"/>
            <a:chExt cx="1767" cy="1179"/>
          </a:xfrm>
        </p:grpSpPr>
        <p:sp>
          <p:nvSpPr>
            <p:cNvPr id="73780" name="Text Box 224"/>
            <p:cNvSpPr txBox="1">
              <a:spLocks noChangeArrowheads="1"/>
            </p:cNvSpPr>
            <p:nvPr/>
          </p:nvSpPr>
          <p:spPr bwMode="auto">
            <a:xfrm>
              <a:off x="1320" y="1570"/>
              <a:ext cx="2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a:solidFill>
                  <a:schemeClr val="tx1"/>
                </a:solidFill>
                <a:ea typeface="宋体" panose="02010600030101010101" pitchFamily="2" charset="-122"/>
              </a:endParaRPr>
            </a:p>
          </p:txBody>
        </p:sp>
        <p:sp>
          <p:nvSpPr>
            <p:cNvPr id="73781" name="Text Box 225"/>
            <p:cNvSpPr txBox="1">
              <a:spLocks noChangeArrowheads="1"/>
            </p:cNvSpPr>
            <p:nvPr/>
          </p:nvSpPr>
          <p:spPr bwMode="auto">
            <a:xfrm>
              <a:off x="1172" y="2069"/>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G</a:t>
              </a:r>
              <a:r>
                <a:rPr kumimoji="1" lang="en-US" altLang="zh-CN" baseline="-25000">
                  <a:solidFill>
                    <a:schemeClr val="tx1"/>
                  </a:solidFill>
                  <a:ea typeface="宋体" panose="02010600030101010101" pitchFamily="2" charset="-122"/>
                </a:rPr>
                <a:t>S</a:t>
              </a:r>
              <a:endParaRPr kumimoji="1" lang="en-US" altLang="zh-CN">
                <a:solidFill>
                  <a:schemeClr val="tx1"/>
                </a:solidFill>
                <a:ea typeface="宋体" panose="02010600030101010101" pitchFamily="2" charset="-122"/>
              </a:endParaRPr>
            </a:p>
          </p:txBody>
        </p:sp>
        <p:sp>
          <p:nvSpPr>
            <p:cNvPr id="73782" name="Text Box 226"/>
            <p:cNvSpPr txBox="1">
              <a:spLocks noChangeArrowheads="1"/>
            </p:cNvSpPr>
            <p:nvPr/>
          </p:nvSpPr>
          <p:spPr bwMode="auto">
            <a:xfrm>
              <a:off x="1770" y="1871"/>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a:t>
              </a:r>
              <a:endParaRPr kumimoji="1" lang="en-US" altLang="zh-CN" dirty="0">
                <a:solidFill>
                  <a:schemeClr val="tx1"/>
                </a:solidFill>
                <a:ea typeface="宋体" panose="02010600030101010101" pitchFamily="2" charset="-122"/>
              </a:endParaRPr>
            </a:p>
          </p:txBody>
        </p:sp>
        <p:sp>
          <p:nvSpPr>
            <p:cNvPr id="73783" name="Text Box 227"/>
            <p:cNvSpPr txBox="1">
              <a:spLocks noChangeArrowheads="1"/>
            </p:cNvSpPr>
            <p:nvPr/>
          </p:nvSpPr>
          <p:spPr bwMode="auto">
            <a:xfrm>
              <a:off x="1771" y="2114"/>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u</a:t>
              </a:r>
              <a:endParaRPr kumimoji="1" lang="en-US" altLang="zh-CN">
                <a:solidFill>
                  <a:schemeClr val="tx1"/>
                </a:solidFill>
                <a:ea typeface="宋体" panose="02010600030101010101" pitchFamily="2" charset="-122"/>
              </a:endParaRPr>
            </a:p>
          </p:txBody>
        </p:sp>
        <p:sp>
          <p:nvSpPr>
            <p:cNvPr id="73784" name="Text Box 228"/>
            <p:cNvSpPr txBox="1">
              <a:spLocks noChangeArrowheads="1"/>
            </p:cNvSpPr>
            <p:nvPr/>
          </p:nvSpPr>
          <p:spPr bwMode="auto">
            <a:xfrm>
              <a:off x="1797" y="2345"/>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_</a:t>
              </a:r>
              <a:endParaRPr kumimoji="1" lang="en-US" altLang="zh-CN">
                <a:solidFill>
                  <a:schemeClr val="tx1"/>
                </a:solidFill>
                <a:ea typeface="宋体" panose="02010600030101010101" pitchFamily="2" charset="-122"/>
              </a:endParaRPr>
            </a:p>
          </p:txBody>
        </p:sp>
        <p:sp>
          <p:nvSpPr>
            <p:cNvPr id="73785" name="Line 229"/>
            <p:cNvSpPr>
              <a:spLocks noChangeShapeType="1"/>
            </p:cNvSpPr>
            <p:nvPr/>
          </p:nvSpPr>
          <p:spPr bwMode="auto">
            <a:xfrm>
              <a:off x="1270" y="1932"/>
              <a:ext cx="363"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6" name="Line 230"/>
            <p:cNvSpPr>
              <a:spLocks noChangeShapeType="1"/>
            </p:cNvSpPr>
            <p:nvPr/>
          </p:nvSpPr>
          <p:spPr bwMode="auto">
            <a:xfrm>
              <a:off x="1074" y="1887"/>
              <a:ext cx="0" cy="81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3787" name="Oval 231"/>
            <p:cNvSpPr>
              <a:spLocks noChangeArrowheads="1"/>
            </p:cNvSpPr>
            <p:nvPr/>
          </p:nvSpPr>
          <p:spPr bwMode="auto">
            <a:xfrm>
              <a:off x="1837" y="1842"/>
              <a:ext cx="98"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3788" name="Line 232"/>
            <p:cNvSpPr>
              <a:spLocks noChangeShapeType="1"/>
            </p:cNvSpPr>
            <p:nvPr/>
          </p:nvSpPr>
          <p:spPr bwMode="auto">
            <a:xfrm>
              <a:off x="521" y="1888"/>
              <a:ext cx="0" cy="81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9" name="Line 233"/>
            <p:cNvSpPr>
              <a:spLocks noChangeShapeType="1"/>
            </p:cNvSpPr>
            <p:nvPr/>
          </p:nvSpPr>
          <p:spPr bwMode="auto">
            <a:xfrm flipV="1">
              <a:off x="521" y="1968"/>
              <a:ext cx="0" cy="283"/>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90" name="Text Box 234"/>
            <p:cNvSpPr txBox="1">
              <a:spLocks noChangeArrowheads="1"/>
            </p:cNvSpPr>
            <p:nvPr/>
          </p:nvSpPr>
          <p:spPr bwMode="auto">
            <a:xfrm>
              <a:off x="567" y="1888"/>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 </a:t>
              </a:r>
              <a:r>
                <a:rPr kumimoji="1" lang="en-US" altLang="zh-CN" baseline="-25000">
                  <a:solidFill>
                    <a:schemeClr val="tx1"/>
                  </a:solidFill>
                  <a:ea typeface="宋体" panose="02010600030101010101" pitchFamily="2" charset="-122"/>
                </a:rPr>
                <a:t>S</a:t>
              </a:r>
              <a:endParaRPr kumimoji="1" lang="en-US" altLang="zh-CN">
                <a:solidFill>
                  <a:schemeClr val="tx1"/>
                </a:solidFill>
                <a:ea typeface="宋体" panose="02010600030101010101" pitchFamily="2" charset="-122"/>
              </a:endParaRPr>
            </a:p>
          </p:txBody>
        </p:sp>
        <p:sp>
          <p:nvSpPr>
            <p:cNvPr id="73791" name="Line 235"/>
            <p:cNvSpPr>
              <a:spLocks noChangeShapeType="1"/>
            </p:cNvSpPr>
            <p:nvPr/>
          </p:nvSpPr>
          <p:spPr bwMode="auto">
            <a:xfrm>
              <a:off x="521" y="2703"/>
              <a:ext cx="1323"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92" name="Line 236"/>
            <p:cNvSpPr>
              <a:spLocks noChangeShapeType="1"/>
            </p:cNvSpPr>
            <p:nvPr/>
          </p:nvSpPr>
          <p:spPr bwMode="auto">
            <a:xfrm flipV="1">
              <a:off x="521" y="1887"/>
              <a:ext cx="1323"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3793" name="Group 237"/>
            <p:cNvGrpSpPr/>
            <p:nvPr/>
          </p:nvGrpSpPr>
          <p:grpSpPr bwMode="auto">
            <a:xfrm>
              <a:off x="340" y="2205"/>
              <a:ext cx="392" cy="363"/>
              <a:chOff x="4785" y="709"/>
              <a:chExt cx="363" cy="363"/>
            </a:xfrm>
          </p:grpSpPr>
          <p:sp>
            <p:nvSpPr>
              <p:cNvPr id="73796" name="Oval 238"/>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3797" name="Line 239"/>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3794" name="Oval 240"/>
            <p:cNvSpPr>
              <a:spLocks noChangeArrowheads="1"/>
            </p:cNvSpPr>
            <p:nvPr/>
          </p:nvSpPr>
          <p:spPr bwMode="auto">
            <a:xfrm>
              <a:off x="1837" y="2658"/>
              <a:ext cx="98"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3795" name="Rectangle 241"/>
            <p:cNvSpPr>
              <a:spLocks noChangeArrowheads="1"/>
            </p:cNvSpPr>
            <p:nvPr/>
          </p:nvSpPr>
          <p:spPr bwMode="auto">
            <a:xfrm>
              <a:off x="1025" y="2114"/>
              <a:ext cx="13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32770" name="Text Box 2"/>
          <p:cNvSpPr txBox="1">
            <a:spLocks noChangeArrowheads="1"/>
          </p:cNvSpPr>
          <p:nvPr/>
        </p:nvSpPr>
        <p:spPr bwMode="auto">
          <a:xfrm>
            <a:off x="435928" y="5438384"/>
            <a:ext cx="8626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startAt="2"/>
            </a:pPr>
            <a:r>
              <a:rPr kumimoji="1" lang="zh-CN" altLang="en-US" dirty="0"/>
              <a:t>理想电压源与理想电流源不能相互转换。（回忆无伴电压源）</a:t>
            </a:r>
            <a:endParaRPr kumimoji="1" lang="en-US" altLang="zh-CN" dirty="0"/>
          </a:p>
        </p:txBody>
      </p:sp>
      <p:sp>
        <p:nvSpPr>
          <p:cNvPr id="32819" name="Text Box 51"/>
          <p:cNvSpPr txBox="1">
            <a:spLocks noChangeArrowheads="1"/>
          </p:cNvSpPr>
          <p:nvPr/>
        </p:nvSpPr>
        <p:spPr bwMode="auto">
          <a:xfrm>
            <a:off x="435928" y="4353560"/>
            <a:ext cx="8496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buFontTx/>
              <a:buAutoNum type="circleNumDbPlain"/>
            </a:pPr>
            <a:r>
              <a:rPr kumimoji="1" lang="zh-CN" altLang="en-US" dirty="0"/>
              <a:t>等效是对外部电路等效，对内部电路是不等效的。</a:t>
            </a:r>
            <a:endParaRPr kumimoji="1" lang="zh-CN" altLang="en-US" dirty="0"/>
          </a:p>
        </p:txBody>
      </p:sp>
      <p:grpSp>
        <p:nvGrpSpPr>
          <p:cNvPr id="6" name="Group 58"/>
          <p:cNvGrpSpPr/>
          <p:nvPr/>
        </p:nvGrpSpPr>
        <p:grpSpPr bwMode="auto">
          <a:xfrm>
            <a:off x="3322955" y="1843087"/>
            <a:ext cx="647700" cy="1333500"/>
            <a:chOff x="4992" y="2797"/>
            <a:chExt cx="408" cy="840"/>
          </a:xfrm>
        </p:grpSpPr>
        <p:sp>
          <p:nvSpPr>
            <p:cNvPr id="73773" name="Oval 59"/>
            <p:cNvSpPr>
              <a:spLocks noChangeArrowheads="1"/>
            </p:cNvSpPr>
            <p:nvPr/>
          </p:nvSpPr>
          <p:spPr bwMode="auto">
            <a:xfrm>
              <a:off x="4992" y="2797"/>
              <a:ext cx="408" cy="840"/>
            </a:xfrm>
            <a:prstGeom prst="ellipse">
              <a:avLst/>
            </a:prstGeom>
            <a:noFill/>
            <a:ln w="28575">
              <a:solidFill>
                <a:srgbClr val="00FFFF"/>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3774" name="Line 60"/>
            <p:cNvSpPr>
              <a:spLocks noChangeShapeType="1"/>
            </p:cNvSpPr>
            <p:nvPr/>
          </p:nvSpPr>
          <p:spPr bwMode="auto">
            <a:xfrm>
              <a:off x="5400" y="3101"/>
              <a:ext cx="0" cy="268"/>
            </a:xfrm>
            <a:prstGeom prst="line">
              <a:avLst/>
            </a:prstGeom>
            <a:noFill/>
            <a:ln w="28575">
              <a:solidFill>
                <a:srgbClr val="00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5" name="Text Box 61"/>
            <p:cNvSpPr txBox="1">
              <a:spLocks noChangeArrowheads="1"/>
            </p:cNvSpPr>
            <p:nvPr/>
          </p:nvSpPr>
          <p:spPr bwMode="auto">
            <a:xfrm>
              <a:off x="5112" y="3058"/>
              <a:ext cx="1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i="1">
                <a:solidFill>
                  <a:schemeClr val="tx1"/>
                </a:solidFill>
                <a:ea typeface="宋体" panose="02010600030101010101" pitchFamily="2" charset="-122"/>
              </a:endParaRPr>
            </a:p>
          </p:txBody>
        </p:sp>
      </p:grpSp>
      <p:grpSp>
        <p:nvGrpSpPr>
          <p:cNvPr id="7" name="Group 62"/>
          <p:cNvGrpSpPr/>
          <p:nvPr/>
        </p:nvGrpSpPr>
        <p:grpSpPr bwMode="auto">
          <a:xfrm>
            <a:off x="4404043" y="1627187"/>
            <a:ext cx="355600" cy="1728788"/>
            <a:chOff x="2064" y="444"/>
            <a:chExt cx="224" cy="1055"/>
          </a:xfrm>
        </p:grpSpPr>
        <p:sp>
          <p:nvSpPr>
            <p:cNvPr id="73770" name="Line 63"/>
            <p:cNvSpPr>
              <a:spLocks noChangeShapeType="1"/>
            </p:cNvSpPr>
            <p:nvPr/>
          </p:nvSpPr>
          <p:spPr bwMode="auto">
            <a:xfrm>
              <a:off x="2288" y="444"/>
              <a:ext cx="0" cy="1055"/>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1" name="Line 64"/>
            <p:cNvSpPr>
              <a:spLocks noChangeShapeType="1"/>
            </p:cNvSpPr>
            <p:nvPr/>
          </p:nvSpPr>
          <p:spPr bwMode="auto">
            <a:xfrm>
              <a:off x="2064" y="444"/>
              <a:ext cx="22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2" name="Line 65"/>
            <p:cNvSpPr>
              <a:spLocks noChangeShapeType="1"/>
            </p:cNvSpPr>
            <p:nvPr/>
          </p:nvSpPr>
          <p:spPr bwMode="auto">
            <a:xfrm>
              <a:off x="2064" y="1488"/>
              <a:ext cx="22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66"/>
          <p:cNvGrpSpPr/>
          <p:nvPr/>
        </p:nvGrpSpPr>
        <p:grpSpPr bwMode="auto">
          <a:xfrm>
            <a:off x="7931468" y="1843087"/>
            <a:ext cx="361950" cy="1295400"/>
            <a:chOff x="4608" y="528"/>
            <a:chExt cx="228" cy="816"/>
          </a:xfrm>
        </p:grpSpPr>
        <p:sp>
          <p:nvSpPr>
            <p:cNvPr id="73767" name="Line 67"/>
            <p:cNvSpPr>
              <a:spLocks noChangeShapeType="1"/>
            </p:cNvSpPr>
            <p:nvPr/>
          </p:nvSpPr>
          <p:spPr bwMode="auto">
            <a:xfrm>
              <a:off x="4836" y="528"/>
              <a:ext cx="0" cy="814"/>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68" name="Line 68"/>
            <p:cNvSpPr>
              <a:spLocks noChangeShapeType="1"/>
            </p:cNvSpPr>
            <p:nvPr/>
          </p:nvSpPr>
          <p:spPr bwMode="auto">
            <a:xfrm>
              <a:off x="4608" y="528"/>
              <a:ext cx="228"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69" name="Line 69"/>
            <p:cNvSpPr>
              <a:spLocks noChangeShapeType="1"/>
            </p:cNvSpPr>
            <p:nvPr/>
          </p:nvSpPr>
          <p:spPr bwMode="auto">
            <a:xfrm>
              <a:off x="4608" y="1344"/>
              <a:ext cx="228"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120"/>
          <p:cNvGrpSpPr/>
          <p:nvPr/>
        </p:nvGrpSpPr>
        <p:grpSpPr bwMode="auto">
          <a:xfrm>
            <a:off x="173357" y="1145381"/>
            <a:ext cx="1644650" cy="850900"/>
            <a:chOff x="385" y="3022"/>
            <a:chExt cx="1036" cy="536"/>
          </a:xfrm>
        </p:grpSpPr>
        <p:pic>
          <p:nvPicPr>
            <p:cNvPr id="73761" name="Picture 121" descr="1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2" name="Text Box 122"/>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sz="3200">
                  <a:solidFill>
                    <a:srgbClr val="FA7748"/>
                  </a:solidFill>
                  <a:ea typeface="华文行楷" panose="02010800040101010101" pitchFamily="2" charset="-122"/>
                </a:rPr>
                <a:t>注意</a:t>
              </a:r>
              <a:endParaRPr kumimoji="1" lang="zh-CN" altLang="en-US" sz="3200">
                <a:solidFill>
                  <a:srgbClr val="FA7748"/>
                </a:solidFill>
                <a:ea typeface="华文行楷" panose="02010800040101010101" pitchFamily="2" charset="-122"/>
              </a:endParaRPr>
            </a:p>
          </p:txBody>
        </p:sp>
      </p:grpSp>
      <p:grpSp>
        <p:nvGrpSpPr>
          <p:cNvPr id="12" name="Group 159"/>
          <p:cNvGrpSpPr/>
          <p:nvPr/>
        </p:nvGrpSpPr>
        <p:grpSpPr bwMode="auto">
          <a:xfrm>
            <a:off x="2192656" y="1555750"/>
            <a:ext cx="2549526" cy="1873250"/>
            <a:chOff x="2784" y="391"/>
            <a:chExt cx="1606" cy="1180"/>
          </a:xfrm>
        </p:grpSpPr>
        <p:sp>
          <p:nvSpPr>
            <p:cNvPr id="73745" name="Oval 160"/>
            <p:cNvSpPr>
              <a:spLocks noChangeArrowheads="1"/>
            </p:cNvSpPr>
            <p:nvPr/>
          </p:nvSpPr>
          <p:spPr bwMode="auto">
            <a:xfrm>
              <a:off x="3107" y="61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3746" name="Text Box 161"/>
            <p:cNvSpPr txBox="1">
              <a:spLocks noChangeArrowheads="1"/>
            </p:cNvSpPr>
            <p:nvPr/>
          </p:nvSpPr>
          <p:spPr bwMode="auto">
            <a:xfrm>
              <a:off x="3787" y="391"/>
              <a:ext cx="2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i="1">
                <a:solidFill>
                  <a:schemeClr val="tx1"/>
                </a:solidFill>
                <a:ea typeface="宋体" panose="02010600030101010101" pitchFamily="2" charset="-122"/>
              </a:endParaRPr>
            </a:p>
          </p:txBody>
        </p:sp>
        <p:sp>
          <p:nvSpPr>
            <p:cNvPr id="73747" name="Text Box 162"/>
            <p:cNvSpPr txBox="1">
              <a:spLocks noChangeArrowheads="1"/>
            </p:cNvSpPr>
            <p:nvPr/>
          </p:nvSpPr>
          <p:spPr bwMode="auto">
            <a:xfrm>
              <a:off x="2980" y="409"/>
              <a:ext cx="2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3748" name="Text Box 163"/>
            <p:cNvSpPr txBox="1">
              <a:spLocks noChangeArrowheads="1"/>
            </p:cNvSpPr>
            <p:nvPr/>
          </p:nvSpPr>
          <p:spPr bwMode="auto">
            <a:xfrm>
              <a:off x="2971" y="772"/>
              <a:ext cx="24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3749" name="Text Box 164"/>
            <p:cNvSpPr txBox="1">
              <a:spLocks noChangeArrowheads="1"/>
            </p:cNvSpPr>
            <p:nvPr/>
          </p:nvSpPr>
          <p:spPr bwMode="auto">
            <a:xfrm>
              <a:off x="2784" y="608"/>
              <a:ext cx="3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u </a:t>
              </a:r>
              <a:r>
                <a:rPr kumimoji="1" lang="en-US" altLang="zh-CN" baseline="-25000" dirty="0">
                  <a:solidFill>
                    <a:schemeClr val="tx1"/>
                  </a:solidFill>
                  <a:ea typeface="宋体" panose="02010600030101010101" pitchFamily="2" charset="-122"/>
                </a:rPr>
                <a:t>S</a:t>
              </a:r>
              <a:endParaRPr kumimoji="1" lang="en-US" altLang="zh-CN" dirty="0">
                <a:solidFill>
                  <a:schemeClr val="tx1"/>
                </a:solidFill>
                <a:ea typeface="宋体" panose="02010600030101010101" pitchFamily="2" charset="-122"/>
              </a:endParaRPr>
            </a:p>
          </p:txBody>
        </p:sp>
        <p:sp>
          <p:nvSpPr>
            <p:cNvPr id="73750" name="Line 165"/>
            <p:cNvSpPr>
              <a:spLocks noChangeShapeType="1"/>
            </p:cNvSpPr>
            <p:nvPr/>
          </p:nvSpPr>
          <p:spPr bwMode="auto">
            <a:xfrm>
              <a:off x="3515" y="527"/>
              <a:ext cx="318"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1" name="Text Box 166"/>
            <p:cNvSpPr txBox="1">
              <a:spLocks noChangeArrowheads="1"/>
            </p:cNvSpPr>
            <p:nvPr/>
          </p:nvSpPr>
          <p:spPr bwMode="auto">
            <a:xfrm>
              <a:off x="2880" y="1071"/>
              <a:ext cx="4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R</a:t>
              </a:r>
              <a:r>
                <a:rPr kumimoji="1" lang="en-US" altLang="zh-CN" baseline="-25000">
                  <a:solidFill>
                    <a:schemeClr val="tx1"/>
                  </a:solidFill>
                  <a:ea typeface="宋体" panose="02010600030101010101" pitchFamily="2" charset="-122"/>
                </a:rPr>
                <a:t>S</a:t>
              </a:r>
              <a:endParaRPr kumimoji="1" lang="en-US" altLang="zh-CN">
                <a:solidFill>
                  <a:schemeClr val="tx1"/>
                </a:solidFill>
                <a:ea typeface="宋体" panose="02010600030101010101" pitchFamily="2" charset="-122"/>
              </a:endParaRPr>
            </a:p>
          </p:txBody>
        </p:sp>
        <p:sp>
          <p:nvSpPr>
            <p:cNvPr id="73752" name="Text Box 167"/>
            <p:cNvSpPr txBox="1">
              <a:spLocks noChangeArrowheads="1"/>
            </p:cNvSpPr>
            <p:nvPr/>
          </p:nvSpPr>
          <p:spPr bwMode="auto">
            <a:xfrm>
              <a:off x="4037" y="404"/>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a:t>
              </a:r>
              <a:endParaRPr kumimoji="1" lang="en-US" altLang="zh-CN" dirty="0">
                <a:solidFill>
                  <a:schemeClr val="tx1"/>
                </a:solidFill>
                <a:ea typeface="宋体" panose="02010600030101010101" pitchFamily="2" charset="-122"/>
              </a:endParaRPr>
            </a:p>
          </p:txBody>
        </p:sp>
        <p:sp>
          <p:nvSpPr>
            <p:cNvPr id="73753" name="Text Box 168"/>
            <p:cNvSpPr txBox="1">
              <a:spLocks noChangeArrowheads="1"/>
            </p:cNvSpPr>
            <p:nvPr/>
          </p:nvSpPr>
          <p:spPr bwMode="auto">
            <a:xfrm>
              <a:off x="4047" y="804"/>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dirty="0">
                  <a:solidFill>
                    <a:schemeClr val="tx1"/>
                  </a:solidFill>
                  <a:ea typeface="宋体" panose="02010600030101010101" pitchFamily="2" charset="-122"/>
                </a:rPr>
                <a:t>u</a:t>
              </a:r>
              <a:endParaRPr kumimoji="1" lang="en-US" altLang="zh-CN" dirty="0">
                <a:solidFill>
                  <a:schemeClr val="tx1"/>
                </a:solidFill>
                <a:ea typeface="宋体" panose="02010600030101010101" pitchFamily="2" charset="-122"/>
              </a:endParaRPr>
            </a:p>
          </p:txBody>
        </p:sp>
        <p:sp>
          <p:nvSpPr>
            <p:cNvPr id="73754" name="Text Box 169"/>
            <p:cNvSpPr txBox="1">
              <a:spLocks noChangeArrowheads="1"/>
            </p:cNvSpPr>
            <p:nvPr/>
          </p:nvSpPr>
          <p:spPr bwMode="auto">
            <a:xfrm>
              <a:off x="4063" y="1163"/>
              <a:ext cx="3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_</a:t>
              </a:r>
              <a:endParaRPr kumimoji="1" lang="en-US" altLang="zh-CN">
                <a:solidFill>
                  <a:schemeClr val="tx1"/>
                </a:solidFill>
                <a:ea typeface="宋体" panose="02010600030101010101" pitchFamily="2" charset="-122"/>
              </a:endParaRPr>
            </a:p>
          </p:txBody>
        </p:sp>
        <p:sp>
          <p:nvSpPr>
            <p:cNvPr id="73755" name="Line 170"/>
            <p:cNvSpPr>
              <a:spLocks noChangeShapeType="1"/>
            </p:cNvSpPr>
            <p:nvPr/>
          </p:nvSpPr>
          <p:spPr bwMode="auto">
            <a:xfrm>
              <a:off x="3288" y="1525"/>
              <a:ext cx="81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56" name="Line 171"/>
            <p:cNvSpPr>
              <a:spLocks noChangeShapeType="1"/>
            </p:cNvSpPr>
            <p:nvPr/>
          </p:nvSpPr>
          <p:spPr bwMode="auto">
            <a:xfrm>
              <a:off x="3288" y="436"/>
              <a:ext cx="81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57" name="Line 172"/>
            <p:cNvSpPr>
              <a:spLocks noChangeShapeType="1"/>
            </p:cNvSpPr>
            <p:nvPr/>
          </p:nvSpPr>
          <p:spPr bwMode="auto">
            <a:xfrm flipV="1">
              <a:off x="3288" y="436"/>
              <a:ext cx="0" cy="108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58" name="Rectangle 173"/>
            <p:cNvSpPr>
              <a:spLocks noChangeArrowheads="1"/>
            </p:cNvSpPr>
            <p:nvPr/>
          </p:nvSpPr>
          <p:spPr bwMode="auto">
            <a:xfrm>
              <a:off x="3216" y="107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3759" name="Oval 174"/>
            <p:cNvSpPr>
              <a:spLocks noChangeArrowheads="1"/>
            </p:cNvSpPr>
            <p:nvPr/>
          </p:nvSpPr>
          <p:spPr bwMode="auto">
            <a:xfrm>
              <a:off x="4104" y="391"/>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3760" name="Oval 175"/>
            <p:cNvSpPr>
              <a:spLocks noChangeArrowheads="1"/>
            </p:cNvSpPr>
            <p:nvPr/>
          </p:nvSpPr>
          <p:spPr bwMode="auto">
            <a:xfrm>
              <a:off x="4104" y="1480"/>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61" name="Text Box 4"/>
          <p:cNvSpPr txBox="1">
            <a:spLocks noChangeArrowheads="1"/>
          </p:cNvSpPr>
          <p:nvPr/>
        </p:nvSpPr>
        <p:spPr bwMode="auto">
          <a:xfrm>
            <a:off x="1" y="0"/>
            <a:ext cx="3129916"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446848" y="887730"/>
            <a:ext cx="54911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a:t>利用电源转换简化电路计算</a:t>
            </a:r>
            <a:endParaRPr kumimoji="1" lang="zh-CN" altLang="en-US"/>
          </a:p>
        </p:txBody>
      </p:sp>
      <p:sp>
        <p:nvSpPr>
          <p:cNvPr id="47107" name="Text Box 3"/>
          <p:cNvSpPr txBox="1">
            <a:spLocks noChangeArrowheads="1"/>
          </p:cNvSpPr>
          <p:nvPr/>
        </p:nvSpPr>
        <p:spPr bwMode="auto">
          <a:xfrm>
            <a:off x="568961" y="777298"/>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3200" dirty="0">
                <a:solidFill>
                  <a:schemeClr val="tx1"/>
                </a:solidFill>
                <a:ea typeface="宋体" panose="02010600030101010101" pitchFamily="2" charset="-122"/>
              </a:rPr>
              <a:t>例</a:t>
            </a:r>
            <a:r>
              <a:rPr kumimoji="1" lang="en-US" altLang="zh-CN" sz="3200" dirty="0">
                <a:solidFill>
                  <a:schemeClr val="tx1"/>
                </a:solidFill>
                <a:ea typeface="宋体" panose="02010600030101010101" pitchFamily="2" charset="-122"/>
              </a:rPr>
              <a:t>1</a:t>
            </a:r>
            <a:endParaRPr kumimoji="1" lang="en-US" altLang="zh-CN" sz="3200" dirty="0">
              <a:solidFill>
                <a:schemeClr val="tx1"/>
              </a:solidFill>
              <a:ea typeface="宋体" panose="02010600030101010101" pitchFamily="2" charset="-122"/>
            </a:endParaRPr>
          </a:p>
        </p:txBody>
      </p:sp>
      <p:sp>
        <p:nvSpPr>
          <p:cNvPr id="47108" name="AutoShape 4"/>
          <p:cNvSpPr>
            <a:spLocks noChangeArrowheads="1"/>
          </p:cNvSpPr>
          <p:nvPr/>
        </p:nvSpPr>
        <p:spPr bwMode="auto">
          <a:xfrm>
            <a:off x="4417060" y="2616518"/>
            <a:ext cx="720725" cy="215900"/>
          </a:xfrm>
          <a:prstGeom prst="rightArrow">
            <a:avLst>
              <a:gd name="adj1" fmla="val 50000"/>
              <a:gd name="adj2" fmla="val 83456"/>
            </a:avLst>
          </a:prstGeom>
          <a:solidFill>
            <a:srgbClr val="0099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47109" name="Text Box 5"/>
          <p:cNvSpPr txBox="1">
            <a:spLocks noChangeArrowheads="1"/>
          </p:cNvSpPr>
          <p:nvPr/>
        </p:nvSpPr>
        <p:spPr bwMode="auto">
          <a:xfrm>
            <a:off x="7585710" y="1895793"/>
            <a:ext cx="1276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r>
              <a:rPr kumimoji="1" lang="en-US" altLang="zh-CN">
                <a:solidFill>
                  <a:schemeClr val="tx1"/>
                </a:solidFill>
                <a:ea typeface="宋体" panose="02010600030101010101" pitchFamily="2" charset="-122"/>
              </a:rPr>
              <a:t>=0.5A</a:t>
            </a:r>
            <a:endParaRPr kumimoji="1" lang="en-US" altLang="zh-CN">
              <a:solidFill>
                <a:schemeClr val="tx1"/>
              </a:solidFill>
              <a:ea typeface="宋体" panose="02010600030101010101" pitchFamily="2" charset="-122"/>
            </a:endParaRPr>
          </a:p>
        </p:txBody>
      </p:sp>
      <p:grpSp>
        <p:nvGrpSpPr>
          <p:cNvPr id="4" name="Group 147"/>
          <p:cNvGrpSpPr/>
          <p:nvPr/>
        </p:nvGrpSpPr>
        <p:grpSpPr bwMode="auto">
          <a:xfrm>
            <a:off x="4993323" y="1565593"/>
            <a:ext cx="2724150" cy="2262187"/>
            <a:chOff x="929" y="2042"/>
            <a:chExt cx="1716" cy="1425"/>
          </a:xfrm>
        </p:grpSpPr>
        <p:sp>
          <p:nvSpPr>
            <p:cNvPr id="74835" name="Oval 148"/>
            <p:cNvSpPr>
              <a:spLocks noChangeArrowheads="1"/>
            </p:cNvSpPr>
            <p:nvPr/>
          </p:nvSpPr>
          <p:spPr bwMode="auto">
            <a:xfrm>
              <a:off x="1383" y="229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4836" name="Oval 149"/>
            <p:cNvSpPr>
              <a:spLocks noChangeArrowheads="1"/>
            </p:cNvSpPr>
            <p:nvPr/>
          </p:nvSpPr>
          <p:spPr bwMode="auto">
            <a:xfrm>
              <a:off x="1383" y="284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4837" name="Line 150"/>
            <p:cNvSpPr>
              <a:spLocks noChangeShapeType="1"/>
            </p:cNvSpPr>
            <p:nvPr/>
          </p:nvSpPr>
          <p:spPr bwMode="auto">
            <a:xfrm>
              <a:off x="2426" y="2296"/>
              <a:ext cx="0" cy="227"/>
            </a:xfrm>
            <a:prstGeom prst="line">
              <a:avLst/>
            </a:prstGeom>
            <a:noFill/>
            <a:ln w="28575">
              <a:solidFill>
                <a:srgbClr val="00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38" name="Text Box 151"/>
            <p:cNvSpPr txBox="1">
              <a:spLocks noChangeArrowheads="1"/>
            </p:cNvSpPr>
            <p:nvPr/>
          </p:nvSpPr>
          <p:spPr bwMode="auto">
            <a:xfrm>
              <a:off x="1255" y="2042"/>
              <a:ext cx="2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39" name="Text Box 152"/>
            <p:cNvSpPr txBox="1">
              <a:spLocks noChangeArrowheads="1"/>
            </p:cNvSpPr>
            <p:nvPr/>
          </p:nvSpPr>
          <p:spPr bwMode="auto">
            <a:xfrm>
              <a:off x="929" y="2296"/>
              <a:ext cx="7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15V</a:t>
              </a:r>
              <a:endParaRPr kumimoji="1" lang="en-US" altLang="zh-CN">
                <a:solidFill>
                  <a:schemeClr val="tx1"/>
                </a:solidFill>
                <a:ea typeface="宋体" panose="02010600030101010101" pitchFamily="2" charset="-122"/>
              </a:endParaRPr>
            </a:p>
          </p:txBody>
        </p:sp>
        <p:sp>
          <p:nvSpPr>
            <p:cNvPr id="74840" name="Text Box 153"/>
            <p:cNvSpPr txBox="1">
              <a:spLocks noChangeArrowheads="1"/>
            </p:cNvSpPr>
            <p:nvPr/>
          </p:nvSpPr>
          <p:spPr bwMode="auto">
            <a:xfrm>
              <a:off x="1209" y="2450"/>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41" name="Text Box 154"/>
            <p:cNvSpPr txBox="1">
              <a:spLocks noChangeArrowheads="1"/>
            </p:cNvSpPr>
            <p:nvPr/>
          </p:nvSpPr>
          <p:spPr bwMode="auto">
            <a:xfrm>
              <a:off x="1202" y="3176"/>
              <a:ext cx="21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42" name="Text Box 155"/>
            <p:cNvSpPr txBox="1">
              <a:spLocks noChangeArrowheads="1"/>
            </p:cNvSpPr>
            <p:nvPr/>
          </p:nvSpPr>
          <p:spPr bwMode="auto">
            <a:xfrm>
              <a:off x="1021" y="2840"/>
              <a:ext cx="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8V</a:t>
              </a:r>
              <a:endParaRPr kumimoji="1" lang="en-US" altLang="zh-CN">
                <a:solidFill>
                  <a:schemeClr val="tx1"/>
                </a:solidFill>
                <a:ea typeface="宋体" panose="02010600030101010101" pitchFamily="2" charset="-122"/>
              </a:endParaRPr>
            </a:p>
          </p:txBody>
        </p:sp>
        <p:sp>
          <p:nvSpPr>
            <p:cNvPr id="74843" name="Text Box 156"/>
            <p:cNvSpPr txBox="1">
              <a:spLocks noChangeArrowheads="1"/>
            </p:cNvSpPr>
            <p:nvPr/>
          </p:nvSpPr>
          <p:spPr bwMode="auto">
            <a:xfrm>
              <a:off x="2064" y="2614"/>
              <a:ext cx="5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7</a:t>
              </a: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44" name="Text Box 157"/>
            <p:cNvSpPr txBox="1">
              <a:spLocks noChangeArrowheads="1"/>
            </p:cNvSpPr>
            <p:nvPr/>
          </p:nvSpPr>
          <p:spPr bwMode="auto">
            <a:xfrm>
              <a:off x="1837" y="2205"/>
              <a:ext cx="5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7</a:t>
              </a: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45" name="Rectangle 158"/>
            <p:cNvSpPr>
              <a:spLocks noChangeArrowheads="1"/>
            </p:cNvSpPr>
            <p:nvPr/>
          </p:nvSpPr>
          <p:spPr bwMode="auto">
            <a:xfrm>
              <a:off x="1565" y="2160"/>
              <a:ext cx="952" cy="1270"/>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4846" name="Rectangle 159"/>
            <p:cNvSpPr>
              <a:spLocks noChangeArrowheads="1"/>
            </p:cNvSpPr>
            <p:nvPr/>
          </p:nvSpPr>
          <p:spPr bwMode="auto">
            <a:xfrm>
              <a:off x="1882" y="211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4847" name="Rectangle 160"/>
            <p:cNvSpPr>
              <a:spLocks noChangeArrowheads="1"/>
            </p:cNvSpPr>
            <p:nvPr/>
          </p:nvSpPr>
          <p:spPr bwMode="auto">
            <a:xfrm>
              <a:off x="2435" y="261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6" name="Group 230"/>
          <p:cNvGrpSpPr/>
          <p:nvPr/>
        </p:nvGrpSpPr>
        <p:grpSpPr bwMode="auto">
          <a:xfrm>
            <a:off x="384810" y="1537018"/>
            <a:ext cx="3817938" cy="2303463"/>
            <a:chOff x="204" y="709"/>
            <a:chExt cx="2405" cy="1451"/>
          </a:xfrm>
        </p:grpSpPr>
        <p:sp>
          <p:nvSpPr>
            <p:cNvPr id="74808" name="Line 123"/>
            <p:cNvSpPr>
              <a:spLocks noChangeShapeType="1"/>
            </p:cNvSpPr>
            <p:nvPr/>
          </p:nvSpPr>
          <p:spPr bwMode="auto">
            <a:xfrm>
              <a:off x="1792" y="799"/>
              <a:ext cx="0" cy="136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9" name="Line 124"/>
            <p:cNvSpPr>
              <a:spLocks noChangeShapeType="1"/>
            </p:cNvSpPr>
            <p:nvPr/>
          </p:nvSpPr>
          <p:spPr bwMode="auto">
            <a:xfrm>
              <a:off x="2518" y="799"/>
              <a:ext cx="0" cy="136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0" name="Line 125"/>
            <p:cNvSpPr>
              <a:spLocks noChangeShapeType="1"/>
            </p:cNvSpPr>
            <p:nvPr/>
          </p:nvSpPr>
          <p:spPr bwMode="auto">
            <a:xfrm>
              <a:off x="976" y="799"/>
              <a:ext cx="1542"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1" name="Line 126"/>
            <p:cNvSpPr>
              <a:spLocks noChangeShapeType="1"/>
            </p:cNvSpPr>
            <p:nvPr/>
          </p:nvSpPr>
          <p:spPr bwMode="auto">
            <a:xfrm>
              <a:off x="976" y="1480"/>
              <a:ext cx="816" cy="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2" name="Line 127"/>
            <p:cNvSpPr>
              <a:spLocks noChangeShapeType="1"/>
            </p:cNvSpPr>
            <p:nvPr/>
          </p:nvSpPr>
          <p:spPr bwMode="auto">
            <a:xfrm>
              <a:off x="2427" y="845"/>
              <a:ext cx="0" cy="317"/>
            </a:xfrm>
            <a:prstGeom prst="line">
              <a:avLst/>
            </a:prstGeom>
            <a:noFill/>
            <a:ln w="38100">
              <a:solidFill>
                <a:srgbClr val="00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3" name="Text Box 128"/>
            <p:cNvSpPr txBox="1">
              <a:spLocks noChangeArrowheads="1"/>
            </p:cNvSpPr>
            <p:nvPr/>
          </p:nvSpPr>
          <p:spPr bwMode="auto">
            <a:xfrm>
              <a:off x="567" y="754"/>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5A</a:t>
              </a:r>
              <a:endParaRPr kumimoji="1" lang="en-US" altLang="zh-CN">
                <a:solidFill>
                  <a:schemeClr val="tx1"/>
                </a:solidFill>
                <a:ea typeface="宋体" panose="02010600030101010101" pitchFamily="2" charset="-122"/>
              </a:endParaRPr>
            </a:p>
          </p:txBody>
        </p:sp>
        <p:sp>
          <p:nvSpPr>
            <p:cNvPr id="74814" name="Line 129"/>
            <p:cNvSpPr>
              <a:spLocks noChangeShapeType="1"/>
            </p:cNvSpPr>
            <p:nvPr/>
          </p:nvSpPr>
          <p:spPr bwMode="auto">
            <a:xfrm>
              <a:off x="976" y="2160"/>
              <a:ext cx="1542"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5" name="Text Box 130"/>
            <p:cNvSpPr txBox="1">
              <a:spLocks noChangeArrowheads="1"/>
            </p:cNvSpPr>
            <p:nvPr/>
          </p:nvSpPr>
          <p:spPr bwMode="auto">
            <a:xfrm>
              <a:off x="1338" y="981"/>
              <a:ext cx="59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3</a:t>
              </a: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16" name="Text Box 131"/>
            <p:cNvSpPr txBox="1">
              <a:spLocks noChangeArrowheads="1"/>
            </p:cNvSpPr>
            <p:nvPr/>
          </p:nvSpPr>
          <p:spPr bwMode="auto">
            <a:xfrm>
              <a:off x="1339" y="1616"/>
              <a:ext cx="57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4</a:t>
              </a: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17" name="Text Box 132"/>
            <p:cNvSpPr txBox="1">
              <a:spLocks noChangeArrowheads="1"/>
            </p:cNvSpPr>
            <p:nvPr/>
          </p:nvSpPr>
          <p:spPr bwMode="auto">
            <a:xfrm>
              <a:off x="2064" y="1343"/>
              <a:ext cx="49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7</a:t>
              </a: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18" name="Text Box 133"/>
            <p:cNvSpPr txBox="1">
              <a:spLocks noChangeArrowheads="1"/>
            </p:cNvSpPr>
            <p:nvPr/>
          </p:nvSpPr>
          <p:spPr bwMode="auto">
            <a:xfrm>
              <a:off x="567" y="1842"/>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2A</a:t>
              </a:r>
              <a:endParaRPr kumimoji="1" lang="en-US" altLang="zh-CN">
                <a:solidFill>
                  <a:schemeClr val="tx1"/>
                </a:solidFill>
                <a:ea typeface="宋体" panose="02010600030101010101" pitchFamily="2" charset="-122"/>
              </a:endParaRPr>
            </a:p>
          </p:txBody>
        </p:sp>
        <p:sp>
          <p:nvSpPr>
            <p:cNvPr id="74819" name="Text Box 134"/>
            <p:cNvSpPr txBox="1">
              <a:spLocks noChangeArrowheads="1"/>
            </p:cNvSpPr>
            <p:nvPr/>
          </p:nvSpPr>
          <p:spPr bwMode="auto">
            <a:xfrm>
              <a:off x="1928" y="845"/>
              <a:ext cx="6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r>
                <a:rPr kumimoji="1" lang="zh-CN" altLang="en-US">
                  <a:solidFill>
                    <a:schemeClr val="tx1"/>
                  </a:solidFill>
                  <a:ea typeface="宋体" panose="02010600030101010101" pitchFamily="2" charset="-122"/>
                </a:rPr>
                <a:t>＝？</a:t>
              </a:r>
              <a:endParaRPr kumimoji="1" lang="zh-CN" altLang="en-US">
                <a:solidFill>
                  <a:schemeClr val="tx1"/>
                </a:solidFill>
                <a:ea typeface="宋体" panose="02010600030101010101" pitchFamily="2" charset="-122"/>
              </a:endParaRPr>
            </a:p>
          </p:txBody>
        </p:sp>
        <p:sp>
          <p:nvSpPr>
            <p:cNvPr id="74820" name="Line 135"/>
            <p:cNvSpPr>
              <a:spLocks noChangeShapeType="1"/>
            </p:cNvSpPr>
            <p:nvPr/>
          </p:nvSpPr>
          <p:spPr bwMode="auto">
            <a:xfrm flipH="1" flipV="1">
              <a:off x="976" y="799"/>
              <a:ext cx="0" cy="136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21" name="Rectangle 142"/>
            <p:cNvSpPr>
              <a:spLocks noChangeArrowheads="1"/>
            </p:cNvSpPr>
            <p:nvPr/>
          </p:nvSpPr>
          <p:spPr bwMode="auto">
            <a:xfrm>
              <a:off x="1710" y="161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4822" name="Rectangle 143"/>
            <p:cNvSpPr>
              <a:spLocks noChangeArrowheads="1"/>
            </p:cNvSpPr>
            <p:nvPr/>
          </p:nvSpPr>
          <p:spPr bwMode="auto">
            <a:xfrm>
              <a:off x="1710" y="98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4823" name="Rectangle 144"/>
            <p:cNvSpPr>
              <a:spLocks noChangeArrowheads="1"/>
            </p:cNvSpPr>
            <p:nvPr/>
          </p:nvSpPr>
          <p:spPr bwMode="auto">
            <a:xfrm>
              <a:off x="2436" y="134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4824" name="Line 145"/>
            <p:cNvSpPr>
              <a:spLocks noChangeShapeType="1"/>
            </p:cNvSpPr>
            <p:nvPr/>
          </p:nvSpPr>
          <p:spPr bwMode="auto">
            <a:xfrm flipV="1">
              <a:off x="975" y="1933"/>
              <a:ext cx="0" cy="182"/>
            </a:xfrm>
            <a:prstGeom prst="line">
              <a:avLst/>
            </a:prstGeom>
            <a:noFill/>
            <a:ln w="28575">
              <a:solidFill>
                <a:srgbClr val="00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25" name="Line 146"/>
            <p:cNvSpPr>
              <a:spLocks noChangeShapeType="1"/>
            </p:cNvSpPr>
            <p:nvPr/>
          </p:nvSpPr>
          <p:spPr bwMode="auto">
            <a:xfrm flipV="1">
              <a:off x="975" y="844"/>
              <a:ext cx="0" cy="182"/>
            </a:xfrm>
            <a:prstGeom prst="line">
              <a:avLst/>
            </a:prstGeom>
            <a:noFill/>
            <a:ln w="28575">
              <a:solidFill>
                <a:srgbClr val="00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26" name="Text Box 161"/>
            <p:cNvSpPr txBox="1">
              <a:spLocks noChangeArrowheads="1"/>
            </p:cNvSpPr>
            <p:nvPr/>
          </p:nvSpPr>
          <p:spPr bwMode="auto">
            <a:xfrm>
              <a:off x="204" y="709"/>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dirty="0">
                  <a:solidFill>
                    <a:schemeClr val="tx1"/>
                  </a:solidFill>
                </a:rPr>
                <a:t>1.</a:t>
              </a:r>
              <a:endParaRPr lang="en-US" altLang="zh-CN" dirty="0">
                <a:solidFill>
                  <a:schemeClr val="tx1"/>
                </a:solidFill>
              </a:endParaRPr>
            </a:p>
          </p:txBody>
        </p:sp>
        <p:grpSp>
          <p:nvGrpSpPr>
            <p:cNvPr id="74827" name="Group 136"/>
            <p:cNvGrpSpPr/>
            <p:nvPr/>
          </p:nvGrpSpPr>
          <p:grpSpPr bwMode="auto">
            <a:xfrm>
              <a:off x="794" y="1570"/>
              <a:ext cx="363" cy="363"/>
              <a:chOff x="4785" y="709"/>
              <a:chExt cx="363" cy="363"/>
            </a:xfrm>
          </p:grpSpPr>
          <p:sp>
            <p:nvSpPr>
              <p:cNvPr id="74831" name="Oval 137"/>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4832" name="Line 138"/>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828" name="Group 139"/>
            <p:cNvGrpSpPr/>
            <p:nvPr/>
          </p:nvGrpSpPr>
          <p:grpSpPr bwMode="auto">
            <a:xfrm>
              <a:off x="794" y="1026"/>
              <a:ext cx="363" cy="363"/>
              <a:chOff x="4785" y="709"/>
              <a:chExt cx="363" cy="363"/>
            </a:xfrm>
          </p:grpSpPr>
          <p:sp>
            <p:nvSpPr>
              <p:cNvPr id="74829" name="Oval 140"/>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4830" name="Line 141"/>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91" name="Text Box 4"/>
          <p:cNvSpPr txBox="1">
            <a:spLocks noChangeArrowheads="1"/>
          </p:cNvSpPr>
          <p:nvPr/>
        </p:nvSpPr>
        <p:spPr bwMode="auto">
          <a:xfrm>
            <a:off x="1" y="0"/>
            <a:ext cx="312166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92" name="图片 91"/>
          <p:cNvPicPr>
            <a:picLocks noChangeAspect="1"/>
          </p:cNvPicPr>
          <p:nvPr/>
        </p:nvPicPr>
        <p:blipFill>
          <a:blip r:embed="rId1"/>
          <a:stretch>
            <a:fillRect/>
          </a:stretch>
        </p:blipFill>
        <p:spPr>
          <a:xfrm>
            <a:off x="5510848" y="4579938"/>
            <a:ext cx="3510884" cy="2143709"/>
          </a:xfrm>
          <a:prstGeom prst="rect">
            <a:avLst/>
          </a:prstGeom>
        </p:spPr>
      </p:pic>
      <p:pic>
        <p:nvPicPr>
          <p:cNvPr id="2" name="图片 1"/>
          <p:cNvPicPr>
            <a:picLocks noChangeAspect="1"/>
          </p:cNvPicPr>
          <p:nvPr/>
        </p:nvPicPr>
        <p:blipFill>
          <a:blip r:embed="rId2"/>
          <a:stretch>
            <a:fillRect/>
          </a:stretch>
        </p:blipFill>
        <p:spPr>
          <a:xfrm>
            <a:off x="302736" y="4787561"/>
            <a:ext cx="5005153" cy="1659349"/>
          </a:xfrm>
          <a:prstGeom prst="rect">
            <a:avLst/>
          </a:prstGeom>
        </p:spPr>
      </p:pic>
      <p:sp>
        <p:nvSpPr>
          <p:cNvPr id="95" name="Text Box 3"/>
          <p:cNvSpPr txBox="1">
            <a:spLocks noChangeArrowheads="1"/>
          </p:cNvSpPr>
          <p:nvPr/>
        </p:nvSpPr>
        <p:spPr bwMode="auto">
          <a:xfrm>
            <a:off x="302736" y="4325917"/>
            <a:ext cx="8118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solidFill>
                  <a:schemeClr val="tx1"/>
                </a:solidFill>
                <a:ea typeface="宋体" panose="02010600030101010101" pitchFamily="2" charset="-122"/>
              </a:rPr>
              <a:t>复习</a:t>
            </a:r>
            <a:endParaRPr kumimoji="1" lang="en-US" altLang="zh-CN" dirty="0">
              <a:solidFill>
                <a:schemeClr val="tx1"/>
              </a:solidFill>
              <a:ea typeface="宋体"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446848" y="887730"/>
            <a:ext cx="54911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a:t>利用电源转换简化电路计算</a:t>
            </a:r>
            <a:endParaRPr kumimoji="1" lang="zh-CN" altLang="en-US"/>
          </a:p>
        </p:txBody>
      </p:sp>
      <p:sp>
        <p:nvSpPr>
          <p:cNvPr id="47107" name="Text Box 3"/>
          <p:cNvSpPr txBox="1">
            <a:spLocks noChangeArrowheads="1"/>
          </p:cNvSpPr>
          <p:nvPr/>
        </p:nvSpPr>
        <p:spPr bwMode="auto">
          <a:xfrm>
            <a:off x="568961" y="777298"/>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3200" dirty="0">
                <a:solidFill>
                  <a:schemeClr val="tx1"/>
                </a:solidFill>
                <a:ea typeface="宋体" panose="02010600030101010101" pitchFamily="2" charset="-122"/>
              </a:rPr>
              <a:t>例</a:t>
            </a:r>
            <a:r>
              <a:rPr kumimoji="1" lang="en-US" altLang="zh-CN" sz="3200" dirty="0">
                <a:solidFill>
                  <a:schemeClr val="tx1"/>
                </a:solidFill>
                <a:ea typeface="宋体" panose="02010600030101010101" pitchFamily="2" charset="-122"/>
              </a:rPr>
              <a:t>1</a:t>
            </a:r>
            <a:endParaRPr kumimoji="1" lang="en-US" altLang="zh-CN" sz="3200" dirty="0">
              <a:solidFill>
                <a:schemeClr val="tx1"/>
              </a:solidFill>
              <a:ea typeface="宋体" panose="02010600030101010101" pitchFamily="2" charset="-122"/>
            </a:endParaRPr>
          </a:p>
        </p:txBody>
      </p:sp>
      <p:sp>
        <p:nvSpPr>
          <p:cNvPr id="47140" name="AutoShape 36"/>
          <p:cNvSpPr>
            <a:spLocks noChangeArrowheads="1"/>
          </p:cNvSpPr>
          <p:nvPr/>
        </p:nvSpPr>
        <p:spPr bwMode="auto">
          <a:xfrm>
            <a:off x="4447858" y="2065754"/>
            <a:ext cx="649287" cy="215900"/>
          </a:xfrm>
          <a:prstGeom prst="rightArrow">
            <a:avLst>
              <a:gd name="adj1" fmla="val 50000"/>
              <a:gd name="adj2" fmla="val 75184"/>
            </a:avLst>
          </a:prstGeom>
          <a:solidFill>
            <a:srgbClr val="0099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47163" name="Text Box 59"/>
          <p:cNvSpPr txBox="1">
            <a:spLocks noChangeArrowheads="1"/>
          </p:cNvSpPr>
          <p:nvPr/>
        </p:nvSpPr>
        <p:spPr bwMode="auto">
          <a:xfrm>
            <a:off x="5809462" y="3709279"/>
            <a:ext cx="18716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i="1">
                <a:solidFill>
                  <a:schemeClr val="tx1"/>
                </a:solidFill>
                <a:ea typeface="宋体" panose="02010600030101010101" pitchFamily="2" charset="-122"/>
              </a:rPr>
              <a:t>U</a:t>
            </a:r>
            <a:r>
              <a:rPr kumimoji="1" lang="en-US" altLang="zh-CN" sz="3200">
                <a:solidFill>
                  <a:schemeClr val="tx1"/>
                </a:solidFill>
                <a:ea typeface="宋体" panose="02010600030101010101" pitchFamily="2" charset="-122"/>
              </a:rPr>
              <a:t>=20V</a:t>
            </a:r>
            <a:endParaRPr kumimoji="1" lang="en-US" altLang="zh-CN" sz="3200">
              <a:solidFill>
                <a:schemeClr val="tx1"/>
              </a:solidFill>
              <a:ea typeface="宋体" panose="02010600030101010101" pitchFamily="2" charset="-122"/>
            </a:endParaRPr>
          </a:p>
        </p:txBody>
      </p:sp>
      <p:grpSp>
        <p:nvGrpSpPr>
          <p:cNvPr id="9" name="Group 231"/>
          <p:cNvGrpSpPr/>
          <p:nvPr/>
        </p:nvGrpSpPr>
        <p:grpSpPr bwMode="auto">
          <a:xfrm>
            <a:off x="415608" y="1705391"/>
            <a:ext cx="4752975" cy="2305050"/>
            <a:chOff x="249" y="2296"/>
            <a:chExt cx="2994" cy="1452"/>
          </a:xfrm>
        </p:grpSpPr>
        <p:sp>
          <p:nvSpPr>
            <p:cNvPr id="74785" name="Oval 164"/>
            <p:cNvSpPr>
              <a:spLocks noChangeArrowheads="1"/>
            </p:cNvSpPr>
            <p:nvPr/>
          </p:nvSpPr>
          <p:spPr bwMode="auto">
            <a:xfrm>
              <a:off x="1700" y="261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4786" name="Oval 165"/>
            <p:cNvSpPr>
              <a:spLocks noChangeArrowheads="1"/>
            </p:cNvSpPr>
            <p:nvPr/>
          </p:nvSpPr>
          <p:spPr bwMode="auto">
            <a:xfrm>
              <a:off x="748" y="315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4787" name="Line 166"/>
            <p:cNvSpPr>
              <a:spLocks noChangeShapeType="1"/>
            </p:cNvSpPr>
            <p:nvPr/>
          </p:nvSpPr>
          <p:spPr bwMode="auto">
            <a:xfrm>
              <a:off x="1882" y="2478"/>
              <a:ext cx="0" cy="127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88" name="Text Box 167"/>
            <p:cNvSpPr txBox="1">
              <a:spLocks noChangeArrowheads="1"/>
            </p:cNvSpPr>
            <p:nvPr/>
          </p:nvSpPr>
          <p:spPr bwMode="auto">
            <a:xfrm>
              <a:off x="1884" y="3022"/>
              <a:ext cx="4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6A</a:t>
              </a:r>
              <a:endParaRPr kumimoji="1" lang="en-US" altLang="zh-CN">
                <a:solidFill>
                  <a:schemeClr val="tx1"/>
                </a:solidFill>
                <a:ea typeface="宋体" panose="02010600030101010101" pitchFamily="2" charset="-122"/>
              </a:endParaRPr>
            </a:p>
          </p:txBody>
        </p:sp>
        <p:sp>
          <p:nvSpPr>
            <p:cNvPr id="74789" name="Line 168"/>
            <p:cNvSpPr>
              <a:spLocks noChangeShapeType="1"/>
            </p:cNvSpPr>
            <p:nvPr/>
          </p:nvSpPr>
          <p:spPr bwMode="auto">
            <a:xfrm flipV="1">
              <a:off x="1882" y="3067"/>
              <a:ext cx="0" cy="227"/>
            </a:xfrm>
            <a:prstGeom prst="line">
              <a:avLst/>
            </a:prstGeom>
            <a:noFill/>
            <a:ln w="28575">
              <a:solidFill>
                <a:srgbClr val="00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90" name="Text Box 169"/>
            <p:cNvSpPr txBox="1">
              <a:spLocks noChangeArrowheads="1"/>
            </p:cNvSpPr>
            <p:nvPr/>
          </p:nvSpPr>
          <p:spPr bwMode="auto">
            <a:xfrm>
              <a:off x="2608" y="2632"/>
              <a:ext cx="2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791" name="Text Box 170"/>
            <p:cNvSpPr txBox="1">
              <a:spLocks noChangeArrowheads="1"/>
            </p:cNvSpPr>
            <p:nvPr/>
          </p:nvSpPr>
          <p:spPr bwMode="auto">
            <a:xfrm>
              <a:off x="652" y="3403"/>
              <a:ext cx="27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4792" name="Text Box 171"/>
            <p:cNvSpPr txBox="1">
              <a:spLocks noChangeArrowheads="1"/>
            </p:cNvSpPr>
            <p:nvPr/>
          </p:nvSpPr>
          <p:spPr bwMode="auto">
            <a:xfrm>
              <a:off x="2562" y="2949"/>
              <a:ext cx="6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U=</a:t>
              </a:r>
              <a:r>
                <a:rPr kumimoji="1" lang="zh-CN" altLang="en-US">
                  <a:solidFill>
                    <a:schemeClr val="tx1"/>
                  </a:solidFill>
                  <a:ea typeface="宋体" panose="02010600030101010101" pitchFamily="2" charset="-122"/>
                  <a:sym typeface="Symbol" panose="05050102010706020507" pitchFamily="18" charset="2"/>
                </a:rPr>
                <a:t>？</a:t>
              </a:r>
              <a:endParaRPr kumimoji="1" lang="zh-CN" altLang="en-US">
                <a:solidFill>
                  <a:schemeClr val="tx1"/>
                </a:solidFill>
                <a:ea typeface="宋体" panose="02010600030101010101" pitchFamily="2" charset="-122"/>
                <a:sym typeface="Symbol" panose="05050102010706020507" pitchFamily="18" charset="2"/>
              </a:endParaRPr>
            </a:p>
          </p:txBody>
        </p:sp>
        <p:sp>
          <p:nvSpPr>
            <p:cNvPr id="74793" name="Text Box 172"/>
            <p:cNvSpPr txBox="1">
              <a:spLocks noChangeArrowheads="1"/>
            </p:cNvSpPr>
            <p:nvPr/>
          </p:nvSpPr>
          <p:spPr bwMode="auto">
            <a:xfrm>
              <a:off x="435" y="2659"/>
              <a:ext cx="58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5</a:t>
              </a: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794" name="Text Box 173"/>
            <p:cNvSpPr txBox="1">
              <a:spLocks noChangeArrowheads="1"/>
            </p:cNvSpPr>
            <p:nvPr/>
          </p:nvSpPr>
          <p:spPr bwMode="auto">
            <a:xfrm>
              <a:off x="2122" y="2889"/>
              <a:ext cx="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dirty="0">
                  <a:solidFill>
                    <a:schemeClr val="tx1"/>
                  </a:solidFill>
                  <a:ea typeface="宋体" panose="02010600030101010101" pitchFamily="2" charset="-122"/>
                </a:rPr>
                <a:t>5</a:t>
              </a:r>
              <a:r>
                <a:rPr kumimoji="1" lang="en-US" altLang="zh-CN" dirty="0">
                  <a:solidFill>
                    <a:schemeClr val="tx1"/>
                  </a:solidFill>
                  <a:ea typeface="宋体" panose="02010600030101010101" pitchFamily="2" charset="-122"/>
                  <a:sym typeface="Symbol" panose="05050102010706020507" pitchFamily="18" charset="2"/>
                </a:rPr>
                <a:t></a:t>
              </a:r>
              <a:endParaRPr kumimoji="1" lang="en-US" altLang="zh-CN" dirty="0">
                <a:solidFill>
                  <a:schemeClr val="tx1"/>
                </a:solidFill>
                <a:ea typeface="宋体" panose="02010600030101010101" pitchFamily="2" charset="-122"/>
                <a:sym typeface="Symbol" panose="05050102010706020507" pitchFamily="18" charset="2"/>
              </a:endParaRPr>
            </a:p>
          </p:txBody>
        </p:sp>
        <p:sp>
          <p:nvSpPr>
            <p:cNvPr id="74795" name="Text Box 174"/>
            <p:cNvSpPr txBox="1">
              <a:spLocks noChangeArrowheads="1"/>
            </p:cNvSpPr>
            <p:nvPr/>
          </p:nvSpPr>
          <p:spPr bwMode="auto">
            <a:xfrm>
              <a:off x="294" y="3204"/>
              <a:ext cx="6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10V</a:t>
              </a:r>
              <a:endParaRPr kumimoji="1" lang="en-US" altLang="zh-CN">
                <a:solidFill>
                  <a:schemeClr val="tx1"/>
                </a:solidFill>
                <a:ea typeface="宋体" panose="02010600030101010101" pitchFamily="2" charset="-122"/>
              </a:endParaRPr>
            </a:p>
          </p:txBody>
        </p:sp>
        <p:sp>
          <p:nvSpPr>
            <p:cNvPr id="74796" name="Text Box 175"/>
            <p:cNvSpPr txBox="1">
              <a:spLocks noChangeArrowheads="1"/>
            </p:cNvSpPr>
            <p:nvPr/>
          </p:nvSpPr>
          <p:spPr bwMode="auto">
            <a:xfrm>
              <a:off x="1201" y="2659"/>
              <a:ext cx="7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10V</a:t>
              </a:r>
              <a:endParaRPr kumimoji="1" lang="en-US" altLang="zh-CN">
                <a:solidFill>
                  <a:schemeClr val="tx1"/>
                </a:solidFill>
                <a:ea typeface="宋体" panose="02010600030101010101" pitchFamily="2" charset="-122"/>
              </a:endParaRPr>
            </a:p>
          </p:txBody>
        </p:sp>
        <p:sp>
          <p:nvSpPr>
            <p:cNvPr id="74797" name="Rectangle 176"/>
            <p:cNvSpPr>
              <a:spLocks noChangeArrowheads="1"/>
            </p:cNvSpPr>
            <p:nvPr/>
          </p:nvSpPr>
          <p:spPr bwMode="auto">
            <a:xfrm>
              <a:off x="929" y="2478"/>
              <a:ext cx="1633" cy="1270"/>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4798" name="Rectangle 177"/>
            <p:cNvSpPr>
              <a:spLocks noChangeArrowheads="1"/>
            </p:cNvSpPr>
            <p:nvPr/>
          </p:nvSpPr>
          <p:spPr bwMode="auto">
            <a:xfrm>
              <a:off x="2481" y="293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4799" name="Rectangle 178"/>
            <p:cNvSpPr>
              <a:spLocks noChangeArrowheads="1"/>
            </p:cNvSpPr>
            <p:nvPr/>
          </p:nvSpPr>
          <p:spPr bwMode="auto">
            <a:xfrm>
              <a:off x="848" y="265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4800" name="Text Box 182"/>
            <p:cNvSpPr txBox="1">
              <a:spLocks noChangeArrowheads="1"/>
            </p:cNvSpPr>
            <p:nvPr/>
          </p:nvSpPr>
          <p:spPr bwMode="auto">
            <a:xfrm>
              <a:off x="657" y="2949"/>
              <a:ext cx="2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01" name="Text Box 183"/>
            <p:cNvSpPr txBox="1">
              <a:spLocks noChangeArrowheads="1"/>
            </p:cNvSpPr>
            <p:nvPr/>
          </p:nvSpPr>
          <p:spPr bwMode="auto">
            <a:xfrm>
              <a:off x="1519" y="2450"/>
              <a:ext cx="2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02" name="Text Box 184"/>
            <p:cNvSpPr txBox="1">
              <a:spLocks noChangeArrowheads="1"/>
            </p:cNvSpPr>
            <p:nvPr/>
          </p:nvSpPr>
          <p:spPr bwMode="auto">
            <a:xfrm>
              <a:off x="1474" y="2813"/>
              <a:ext cx="27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03" name="Text Box 185"/>
            <p:cNvSpPr txBox="1">
              <a:spLocks noChangeArrowheads="1"/>
            </p:cNvSpPr>
            <p:nvPr/>
          </p:nvSpPr>
          <p:spPr bwMode="auto">
            <a:xfrm>
              <a:off x="2562" y="3176"/>
              <a:ext cx="27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4804" name="Text Box 186"/>
            <p:cNvSpPr txBox="1">
              <a:spLocks noChangeArrowheads="1"/>
            </p:cNvSpPr>
            <p:nvPr/>
          </p:nvSpPr>
          <p:spPr bwMode="auto">
            <a:xfrm>
              <a:off x="249" y="2296"/>
              <a:ext cx="58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2.</a:t>
              </a:r>
              <a:endParaRPr kumimoji="1" lang="en-US" altLang="zh-CN">
                <a:solidFill>
                  <a:schemeClr val="tx1"/>
                </a:solidFill>
                <a:ea typeface="宋体" panose="02010600030101010101" pitchFamily="2" charset="-122"/>
                <a:sym typeface="Symbol" panose="05050102010706020507" pitchFamily="18" charset="2"/>
              </a:endParaRPr>
            </a:p>
          </p:txBody>
        </p:sp>
        <p:grpSp>
          <p:nvGrpSpPr>
            <p:cNvPr id="74805" name="Group 179"/>
            <p:cNvGrpSpPr/>
            <p:nvPr/>
          </p:nvGrpSpPr>
          <p:grpSpPr bwMode="auto">
            <a:xfrm>
              <a:off x="1700" y="3294"/>
              <a:ext cx="363" cy="363"/>
              <a:chOff x="4785" y="709"/>
              <a:chExt cx="363" cy="363"/>
            </a:xfrm>
          </p:grpSpPr>
          <p:sp>
            <p:nvSpPr>
              <p:cNvPr id="74806" name="Oval 180"/>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4807" name="Line 181"/>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 name="Group 232"/>
          <p:cNvGrpSpPr/>
          <p:nvPr/>
        </p:nvGrpSpPr>
        <p:grpSpPr bwMode="auto">
          <a:xfrm>
            <a:off x="5168583" y="1849854"/>
            <a:ext cx="3455987" cy="1727200"/>
            <a:chOff x="3243" y="2387"/>
            <a:chExt cx="2177" cy="1088"/>
          </a:xfrm>
        </p:grpSpPr>
        <p:sp>
          <p:nvSpPr>
            <p:cNvPr id="74767" name="Line 119"/>
            <p:cNvSpPr>
              <a:spLocks noChangeShapeType="1"/>
            </p:cNvSpPr>
            <p:nvPr/>
          </p:nvSpPr>
          <p:spPr bwMode="auto">
            <a:xfrm flipV="1">
              <a:off x="3243" y="2840"/>
              <a:ext cx="0" cy="18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tailEnd type="triangle" w="med" len="med"/>
                </a14:hiddenLine>
              </a:ext>
            </a:extLst>
          </p:spPr>
          <p:txBody>
            <a:bodyPr/>
            <a:lstStyle/>
            <a:p>
              <a:endParaRPr lang="zh-CN" altLang="en-US"/>
            </a:p>
          </p:txBody>
        </p:sp>
        <p:sp>
          <p:nvSpPr>
            <p:cNvPr id="74768" name="Line 207"/>
            <p:cNvSpPr>
              <a:spLocks noChangeShapeType="1"/>
            </p:cNvSpPr>
            <p:nvPr/>
          </p:nvSpPr>
          <p:spPr bwMode="auto">
            <a:xfrm>
              <a:off x="4104" y="2387"/>
              <a:ext cx="0" cy="108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69" name="Line 208"/>
            <p:cNvSpPr>
              <a:spLocks noChangeShapeType="1"/>
            </p:cNvSpPr>
            <p:nvPr/>
          </p:nvSpPr>
          <p:spPr bwMode="auto">
            <a:xfrm flipV="1">
              <a:off x="4105" y="2523"/>
              <a:ext cx="0" cy="363"/>
            </a:xfrm>
            <a:prstGeom prst="line">
              <a:avLst/>
            </a:prstGeom>
            <a:noFill/>
            <a:ln w="28575">
              <a:solidFill>
                <a:srgbClr val="00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70" name="Text Box 209"/>
            <p:cNvSpPr txBox="1">
              <a:spLocks noChangeArrowheads="1"/>
            </p:cNvSpPr>
            <p:nvPr/>
          </p:nvSpPr>
          <p:spPr bwMode="auto">
            <a:xfrm>
              <a:off x="5057" y="2495"/>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771" name="Text Box 210"/>
            <p:cNvSpPr txBox="1">
              <a:spLocks noChangeArrowheads="1"/>
            </p:cNvSpPr>
            <p:nvPr/>
          </p:nvSpPr>
          <p:spPr bwMode="auto">
            <a:xfrm>
              <a:off x="5057" y="3040"/>
              <a:ext cx="2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4772" name="Text Box 211"/>
            <p:cNvSpPr txBox="1">
              <a:spLocks noChangeArrowheads="1"/>
            </p:cNvSpPr>
            <p:nvPr/>
          </p:nvSpPr>
          <p:spPr bwMode="auto">
            <a:xfrm>
              <a:off x="5057" y="2768"/>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en-US" altLang="zh-CN" i="1">
                  <a:solidFill>
                    <a:schemeClr val="tx1"/>
                  </a:solidFill>
                  <a:ea typeface="宋体" panose="02010600030101010101" pitchFamily="2" charset="-122"/>
                  <a:sym typeface="Symbol" panose="05050102010706020507" pitchFamily="18" charset="2"/>
                </a:rPr>
                <a:t>U</a:t>
              </a:r>
              <a:endParaRPr kumimoji="1" lang="en-US" altLang="zh-CN">
                <a:solidFill>
                  <a:schemeClr val="tx1"/>
                </a:solidFill>
                <a:ea typeface="宋体" panose="02010600030101010101" pitchFamily="2" charset="-122"/>
                <a:sym typeface="Symbol" panose="05050102010706020507" pitchFamily="18" charset="2"/>
              </a:endParaRPr>
            </a:p>
          </p:txBody>
        </p:sp>
        <p:sp>
          <p:nvSpPr>
            <p:cNvPr id="74773" name="Text Box 212"/>
            <p:cNvSpPr txBox="1">
              <a:spLocks noChangeArrowheads="1"/>
            </p:cNvSpPr>
            <p:nvPr/>
          </p:nvSpPr>
          <p:spPr bwMode="auto">
            <a:xfrm>
              <a:off x="4422" y="2786"/>
              <a:ext cx="6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2.5</a:t>
              </a: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4774" name="Text Box 213"/>
            <p:cNvSpPr txBox="1">
              <a:spLocks noChangeArrowheads="1"/>
            </p:cNvSpPr>
            <p:nvPr/>
          </p:nvSpPr>
          <p:spPr bwMode="auto">
            <a:xfrm>
              <a:off x="3424" y="2568"/>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2A</a:t>
              </a:r>
              <a:endParaRPr kumimoji="1" lang="en-US" altLang="zh-CN">
                <a:solidFill>
                  <a:schemeClr val="tx1"/>
                </a:solidFill>
                <a:ea typeface="宋体" panose="02010600030101010101" pitchFamily="2" charset="-122"/>
              </a:endParaRPr>
            </a:p>
          </p:txBody>
        </p:sp>
        <p:sp>
          <p:nvSpPr>
            <p:cNvPr id="74775" name="Text Box 214"/>
            <p:cNvSpPr txBox="1">
              <a:spLocks noChangeArrowheads="1"/>
            </p:cNvSpPr>
            <p:nvPr/>
          </p:nvSpPr>
          <p:spPr bwMode="auto">
            <a:xfrm>
              <a:off x="4116" y="2559"/>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6A</a:t>
              </a:r>
              <a:endParaRPr kumimoji="1" lang="en-US" altLang="zh-CN">
                <a:solidFill>
                  <a:schemeClr val="tx1"/>
                </a:solidFill>
                <a:ea typeface="宋体" panose="02010600030101010101" pitchFamily="2" charset="-122"/>
              </a:endParaRPr>
            </a:p>
          </p:txBody>
        </p:sp>
        <p:sp>
          <p:nvSpPr>
            <p:cNvPr id="74776" name="Rectangle 215"/>
            <p:cNvSpPr>
              <a:spLocks noChangeArrowheads="1"/>
            </p:cNvSpPr>
            <p:nvPr/>
          </p:nvSpPr>
          <p:spPr bwMode="auto">
            <a:xfrm>
              <a:off x="3424" y="2387"/>
              <a:ext cx="1588" cy="1088"/>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4777" name="Line 222"/>
            <p:cNvSpPr>
              <a:spLocks noChangeShapeType="1"/>
            </p:cNvSpPr>
            <p:nvPr/>
          </p:nvSpPr>
          <p:spPr bwMode="auto">
            <a:xfrm flipV="1">
              <a:off x="3424" y="2523"/>
              <a:ext cx="0" cy="363"/>
            </a:xfrm>
            <a:prstGeom prst="line">
              <a:avLst/>
            </a:prstGeom>
            <a:noFill/>
            <a:ln w="28575">
              <a:solidFill>
                <a:srgbClr val="00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78" name="Rectangle 223"/>
            <p:cNvSpPr>
              <a:spLocks noChangeArrowheads="1"/>
            </p:cNvSpPr>
            <p:nvPr/>
          </p:nvSpPr>
          <p:spPr bwMode="auto">
            <a:xfrm>
              <a:off x="4930" y="275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74779" name="Group 219"/>
            <p:cNvGrpSpPr/>
            <p:nvPr/>
          </p:nvGrpSpPr>
          <p:grpSpPr bwMode="auto">
            <a:xfrm>
              <a:off x="3243" y="2886"/>
              <a:ext cx="363" cy="363"/>
              <a:chOff x="4785" y="709"/>
              <a:chExt cx="363" cy="363"/>
            </a:xfrm>
          </p:grpSpPr>
          <p:sp>
            <p:nvSpPr>
              <p:cNvPr id="74783" name="Oval 220"/>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4784" name="Line 221"/>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780" name="Group 216"/>
            <p:cNvGrpSpPr/>
            <p:nvPr/>
          </p:nvGrpSpPr>
          <p:grpSpPr bwMode="auto">
            <a:xfrm>
              <a:off x="3923" y="2886"/>
              <a:ext cx="363" cy="363"/>
              <a:chOff x="4785" y="709"/>
              <a:chExt cx="363" cy="363"/>
            </a:xfrm>
          </p:grpSpPr>
          <p:sp>
            <p:nvSpPr>
              <p:cNvPr id="74781" name="Oval 217"/>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4782" name="Line 218"/>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91" name="Text Box 4"/>
          <p:cNvSpPr txBox="1">
            <a:spLocks noChangeArrowheads="1"/>
          </p:cNvSpPr>
          <p:nvPr/>
        </p:nvSpPr>
        <p:spPr bwMode="auto">
          <a:xfrm>
            <a:off x="1" y="0"/>
            <a:ext cx="315976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3" name="图片 2"/>
          <p:cNvPicPr>
            <a:picLocks noChangeAspect="1"/>
          </p:cNvPicPr>
          <p:nvPr/>
        </p:nvPicPr>
        <p:blipFill>
          <a:blip r:embed="rId1"/>
          <a:stretch>
            <a:fillRect/>
          </a:stretch>
        </p:blipFill>
        <p:spPr>
          <a:xfrm>
            <a:off x="1742606" y="4461100"/>
            <a:ext cx="5938519" cy="1959099"/>
          </a:xfrm>
          <a:prstGeom prst="rect">
            <a:avLst/>
          </a:prstGeom>
        </p:spPr>
      </p:pic>
      <p:sp>
        <p:nvSpPr>
          <p:cNvPr id="129" name="Text Box 3"/>
          <p:cNvSpPr txBox="1">
            <a:spLocks noChangeArrowheads="1"/>
          </p:cNvSpPr>
          <p:nvPr/>
        </p:nvSpPr>
        <p:spPr bwMode="auto">
          <a:xfrm>
            <a:off x="302736" y="4325917"/>
            <a:ext cx="8118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solidFill>
                  <a:schemeClr val="tx1"/>
                </a:solidFill>
                <a:ea typeface="宋体" panose="02010600030101010101" pitchFamily="2" charset="-122"/>
              </a:rPr>
              <a:t>复习</a:t>
            </a:r>
            <a:endParaRPr kumimoji="1" lang="en-US" altLang="zh-CN" dirty="0">
              <a:solidFill>
                <a:schemeClr val="tx1"/>
              </a:solidFill>
              <a:ea typeface="宋体" panose="02010600030101010101" pitchFamily="2" charset="-122"/>
            </a:endParaRPr>
          </a:p>
        </p:txBody>
      </p:sp>
      <p:sp>
        <p:nvSpPr>
          <p:cNvPr id="130" name="Text Box 208"/>
          <p:cNvSpPr txBox="1">
            <a:spLocks noChangeArrowheads="1"/>
          </p:cNvSpPr>
          <p:nvPr/>
        </p:nvSpPr>
        <p:spPr bwMode="auto">
          <a:xfrm>
            <a:off x="1207771" y="6458928"/>
            <a:ext cx="68754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dirty="0">
                <a:solidFill>
                  <a:srgbClr val="FFFF00"/>
                </a:solidFill>
                <a:latin typeface="Times New Roman" panose="02020603050405020304" pitchFamily="18" charset="0"/>
                <a:ea typeface="楷体_GB2312" pitchFamily="49" charset="-122"/>
              </a:rPr>
              <a:t>任意元件可以是电阻、（受控）电流压，</a:t>
            </a:r>
            <a:r>
              <a:rPr lang="zh-CN" altLang="en-US" sz="2000" b="1" strike="dblStrike" dirty="0">
                <a:solidFill>
                  <a:srgbClr val="FFFF00"/>
                </a:solidFill>
                <a:latin typeface="Times New Roman" panose="02020603050405020304" pitchFamily="18" charset="0"/>
                <a:ea typeface="楷体_GB2312" pitchFamily="49" charset="-122"/>
              </a:rPr>
              <a:t>（受控）</a:t>
            </a:r>
            <a:r>
              <a:rPr lang="zh-CN" altLang="en-US" sz="2000" b="1" dirty="0">
                <a:solidFill>
                  <a:srgbClr val="FFFF00"/>
                </a:solidFill>
                <a:latin typeface="Times New Roman" panose="02020603050405020304" pitchFamily="18" charset="0"/>
                <a:ea typeface="楷体_GB2312" pitchFamily="49" charset="-122"/>
              </a:rPr>
              <a:t>电流源</a:t>
            </a:r>
            <a:endParaRPr lang="zh-CN" altLang="en-US" sz="2000" b="1" dirty="0">
              <a:solidFill>
                <a:srgbClr val="FFFF00"/>
              </a:solidFill>
              <a:latin typeface="Times New Roman" panose="02020603050405020304" pitchFamily="18" charset="0"/>
              <a:ea typeface="楷体_GB2312" pitchFamily="49"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Text Box 4"/>
          <p:cNvSpPr txBox="1">
            <a:spLocks noChangeArrowheads="1"/>
          </p:cNvSpPr>
          <p:nvPr/>
        </p:nvSpPr>
        <p:spPr bwMode="auto">
          <a:xfrm>
            <a:off x="661988" y="805606"/>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ea typeface="宋体" panose="02010600030101010101" pitchFamily="2" charset="-122"/>
              </a:rPr>
              <a:t>例</a:t>
            </a:r>
            <a:r>
              <a:rPr lang="en-US" altLang="zh-CN" sz="3200" dirty="0">
                <a:solidFill>
                  <a:schemeClr val="tx1"/>
                </a:solidFill>
                <a:ea typeface="宋体" panose="02010600030101010101" pitchFamily="2" charset="-122"/>
              </a:rPr>
              <a:t>2</a:t>
            </a:r>
            <a:endParaRPr lang="en-US" altLang="zh-CN" sz="3200" dirty="0">
              <a:solidFill>
                <a:schemeClr val="tx1"/>
              </a:solidFill>
              <a:latin typeface="Arial" panose="020B0604020202020204" pitchFamily="34" charset="0"/>
            </a:endParaRPr>
          </a:p>
        </p:txBody>
      </p:sp>
      <p:sp>
        <p:nvSpPr>
          <p:cNvPr id="48164" name="Text Box 36"/>
          <p:cNvSpPr txBox="1">
            <a:spLocks noChangeArrowheads="1"/>
          </p:cNvSpPr>
          <p:nvPr/>
        </p:nvSpPr>
        <p:spPr bwMode="auto">
          <a:xfrm>
            <a:off x="1585913" y="899795"/>
            <a:ext cx="7634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a:t>把电路转换成一个电压源和一个电阻的串连</a:t>
            </a:r>
            <a:endParaRPr lang="zh-CN" altLang="en-US">
              <a:latin typeface="Arial" panose="020B0604020202020204" pitchFamily="34" charset="0"/>
            </a:endParaRPr>
          </a:p>
        </p:txBody>
      </p:sp>
      <p:sp>
        <p:nvSpPr>
          <p:cNvPr id="48169" name="AutoShape 41"/>
          <p:cNvSpPr>
            <a:spLocks noChangeArrowheads="1"/>
          </p:cNvSpPr>
          <p:nvPr/>
        </p:nvSpPr>
        <p:spPr bwMode="auto">
          <a:xfrm>
            <a:off x="4886643" y="3348355"/>
            <a:ext cx="719137" cy="215900"/>
          </a:xfrm>
          <a:prstGeom prst="rightArrow">
            <a:avLst>
              <a:gd name="adj1" fmla="val 50000"/>
              <a:gd name="adj2" fmla="val 83272"/>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4" name="Group 268"/>
          <p:cNvGrpSpPr/>
          <p:nvPr/>
        </p:nvGrpSpPr>
        <p:grpSpPr bwMode="auto">
          <a:xfrm>
            <a:off x="925830" y="2325370"/>
            <a:ext cx="3889375" cy="2233613"/>
            <a:chOff x="340" y="754"/>
            <a:chExt cx="2450" cy="1407"/>
          </a:xfrm>
        </p:grpSpPr>
        <p:sp>
          <p:nvSpPr>
            <p:cNvPr id="75837" name="Oval 189"/>
            <p:cNvSpPr>
              <a:spLocks noChangeArrowheads="1"/>
            </p:cNvSpPr>
            <p:nvPr/>
          </p:nvSpPr>
          <p:spPr bwMode="auto">
            <a:xfrm>
              <a:off x="1020" y="1117"/>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5838" name="Oval 190"/>
            <p:cNvSpPr>
              <a:spLocks noChangeArrowheads="1"/>
            </p:cNvSpPr>
            <p:nvPr/>
          </p:nvSpPr>
          <p:spPr bwMode="auto">
            <a:xfrm>
              <a:off x="1701" y="10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5839" name="Line 191"/>
            <p:cNvSpPr>
              <a:spLocks noChangeShapeType="1"/>
            </p:cNvSpPr>
            <p:nvPr/>
          </p:nvSpPr>
          <p:spPr bwMode="auto">
            <a:xfrm>
              <a:off x="1202" y="936"/>
              <a:ext cx="0" cy="117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40" name="Line 192"/>
            <p:cNvSpPr>
              <a:spLocks noChangeShapeType="1"/>
            </p:cNvSpPr>
            <p:nvPr/>
          </p:nvSpPr>
          <p:spPr bwMode="auto">
            <a:xfrm>
              <a:off x="1882" y="936"/>
              <a:ext cx="0" cy="117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41" name="Line 193"/>
            <p:cNvSpPr>
              <a:spLocks noChangeShapeType="1"/>
            </p:cNvSpPr>
            <p:nvPr/>
          </p:nvSpPr>
          <p:spPr bwMode="auto">
            <a:xfrm>
              <a:off x="1882" y="1434"/>
              <a:ext cx="0" cy="271"/>
            </a:xfrm>
            <a:prstGeom prst="line">
              <a:avLst/>
            </a:prstGeom>
            <a:noFill/>
            <a:ln w="38100">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42" name="Text Box 194"/>
            <p:cNvSpPr txBox="1">
              <a:spLocks noChangeArrowheads="1"/>
            </p:cNvSpPr>
            <p:nvPr/>
          </p:nvSpPr>
          <p:spPr bwMode="auto">
            <a:xfrm>
              <a:off x="521" y="1117"/>
              <a:ext cx="5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10V</a:t>
              </a:r>
              <a:endParaRPr lang="en-US" altLang="zh-CN">
                <a:solidFill>
                  <a:schemeClr val="tx1"/>
                </a:solidFill>
                <a:latin typeface="Arial" panose="020B0604020202020204" pitchFamily="34" charset="0"/>
              </a:endParaRPr>
            </a:p>
          </p:txBody>
        </p:sp>
        <p:sp>
          <p:nvSpPr>
            <p:cNvPr id="75843" name="Text Box 195"/>
            <p:cNvSpPr txBox="1">
              <a:spLocks noChangeArrowheads="1"/>
            </p:cNvSpPr>
            <p:nvPr/>
          </p:nvSpPr>
          <p:spPr bwMode="auto">
            <a:xfrm>
              <a:off x="612" y="1707"/>
              <a:ext cx="7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5844" name="Text Box 196"/>
            <p:cNvSpPr txBox="1">
              <a:spLocks noChangeArrowheads="1"/>
            </p:cNvSpPr>
            <p:nvPr/>
          </p:nvSpPr>
          <p:spPr bwMode="auto">
            <a:xfrm>
              <a:off x="2072" y="1107"/>
              <a:ext cx="5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10V</a:t>
              </a:r>
              <a:endParaRPr lang="en-US" altLang="zh-CN">
                <a:solidFill>
                  <a:schemeClr val="tx1"/>
                </a:solidFill>
                <a:latin typeface="Arial" panose="020B0604020202020204" pitchFamily="34" charset="0"/>
              </a:endParaRPr>
            </a:p>
          </p:txBody>
        </p:sp>
        <p:sp>
          <p:nvSpPr>
            <p:cNvPr id="75845" name="Text Box 197"/>
            <p:cNvSpPr txBox="1">
              <a:spLocks noChangeArrowheads="1"/>
            </p:cNvSpPr>
            <p:nvPr/>
          </p:nvSpPr>
          <p:spPr bwMode="auto">
            <a:xfrm>
              <a:off x="1474" y="1344"/>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6A</a:t>
              </a:r>
              <a:endParaRPr lang="en-US" altLang="zh-CN">
                <a:solidFill>
                  <a:schemeClr val="tx1"/>
                </a:solidFill>
                <a:latin typeface="Arial" panose="020B0604020202020204" pitchFamily="34" charset="0"/>
              </a:endParaRPr>
            </a:p>
          </p:txBody>
        </p:sp>
        <p:sp>
          <p:nvSpPr>
            <p:cNvPr id="75846" name="Text Box 198"/>
            <p:cNvSpPr txBox="1">
              <a:spLocks noChangeArrowheads="1"/>
            </p:cNvSpPr>
            <p:nvPr/>
          </p:nvSpPr>
          <p:spPr bwMode="auto">
            <a:xfrm>
              <a:off x="2063" y="880"/>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5847" name="Text Box 199"/>
            <p:cNvSpPr txBox="1">
              <a:spLocks noChangeArrowheads="1"/>
            </p:cNvSpPr>
            <p:nvPr/>
          </p:nvSpPr>
          <p:spPr bwMode="auto">
            <a:xfrm>
              <a:off x="930" y="845"/>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5848" name="Text Box 200"/>
            <p:cNvSpPr txBox="1">
              <a:spLocks noChangeArrowheads="1"/>
            </p:cNvSpPr>
            <p:nvPr/>
          </p:nvSpPr>
          <p:spPr bwMode="auto">
            <a:xfrm>
              <a:off x="2064" y="1243"/>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5849" name="Text Box 201"/>
            <p:cNvSpPr txBox="1">
              <a:spLocks noChangeArrowheads="1"/>
            </p:cNvSpPr>
            <p:nvPr/>
          </p:nvSpPr>
          <p:spPr bwMode="auto">
            <a:xfrm>
              <a:off x="930" y="1299"/>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5850" name="Line 202"/>
            <p:cNvSpPr>
              <a:spLocks noChangeShapeType="1"/>
            </p:cNvSpPr>
            <p:nvPr/>
          </p:nvSpPr>
          <p:spPr bwMode="auto">
            <a:xfrm>
              <a:off x="1202" y="2115"/>
              <a:ext cx="149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51" name="Line 203"/>
            <p:cNvSpPr>
              <a:spLocks noChangeShapeType="1"/>
            </p:cNvSpPr>
            <p:nvPr/>
          </p:nvSpPr>
          <p:spPr bwMode="auto">
            <a:xfrm>
              <a:off x="1202" y="936"/>
              <a:ext cx="149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52" name="Oval 204"/>
            <p:cNvSpPr>
              <a:spLocks noChangeArrowheads="1"/>
            </p:cNvSpPr>
            <p:nvPr/>
          </p:nvSpPr>
          <p:spPr bwMode="auto">
            <a:xfrm>
              <a:off x="2699" y="891"/>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5853" name="Oval 205"/>
            <p:cNvSpPr>
              <a:spLocks noChangeArrowheads="1"/>
            </p:cNvSpPr>
            <p:nvPr/>
          </p:nvSpPr>
          <p:spPr bwMode="auto">
            <a:xfrm>
              <a:off x="2699" y="2070"/>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5854" name="Rectangle 206"/>
            <p:cNvSpPr>
              <a:spLocks noChangeArrowheads="1"/>
            </p:cNvSpPr>
            <p:nvPr/>
          </p:nvSpPr>
          <p:spPr bwMode="auto">
            <a:xfrm>
              <a:off x="1132" y="166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75855" name="Group 207"/>
            <p:cNvGrpSpPr/>
            <p:nvPr/>
          </p:nvGrpSpPr>
          <p:grpSpPr bwMode="auto">
            <a:xfrm>
              <a:off x="1701" y="1662"/>
              <a:ext cx="363" cy="363"/>
              <a:chOff x="4785" y="709"/>
              <a:chExt cx="363" cy="363"/>
            </a:xfrm>
          </p:grpSpPr>
          <p:sp>
            <p:nvSpPr>
              <p:cNvPr id="75857" name="Oval 208"/>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5858" name="Line 209"/>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856" name="Text Box 234"/>
            <p:cNvSpPr txBox="1">
              <a:spLocks noChangeArrowheads="1"/>
            </p:cNvSpPr>
            <p:nvPr/>
          </p:nvSpPr>
          <p:spPr bwMode="auto">
            <a:xfrm>
              <a:off x="340" y="754"/>
              <a:ext cx="3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a:solidFill>
                    <a:schemeClr val="tx1"/>
                  </a:solidFill>
                </a:rPr>
                <a:t>1.</a:t>
              </a:r>
              <a:endParaRPr lang="en-US" altLang="zh-CN">
                <a:solidFill>
                  <a:schemeClr val="tx1"/>
                </a:solidFill>
              </a:endParaRPr>
            </a:p>
          </p:txBody>
        </p:sp>
      </p:grpSp>
      <p:grpSp>
        <p:nvGrpSpPr>
          <p:cNvPr id="6" name="Group 238"/>
          <p:cNvGrpSpPr/>
          <p:nvPr/>
        </p:nvGrpSpPr>
        <p:grpSpPr bwMode="auto">
          <a:xfrm>
            <a:off x="5966143" y="2413318"/>
            <a:ext cx="1512887" cy="2305050"/>
            <a:chOff x="2653" y="1797"/>
            <a:chExt cx="953" cy="1452"/>
          </a:xfrm>
        </p:grpSpPr>
        <p:sp>
          <p:nvSpPr>
            <p:cNvPr id="75826" name="Oval 239"/>
            <p:cNvSpPr>
              <a:spLocks noChangeArrowheads="1"/>
            </p:cNvSpPr>
            <p:nvPr/>
          </p:nvSpPr>
          <p:spPr bwMode="auto">
            <a:xfrm>
              <a:off x="2653" y="252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5827" name="Line 240"/>
            <p:cNvSpPr>
              <a:spLocks noChangeShapeType="1"/>
            </p:cNvSpPr>
            <p:nvPr/>
          </p:nvSpPr>
          <p:spPr bwMode="auto">
            <a:xfrm>
              <a:off x="2835" y="1842"/>
              <a:ext cx="0" cy="1361"/>
            </a:xfrm>
            <a:prstGeom prst="line">
              <a:avLst/>
            </a:prstGeom>
            <a:noFill/>
            <a:ln w="28575">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28" name="Text Box 241"/>
            <p:cNvSpPr txBox="1">
              <a:spLocks noChangeArrowheads="1"/>
            </p:cNvSpPr>
            <p:nvPr/>
          </p:nvSpPr>
          <p:spPr bwMode="auto">
            <a:xfrm>
              <a:off x="2970" y="2613"/>
              <a:ext cx="59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70V</a:t>
              </a:r>
              <a:endParaRPr lang="en-US" altLang="zh-CN">
                <a:solidFill>
                  <a:schemeClr val="tx1"/>
                </a:solidFill>
                <a:latin typeface="Arial" panose="020B0604020202020204" pitchFamily="34" charset="0"/>
              </a:endParaRPr>
            </a:p>
          </p:txBody>
        </p:sp>
        <p:sp>
          <p:nvSpPr>
            <p:cNvPr id="75829" name="Text Box 242"/>
            <p:cNvSpPr txBox="1">
              <a:spLocks noChangeArrowheads="1"/>
            </p:cNvSpPr>
            <p:nvPr/>
          </p:nvSpPr>
          <p:spPr bwMode="auto">
            <a:xfrm>
              <a:off x="2835" y="1979"/>
              <a:ext cx="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5830" name="Text Box 243"/>
            <p:cNvSpPr txBox="1">
              <a:spLocks noChangeArrowheads="1"/>
            </p:cNvSpPr>
            <p:nvPr/>
          </p:nvSpPr>
          <p:spPr bwMode="auto">
            <a:xfrm>
              <a:off x="2970" y="2295"/>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5831" name="Text Box 244"/>
            <p:cNvSpPr txBox="1">
              <a:spLocks noChangeArrowheads="1"/>
            </p:cNvSpPr>
            <p:nvPr/>
          </p:nvSpPr>
          <p:spPr bwMode="auto">
            <a:xfrm>
              <a:off x="2970" y="2749"/>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5832" name="Line 245"/>
            <p:cNvSpPr>
              <a:spLocks noChangeShapeType="1"/>
            </p:cNvSpPr>
            <p:nvPr/>
          </p:nvSpPr>
          <p:spPr bwMode="auto">
            <a:xfrm>
              <a:off x="2835" y="1842"/>
              <a:ext cx="635"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33" name="Line 246"/>
            <p:cNvSpPr>
              <a:spLocks noChangeShapeType="1"/>
            </p:cNvSpPr>
            <p:nvPr/>
          </p:nvSpPr>
          <p:spPr bwMode="auto">
            <a:xfrm>
              <a:off x="2834" y="3203"/>
              <a:ext cx="681"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34" name="Oval 247"/>
            <p:cNvSpPr>
              <a:spLocks noChangeArrowheads="1"/>
            </p:cNvSpPr>
            <p:nvPr/>
          </p:nvSpPr>
          <p:spPr bwMode="auto">
            <a:xfrm>
              <a:off x="3470" y="1797"/>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5835" name="Oval 248"/>
            <p:cNvSpPr>
              <a:spLocks noChangeArrowheads="1"/>
            </p:cNvSpPr>
            <p:nvPr/>
          </p:nvSpPr>
          <p:spPr bwMode="auto">
            <a:xfrm>
              <a:off x="3515" y="315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5836" name="Rectangle 249"/>
            <p:cNvSpPr>
              <a:spLocks noChangeArrowheads="1"/>
            </p:cNvSpPr>
            <p:nvPr/>
          </p:nvSpPr>
          <p:spPr bwMode="auto">
            <a:xfrm>
              <a:off x="2756" y="202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78" name="Text Box 4"/>
          <p:cNvSpPr txBox="1">
            <a:spLocks noChangeArrowheads="1"/>
          </p:cNvSpPr>
          <p:nvPr/>
        </p:nvSpPr>
        <p:spPr bwMode="auto">
          <a:xfrm>
            <a:off x="1" y="0"/>
            <a:ext cx="318008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48" name="Line 56"/>
          <p:cNvSpPr>
            <a:spLocks noChangeShapeType="1"/>
          </p:cNvSpPr>
          <p:nvPr/>
        </p:nvSpPr>
        <p:spPr bwMode="auto">
          <a:xfrm>
            <a:off x="4569460" y="2022793"/>
            <a:ext cx="576263" cy="0"/>
          </a:xfrm>
          <a:prstGeom prst="line">
            <a:avLst/>
          </a:prstGeom>
          <a:noFill/>
          <a:ln w="76200">
            <a:solidFill>
              <a:srgbClr val="0099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249"/>
          <p:cNvGrpSpPr/>
          <p:nvPr/>
        </p:nvGrpSpPr>
        <p:grpSpPr bwMode="auto">
          <a:xfrm>
            <a:off x="5361623" y="943293"/>
            <a:ext cx="3005137" cy="2016125"/>
            <a:chOff x="3243" y="527"/>
            <a:chExt cx="1893" cy="1270"/>
          </a:xfrm>
        </p:grpSpPr>
        <p:sp>
          <p:nvSpPr>
            <p:cNvPr id="76860" name="Line 147"/>
            <p:cNvSpPr>
              <a:spLocks noChangeShapeType="1"/>
            </p:cNvSpPr>
            <p:nvPr/>
          </p:nvSpPr>
          <p:spPr bwMode="auto">
            <a:xfrm>
              <a:off x="3968" y="572"/>
              <a:ext cx="0" cy="117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61" name="Line 148"/>
            <p:cNvSpPr>
              <a:spLocks noChangeShapeType="1"/>
            </p:cNvSpPr>
            <p:nvPr/>
          </p:nvSpPr>
          <p:spPr bwMode="auto">
            <a:xfrm>
              <a:off x="3425" y="572"/>
              <a:ext cx="0" cy="117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62" name="Line 149"/>
            <p:cNvSpPr>
              <a:spLocks noChangeShapeType="1"/>
            </p:cNvSpPr>
            <p:nvPr/>
          </p:nvSpPr>
          <p:spPr bwMode="auto">
            <a:xfrm>
              <a:off x="4604" y="572"/>
              <a:ext cx="0" cy="117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63" name="Line 150"/>
            <p:cNvSpPr>
              <a:spLocks noChangeShapeType="1"/>
            </p:cNvSpPr>
            <p:nvPr/>
          </p:nvSpPr>
          <p:spPr bwMode="auto">
            <a:xfrm>
              <a:off x="4604" y="663"/>
              <a:ext cx="0" cy="361"/>
            </a:xfrm>
            <a:prstGeom prst="line">
              <a:avLst/>
            </a:prstGeom>
            <a:noFill/>
            <a:ln w="38100">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64" name="Text Box 151"/>
            <p:cNvSpPr txBox="1">
              <a:spLocks noChangeArrowheads="1"/>
            </p:cNvSpPr>
            <p:nvPr/>
          </p:nvSpPr>
          <p:spPr bwMode="auto">
            <a:xfrm>
              <a:off x="3969" y="1207"/>
              <a:ext cx="7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6865" name="Text Box 152"/>
            <p:cNvSpPr txBox="1">
              <a:spLocks noChangeArrowheads="1"/>
            </p:cNvSpPr>
            <p:nvPr/>
          </p:nvSpPr>
          <p:spPr bwMode="auto">
            <a:xfrm>
              <a:off x="4694" y="663"/>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6A</a:t>
              </a:r>
              <a:endParaRPr lang="en-US" altLang="zh-CN">
                <a:solidFill>
                  <a:schemeClr val="tx1"/>
                </a:solidFill>
                <a:latin typeface="Arial" panose="020B0604020202020204" pitchFamily="34" charset="0"/>
              </a:endParaRPr>
            </a:p>
          </p:txBody>
        </p:sp>
        <p:sp>
          <p:nvSpPr>
            <p:cNvPr id="76866" name="Line 153"/>
            <p:cNvSpPr>
              <a:spLocks noChangeShapeType="1"/>
            </p:cNvSpPr>
            <p:nvPr/>
          </p:nvSpPr>
          <p:spPr bwMode="auto">
            <a:xfrm>
              <a:off x="3425" y="1751"/>
              <a:ext cx="149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67" name="Line 154"/>
            <p:cNvSpPr>
              <a:spLocks noChangeShapeType="1"/>
            </p:cNvSpPr>
            <p:nvPr/>
          </p:nvSpPr>
          <p:spPr bwMode="auto">
            <a:xfrm>
              <a:off x="3425" y="572"/>
              <a:ext cx="149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68" name="Oval 155"/>
            <p:cNvSpPr>
              <a:spLocks noChangeArrowheads="1"/>
            </p:cNvSpPr>
            <p:nvPr/>
          </p:nvSpPr>
          <p:spPr bwMode="auto">
            <a:xfrm>
              <a:off x="4922" y="527"/>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6869" name="Oval 156"/>
            <p:cNvSpPr>
              <a:spLocks noChangeArrowheads="1"/>
            </p:cNvSpPr>
            <p:nvPr/>
          </p:nvSpPr>
          <p:spPr bwMode="auto">
            <a:xfrm>
              <a:off x="4922" y="1706"/>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6870" name="Rectangle 157"/>
            <p:cNvSpPr>
              <a:spLocks noChangeArrowheads="1"/>
            </p:cNvSpPr>
            <p:nvPr/>
          </p:nvSpPr>
          <p:spPr bwMode="auto">
            <a:xfrm>
              <a:off x="3887" y="98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76871" name="Group 158"/>
            <p:cNvGrpSpPr/>
            <p:nvPr/>
          </p:nvGrpSpPr>
          <p:grpSpPr bwMode="auto">
            <a:xfrm>
              <a:off x="4422" y="981"/>
              <a:ext cx="363" cy="363"/>
              <a:chOff x="4785" y="709"/>
              <a:chExt cx="363" cy="363"/>
            </a:xfrm>
          </p:grpSpPr>
          <p:sp>
            <p:nvSpPr>
              <p:cNvPr id="76877" name="Oval 159"/>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6878" name="Line 160"/>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6872" name="Group 161"/>
            <p:cNvGrpSpPr/>
            <p:nvPr/>
          </p:nvGrpSpPr>
          <p:grpSpPr bwMode="auto">
            <a:xfrm>
              <a:off x="3243" y="981"/>
              <a:ext cx="363" cy="363"/>
              <a:chOff x="4785" y="709"/>
              <a:chExt cx="363" cy="363"/>
            </a:xfrm>
          </p:grpSpPr>
          <p:sp>
            <p:nvSpPr>
              <p:cNvPr id="76875" name="Oval 162"/>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6876" name="Line 163"/>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6873" name="Text Box 164"/>
            <p:cNvSpPr txBox="1">
              <a:spLocks noChangeArrowheads="1"/>
            </p:cNvSpPr>
            <p:nvPr/>
          </p:nvSpPr>
          <p:spPr bwMode="auto">
            <a:xfrm>
              <a:off x="3470" y="654"/>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1A</a:t>
              </a:r>
              <a:endParaRPr lang="en-US" altLang="zh-CN">
                <a:solidFill>
                  <a:schemeClr val="tx1"/>
                </a:solidFill>
                <a:latin typeface="Arial" panose="020B0604020202020204" pitchFamily="34" charset="0"/>
              </a:endParaRPr>
            </a:p>
          </p:txBody>
        </p:sp>
        <p:sp>
          <p:nvSpPr>
            <p:cNvPr id="76874" name="Line 165"/>
            <p:cNvSpPr>
              <a:spLocks noChangeShapeType="1"/>
            </p:cNvSpPr>
            <p:nvPr/>
          </p:nvSpPr>
          <p:spPr bwMode="auto">
            <a:xfrm>
              <a:off x="3424" y="663"/>
              <a:ext cx="0" cy="318"/>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250"/>
          <p:cNvGrpSpPr/>
          <p:nvPr/>
        </p:nvGrpSpPr>
        <p:grpSpPr bwMode="auto">
          <a:xfrm>
            <a:off x="2189799" y="3262630"/>
            <a:ext cx="2232025" cy="2016125"/>
            <a:chOff x="1156" y="2251"/>
            <a:chExt cx="1406" cy="1270"/>
          </a:xfrm>
        </p:grpSpPr>
        <p:sp>
          <p:nvSpPr>
            <p:cNvPr id="76847" name="Line 167"/>
            <p:cNvSpPr>
              <a:spLocks noChangeShapeType="1"/>
            </p:cNvSpPr>
            <p:nvPr/>
          </p:nvSpPr>
          <p:spPr bwMode="auto">
            <a:xfrm>
              <a:off x="1826" y="2296"/>
              <a:ext cx="0" cy="117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48" name="Line 168"/>
            <p:cNvSpPr>
              <a:spLocks noChangeShapeType="1"/>
            </p:cNvSpPr>
            <p:nvPr/>
          </p:nvSpPr>
          <p:spPr bwMode="auto">
            <a:xfrm>
              <a:off x="1338" y="2296"/>
              <a:ext cx="0" cy="117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49" name="Text Box 169"/>
            <p:cNvSpPr txBox="1">
              <a:spLocks noChangeArrowheads="1"/>
            </p:cNvSpPr>
            <p:nvPr/>
          </p:nvSpPr>
          <p:spPr bwMode="auto">
            <a:xfrm>
              <a:off x="1791" y="2659"/>
              <a:ext cx="7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6850" name="Line 170"/>
            <p:cNvSpPr>
              <a:spLocks noChangeShapeType="1"/>
            </p:cNvSpPr>
            <p:nvPr/>
          </p:nvSpPr>
          <p:spPr bwMode="auto">
            <a:xfrm>
              <a:off x="1338" y="3475"/>
              <a:ext cx="816"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51" name="Line 171"/>
            <p:cNvSpPr>
              <a:spLocks noChangeShapeType="1"/>
            </p:cNvSpPr>
            <p:nvPr/>
          </p:nvSpPr>
          <p:spPr bwMode="auto">
            <a:xfrm>
              <a:off x="1338" y="2296"/>
              <a:ext cx="81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52" name="Oval 172"/>
            <p:cNvSpPr>
              <a:spLocks noChangeArrowheads="1"/>
            </p:cNvSpPr>
            <p:nvPr/>
          </p:nvSpPr>
          <p:spPr bwMode="auto">
            <a:xfrm>
              <a:off x="2154" y="2251"/>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6853" name="Oval 173"/>
            <p:cNvSpPr>
              <a:spLocks noChangeArrowheads="1"/>
            </p:cNvSpPr>
            <p:nvPr/>
          </p:nvSpPr>
          <p:spPr bwMode="auto">
            <a:xfrm>
              <a:off x="2154" y="3430"/>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6854" name="Rectangle 174"/>
            <p:cNvSpPr>
              <a:spLocks noChangeArrowheads="1"/>
            </p:cNvSpPr>
            <p:nvPr/>
          </p:nvSpPr>
          <p:spPr bwMode="auto">
            <a:xfrm>
              <a:off x="1745" y="270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76855" name="Group 175"/>
            <p:cNvGrpSpPr/>
            <p:nvPr/>
          </p:nvGrpSpPr>
          <p:grpSpPr bwMode="auto">
            <a:xfrm>
              <a:off x="1156" y="2704"/>
              <a:ext cx="363" cy="363"/>
              <a:chOff x="4785" y="709"/>
              <a:chExt cx="363" cy="363"/>
            </a:xfrm>
          </p:grpSpPr>
          <p:sp>
            <p:nvSpPr>
              <p:cNvPr id="76858" name="Oval 176"/>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6859" name="Line 177"/>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6856" name="Text Box 178"/>
            <p:cNvSpPr txBox="1">
              <a:spLocks noChangeArrowheads="1"/>
            </p:cNvSpPr>
            <p:nvPr/>
          </p:nvSpPr>
          <p:spPr bwMode="auto">
            <a:xfrm>
              <a:off x="1338" y="2377"/>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7A</a:t>
              </a:r>
              <a:endParaRPr lang="en-US" altLang="zh-CN">
                <a:solidFill>
                  <a:schemeClr val="tx1"/>
                </a:solidFill>
                <a:latin typeface="Arial" panose="020B0604020202020204" pitchFamily="34" charset="0"/>
              </a:endParaRPr>
            </a:p>
          </p:txBody>
        </p:sp>
        <p:sp>
          <p:nvSpPr>
            <p:cNvPr id="76857" name="Line 179"/>
            <p:cNvSpPr>
              <a:spLocks noChangeShapeType="1"/>
            </p:cNvSpPr>
            <p:nvPr/>
          </p:nvSpPr>
          <p:spPr bwMode="auto">
            <a:xfrm>
              <a:off x="1338" y="2387"/>
              <a:ext cx="0" cy="317"/>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217"/>
          <p:cNvGrpSpPr/>
          <p:nvPr/>
        </p:nvGrpSpPr>
        <p:grpSpPr bwMode="auto">
          <a:xfrm>
            <a:off x="5647374" y="3262630"/>
            <a:ext cx="1728788" cy="2030412"/>
            <a:chOff x="3425" y="2196"/>
            <a:chExt cx="1089" cy="1279"/>
          </a:xfrm>
        </p:grpSpPr>
        <p:sp>
          <p:nvSpPr>
            <p:cNvPr id="76836" name="Oval 182"/>
            <p:cNvSpPr>
              <a:spLocks noChangeArrowheads="1"/>
            </p:cNvSpPr>
            <p:nvPr/>
          </p:nvSpPr>
          <p:spPr bwMode="auto">
            <a:xfrm>
              <a:off x="3425" y="2432"/>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6837" name="Line 183"/>
            <p:cNvSpPr>
              <a:spLocks noChangeShapeType="1"/>
            </p:cNvSpPr>
            <p:nvPr/>
          </p:nvSpPr>
          <p:spPr bwMode="auto">
            <a:xfrm>
              <a:off x="3607" y="2250"/>
              <a:ext cx="0" cy="117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38" name="Text Box 184"/>
            <p:cNvSpPr txBox="1">
              <a:spLocks noChangeArrowheads="1"/>
            </p:cNvSpPr>
            <p:nvPr/>
          </p:nvSpPr>
          <p:spPr bwMode="auto">
            <a:xfrm>
              <a:off x="3606" y="2976"/>
              <a:ext cx="7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6839" name="Line 185"/>
            <p:cNvSpPr>
              <a:spLocks noChangeShapeType="1"/>
            </p:cNvSpPr>
            <p:nvPr/>
          </p:nvSpPr>
          <p:spPr bwMode="auto">
            <a:xfrm>
              <a:off x="3607" y="3429"/>
              <a:ext cx="816"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40" name="Line 186"/>
            <p:cNvSpPr>
              <a:spLocks noChangeShapeType="1"/>
            </p:cNvSpPr>
            <p:nvPr/>
          </p:nvSpPr>
          <p:spPr bwMode="auto">
            <a:xfrm>
              <a:off x="3607" y="2250"/>
              <a:ext cx="81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41" name="Oval 187"/>
            <p:cNvSpPr>
              <a:spLocks noChangeArrowheads="1"/>
            </p:cNvSpPr>
            <p:nvPr/>
          </p:nvSpPr>
          <p:spPr bwMode="auto">
            <a:xfrm>
              <a:off x="4423" y="2205"/>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6842" name="Oval 188"/>
            <p:cNvSpPr>
              <a:spLocks noChangeArrowheads="1"/>
            </p:cNvSpPr>
            <p:nvPr/>
          </p:nvSpPr>
          <p:spPr bwMode="auto">
            <a:xfrm>
              <a:off x="4423" y="3384"/>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6843" name="Rectangle 189"/>
            <p:cNvSpPr>
              <a:spLocks noChangeArrowheads="1"/>
            </p:cNvSpPr>
            <p:nvPr/>
          </p:nvSpPr>
          <p:spPr bwMode="auto">
            <a:xfrm>
              <a:off x="3525" y="297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6844" name="Text Box 190"/>
            <p:cNvSpPr txBox="1">
              <a:spLocks noChangeArrowheads="1"/>
            </p:cNvSpPr>
            <p:nvPr/>
          </p:nvSpPr>
          <p:spPr bwMode="auto">
            <a:xfrm>
              <a:off x="3833" y="2432"/>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70V</a:t>
              </a:r>
              <a:endParaRPr lang="en-US" altLang="zh-CN">
                <a:solidFill>
                  <a:schemeClr val="tx1"/>
                </a:solidFill>
                <a:latin typeface="Arial" panose="020B0604020202020204" pitchFamily="34" charset="0"/>
              </a:endParaRPr>
            </a:p>
          </p:txBody>
        </p:sp>
        <p:sp>
          <p:nvSpPr>
            <p:cNvPr id="76845" name="Text Box 191"/>
            <p:cNvSpPr txBox="1">
              <a:spLocks noChangeArrowheads="1"/>
            </p:cNvSpPr>
            <p:nvPr/>
          </p:nvSpPr>
          <p:spPr bwMode="auto">
            <a:xfrm>
              <a:off x="3697" y="2196"/>
              <a:ext cx="19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6846" name="Text Box 192"/>
            <p:cNvSpPr txBox="1">
              <a:spLocks noChangeArrowheads="1"/>
            </p:cNvSpPr>
            <p:nvPr/>
          </p:nvSpPr>
          <p:spPr bwMode="auto">
            <a:xfrm>
              <a:off x="3697" y="2613"/>
              <a:ext cx="19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grpSp>
      <p:sp>
        <p:nvSpPr>
          <p:cNvPr id="59610" name="Line 218"/>
          <p:cNvSpPr>
            <a:spLocks noChangeShapeType="1"/>
          </p:cNvSpPr>
          <p:nvPr/>
        </p:nvSpPr>
        <p:spPr bwMode="auto">
          <a:xfrm>
            <a:off x="4421824" y="4270692"/>
            <a:ext cx="576263" cy="0"/>
          </a:xfrm>
          <a:prstGeom prst="line">
            <a:avLst/>
          </a:prstGeom>
          <a:noFill/>
          <a:ln w="76200">
            <a:solidFill>
              <a:srgbClr val="0099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611" name="Line 219"/>
          <p:cNvSpPr>
            <a:spLocks noChangeShapeType="1"/>
          </p:cNvSpPr>
          <p:nvPr/>
        </p:nvSpPr>
        <p:spPr bwMode="auto">
          <a:xfrm>
            <a:off x="1397637" y="4270692"/>
            <a:ext cx="576262" cy="0"/>
          </a:xfrm>
          <a:prstGeom prst="line">
            <a:avLst/>
          </a:prstGeom>
          <a:noFill/>
          <a:ln w="76200">
            <a:solidFill>
              <a:srgbClr val="0099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 name="Group 226"/>
          <p:cNvGrpSpPr/>
          <p:nvPr/>
        </p:nvGrpSpPr>
        <p:grpSpPr bwMode="auto">
          <a:xfrm>
            <a:off x="608648" y="725805"/>
            <a:ext cx="3889375" cy="2233613"/>
            <a:chOff x="340" y="754"/>
            <a:chExt cx="2450" cy="1407"/>
          </a:xfrm>
        </p:grpSpPr>
        <p:sp>
          <p:nvSpPr>
            <p:cNvPr id="76812" name="Oval 227"/>
            <p:cNvSpPr>
              <a:spLocks noChangeArrowheads="1"/>
            </p:cNvSpPr>
            <p:nvPr/>
          </p:nvSpPr>
          <p:spPr bwMode="auto">
            <a:xfrm>
              <a:off x="1020" y="1117"/>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6813" name="Oval 228"/>
            <p:cNvSpPr>
              <a:spLocks noChangeArrowheads="1"/>
            </p:cNvSpPr>
            <p:nvPr/>
          </p:nvSpPr>
          <p:spPr bwMode="auto">
            <a:xfrm>
              <a:off x="1701" y="10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6814" name="Line 229"/>
            <p:cNvSpPr>
              <a:spLocks noChangeShapeType="1"/>
            </p:cNvSpPr>
            <p:nvPr/>
          </p:nvSpPr>
          <p:spPr bwMode="auto">
            <a:xfrm>
              <a:off x="1202" y="936"/>
              <a:ext cx="0" cy="1179"/>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15" name="Line 230"/>
            <p:cNvSpPr>
              <a:spLocks noChangeShapeType="1"/>
            </p:cNvSpPr>
            <p:nvPr/>
          </p:nvSpPr>
          <p:spPr bwMode="auto">
            <a:xfrm>
              <a:off x="1882" y="936"/>
              <a:ext cx="0" cy="117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16" name="Line 231"/>
            <p:cNvSpPr>
              <a:spLocks noChangeShapeType="1"/>
            </p:cNvSpPr>
            <p:nvPr/>
          </p:nvSpPr>
          <p:spPr bwMode="auto">
            <a:xfrm>
              <a:off x="1882" y="1434"/>
              <a:ext cx="0" cy="271"/>
            </a:xfrm>
            <a:prstGeom prst="line">
              <a:avLst/>
            </a:prstGeom>
            <a:noFill/>
            <a:ln w="38100">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17" name="Text Box 232"/>
            <p:cNvSpPr txBox="1">
              <a:spLocks noChangeArrowheads="1"/>
            </p:cNvSpPr>
            <p:nvPr/>
          </p:nvSpPr>
          <p:spPr bwMode="auto">
            <a:xfrm>
              <a:off x="521" y="1117"/>
              <a:ext cx="5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10V</a:t>
              </a:r>
              <a:endParaRPr lang="en-US" altLang="zh-CN">
                <a:solidFill>
                  <a:schemeClr val="tx1"/>
                </a:solidFill>
                <a:latin typeface="Arial" panose="020B0604020202020204" pitchFamily="34" charset="0"/>
              </a:endParaRPr>
            </a:p>
          </p:txBody>
        </p:sp>
        <p:sp>
          <p:nvSpPr>
            <p:cNvPr id="76818" name="Text Box 233"/>
            <p:cNvSpPr txBox="1">
              <a:spLocks noChangeArrowheads="1"/>
            </p:cNvSpPr>
            <p:nvPr/>
          </p:nvSpPr>
          <p:spPr bwMode="auto">
            <a:xfrm>
              <a:off x="612" y="1707"/>
              <a:ext cx="7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6819" name="Text Box 234"/>
            <p:cNvSpPr txBox="1">
              <a:spLocks noChangeArrowheads="1"/>
            </p:cNvSpPr>
            <p:nvPr/>
          </p:nvSpPr>
          <p:spPr bwMode="auto">
            <a:xfrm>
              <a:off x="2072" y="1107"/>
              <a:ext cx="5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10V</a:t>
              </a:r>
              <a:endParaRPr lang="en-US" altLang="zh-CN">
                <a:solidFill>
                  <a:schemeClr val="tx1"/>
                </a:solidFill>
                <a:latin typeface="Arial" panose="020B0604020202020204" pitchFamily="34" charset="0"/>
              </a:endParaRPr>
            </a:p>
          </p:txBody>
        </p:sp>
        <p:sp>
          <p:nvSpPr>
            <p:cNvPr id="76820" name="Text Box 235"/>
            <p:cNvSpPr txBox="1">
              <a:spLocks noChangeArrowheads="1"/>
            </p:cNvSpPr>
            <p:nvPr/>
          </p:nvSpPr>
          <p:spPr bwMode="auto">
            <a:xfrm>
              <a:off x="1474" y="1344"/>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6A</a:t>
              </a:r>
              <a:endParaRPr lang="en-US" altLang="zh-CN">
                <a:solidFill>
                  <a:schemeClr val="tx1"/>
                </a:solidFill>
                <a:latin typeface="Arial" panose="020B0604020202020204" pitchFamily="34" charset="0"/>
              </a:endParaRPr>
            </a:p>
          </p:txBody>
        </p:sp>
        <p:sp>
          <p:nvSpPr>
            <p:cNvPr id="76821" name="Text Box 236"/>
            <p:cNvSpPr txBox="1">
              <a:spLocks noChangeArrowheads="1"/>
            </p:cNvSpPr>
            <p:nvPr/>
          </p:nvSpPr>
          <p:spPr bwMode="auto">
            <a:xfrm>
              <a:off x="2063" y="880"/>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6822" name="Text Box 237"/>
            <p:cNvSpPr txBox="1">
              <a:spLocks noChangeArrowheads="1"/>
            </p:cNvSpPr>
            <p:nvPr/>
          </p:nvSpPr>
          <p:spPr bwMode="auto">
            <a:xfrm>
              <a:off x="930" y="845"/>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6823" name="Text Box 238"/>
            <p:cNvSpPr txBox="1">
              <a:spLocks noChangeArrowheads="1"/>
            </p:cNvSpPr>
            <p:nvPr/>
          </p:nvSpPr>
          <p:spPr bwMode="auto">
            <a:xfrm>
              <a:off x="2064" y="1243"/>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6824" name="Text Box 239"/>
            <p:cNvSpPr txBox="1">
              <a:spLocks noChangeArrowheads="1"/>
            </p:cNvSpPr>
            <p:nvPr/>
          </p:nvSpPr>
          <p:spPr bwMode="auto">
            <a:xfrm>
              <a:off x="930" y="1299"/>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6825" name="Line 240"/>
            <p:cNvSpPr>
              <a:spLocks noChangeShapeType="1"/>
            </p:cNvSpPr>
            <p:nvPr/>
          </p:nvSpPr>
          <p:spPr bwMode="auto">
            <a:xfrm>
              <a:off x="1202" y="2115"/>
              <a:ext cx="149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26" name="Line 241"/>
            <p:cNvSpPr>
              <a:spLocks noChangeShapeType="1"/>
            </p:cNvSpPr>
            <p:nvPr/>
          </p:nvSpPr>
          <p:spPr bwMode="auto">
            <a:xfrm>
              <a:off x="1202" y="936"/>
              <a:ext cx="149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27" name="Oval 242"/>
            <p:cNvSpPr>
              <a:spLocks noChangeArrowheads="1"/>
            </p:cNvSpPr>
            <p:nvPr/>
          </p:nvSpPr>
          <p:spPr bwMode="auto">
            <a:xfrm>
              <a:off x="2699" y="891"/>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6828" name="Oval 243"/>
            <p:cNvSpPr>
              <a:spLocks noChangeArrowheads="1"/>
            </p:cNvSpPr>
            <p:nvPr/>
          </p:nvSpPr>
          <p:spPr bwMode="auto">
            <a:xfrm>
              <a:off x="2699" y="2070"/>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6829" name="Rectangle 244"/>
            <p:cNvSpPr>
              <a:spLocks noChangeArrowheads="1"/>
            </p:cNvSpPr>
            <p:nvPr/>
          </p:nvSpPr>
          <p:spPr bwMode="auto">
            <a:xfrm>
              <a:off x="1129" y="166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76830" name="Group 245"/>
            <p:cNvGrpSpPr/>
            <p:nvPr/>
          </p:nvGrpSpPr>
          <p:grpSpPr bwMode="auto">
            <a:xfrm>
              <a:off x="1701" y="1662"/>
              <a:ext cx="363" cy="363"/>
              <a:chOff x="4785" y="709"/>
              <a:chExt cx="363" cy="363"/>
            </a:xfrm>
          </p:grpSpPr>
          <p:sp>
            <p:nvSpPr>
              <p:cNvPr id="76832" name="Oval 246"/>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6833" name="Line 247"/>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6831" name="Text Box 248"/>
            <p:cNvSpPr txBox="1">
              <a:spLocks noChangeArrowheads="1"/>
            </p:cNvSpPr>
            <p:nvPr/>
          </p:nvSpPr>
          <p:spPr bwMode="auto">
            <a:xfrm>
              <a:off x="340" y="754"/>
              <a:ext cx="3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a:solidFill>
                    <a:schemeClr val="tx1"/>
                  </a:solidFill>
                </a:rPr>
                <a:t>1.</a:t>
              </a:r>
              <a:endParaRPr lang="en-US" altLang="zh-CN">
                <a:solidFill>
                  <a:schemeClr val="tx1"/>
                </a:solidFill>
              </a:endParaRPr>
            </a:p>
          </p:txBody>
        </p:sp>
      </p:grpSp>
      <p:sp>
        <p:nvSpPr>
          <p:cNvPr id="74" name="Text Box 4"/>
          <p:cNvSpPr txBox="1">
            <a:spLocks noChangeArrowheads="1"/>
          </p:cNvSpPr>
          <p:nvPr/>
        </p:nvSpPr>
        <p:spPr bwMode="auto">
          <a:xfrm>
            <a:off x="1" y="0"/>
            <a:ext cx="310388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pic>
        <p:nvPicPr>
          <p:cNvPr id="2" name="图片 1"/>
          <p:cNvPicPr>
            <a:picLocks noChangeAspect="1"/>
          </p:cNvPicPr>
          <p:nvPr/>
        </p:nvPicPr>
        <p:blipFill>
          <a:blip r:embed="rId1"/>
          <a:stretch>
            <a:fillRect/>
          </a:stretch>
        </p:blipFill>
        <p:spPr>
          <a:xfrm>
            <a:off x="4606633" y="5435642"/>
            <a:ext cx="2425042" cy="1273721"/>
          </a:xfrm>
          <a:prstGeom prst="rect">
            <a:avLst/>
          </a:prstGeom>
        </p:spPr>
      </p:pic>
      <p:sp>
        <p:nvSpPr>
          <p:cNvPr id="77" name="Line 218"/>
          <p:cNvSpPr>
            <a:spLocks noChangeShapeType="1"/>
          </p:cNvSpPr>
          <p:nvPr/>
        </p:nvSpPr>
        <p:spPr bwMode="auto">
          <a:xfrm>
            <a:off x="6985968" y="6239768"/>
            <a:ext cx="576263" cy="0"/>
          </a:xfrm>
          <a:prstGeom prst="line">
            <a:avLst/>
          </a:prstGeom>
          <a:noFill/>
          <a:ln w="76200">
            <a:solidFill>
              <a:srgbClr val="0099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2"/>
          <a:stretch>
            <a:fillRect/>
          </a:stretch>
        </p:blipFill>
        <p:spPr>
          <a:xfrm>
            <a:off x="7686209" y="5739338"/>
            <a:ext cx="1001228" cy="1001228"/>
          </a:xfrm>
          <a:prstGeom prst="rect">
            <a:avLst/>
          </a:prstGeom>
        </p:spPr>
      </p:pic>
      <p:sp>
        <p:nvSpPr>
          <p:cNvPr id="90" name="Text Box 3"/>
          <p:cNvSpPr txBox="1">
            <a:spLocks noChangeArrowheads="1"/>
          </p:cNvSpPr>
          <p:nvPr/>
        </p:nvSpPr>
        <p:spPr bwMode="auto">
          <a:xfrm>
            <a:off x="3707143" y="5991501"/>
            <a:ext cx="8118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dirty="0">
                <a:solidFill>
                  <a:schemeClr val="tx1"/>
                </a:solidFill>
                <a:ea typeface="宋体" panose="02010600030101010101" pitchFamily="2" charset="-122"/>
              </a:rPr>
              <a:t>复习</a:t>
            </a:r>
            <a:endParaRPr kumimoji="1" lang="en-US" altLang="zh-CN" dirty="0">
              <a:solidFill>
                <a:schemeClr val="tx1"/>
              </a:solidFill>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ext Box 4"/>
          <p:cNvSpPr txBox="1">
            <a:spLocks noChangeArrowheads="1"/>
          </p:cNvSpPr>
          <p:nvPr/>
        </p:nvSpPr>
        <p:spPr bwMode="auto">
          <a:xfrm>
            <a:off x="376238" y="785947"/>
            <a:ext cx="2244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buClr>
                <a:srgbClr val="FF9900"/>
              </a:buClr>
              <a:buSzPct val="100000"/>
              <a:buFont typeface="Wingdings" panose="05000000000000000000" pitchFamily="2" charset="2"/>
              <a:buAutoNum type="circleNumDbPlain" startAt="2"/>
            </a:pPr>
            <a:r>
              <a:rPr lang="zh-CN" altLang="en-US" sz="2800" dirty="0">
                <a:solidFill>
                  <a:srgbClr val="FF9900"/>
                </a:solidFill>
                <a:latin typeface="楷体_GB2312" pitchFamily="49" charset="-122"/>
              </a:rPr>
              <a:t>回路</a:t>
            </a:r>
            <a:r>
              <a:rPr lang="en-US" altLang="zh-CN" sz="2800" b="0" dirty="0">
                <a:solidFill>
                  <a:srgbClr val="FF9900"/>
                </a:solidFill>
              </a:rPr>
              <a:t>(Loop)</a:t>
            </a:r>
            <a:endParaRPr lang="en-US" altLang="zh-CN" sz="2800" b="0" dirty="0">
              <a:solidFill>
                <a:srgbClr val="FF9900"/>
              </a:solidFill>
            </a:endParaRPr>
          </a:p>
        </p:txBody>
      </p:sp>
      <p:sp>
        <p:nvSpPr>
          <p:cNvPr id="51205" name="Text Box 5"/>
          <p:cNvSpPr txBox="1">
            <a:spLocks noChangeArrowheads="1"/>
          </p:cNvSpPr>
          <p:nvPr/>
        </p:nvSpPr>
        <p:spPr bwMode="auto">
          <a:xfrm>
            <a:off x="3386137" y="756358"/>
            <a:ext cx="5588530" cy="7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lang="zh-CN" altLang="en-US" sz="2000" dirty="0">
                <a:latin typeface="楷体_GB2312" pitchFamily="49" charset="-122"/>
              </a:rPr>
              <a:t>回路</a:t>
            </a:r>
            <a:r>
              <a:rPr lang="en-US" altLang="zh-CN" sz="2000" dirty="0">
                <a:latin typeface="楷体_GB2312" pitchFamily="49" charset="-122"/>
              </a:rPr>
              <a:t>L</a:t>
            </a:r>
            <a:r>
              <a:rPr lang="zh-CN" altLang="en-US" sz="2000" dirty="0">
                <a:latin typeface="楷体_GB2312" pitchFamily="49" charset="-122"/>
              </a:rPr>
              <a:t>是连通图的一个子图，构成一条</a:t>
            </a:r>
            <a:r>
              <a:rPr lang="zh-CN" altLang="en-US" sz="2000" dirty="0">
                <a:solidFill>
                  <a:schemeClr val="tx1"/>
                </a:solidFill>
                <a:latin typeface="楷体_GB2312" pitchFamily="49" charset="-122"/>
              </a:rPr>
              <a:t>闭合路径</a:t>
            </a:r>
            <a:r>
              <a:rPr lang="zh-CN" altLang="en-US" sz="2000" dirty="0">
                <a:latin typeface="楷体_GB2312" pitchFamily="49" charset="-122"/>
              </a:rPr>
              <a:t>，并满足：</a:t>
            </a:r>
            <a:r>
              <a:rPr lang="en-US" altLang="zh-CN" sz="2000" b="0" dirty="0"/>
              <a:t>(1)</a:t>
            </a:r>
            <a:r>
              <a:rPr lang="zh-CN" altLang="en-US" sz="2000" dirty="0">
                <a:latin typeface="楷体_GB2312" pitchFamily="49" charset="-122"/>
              </a:rPr>
              <a:t>连通，</a:t>
            </a:r>
            <a:r>
              <a:rPr lang="en-US" altLang="zh-CN" sz="2000" b="0" dirty="0"/>
              <a:t>(2)</a:t>
            </a:r>
            <a:r>
              <a:rPr lang="zh-CN" altLang="en-US" sz="2000" dirty="0">
                <a:latin typeface="楷体_GB2312" pitchFamily="49" charset="-122"/>
              </a:rPr>
              <a:t>每个节点关联</a:t>
            </a:r>
            <a:r>
              <a:rPr lang="en-US" altLang="zh-CN" sz="2000" b="0" dirty="0"/>
              <a:t>2</a:t>
            </a:r>
            <a:r>
              <a:rPr lang="zh-CN" altLang="en-US" sz="2000" dirty="0">
                <a:latin typeface="楷体_GB2312" pitchFamily="49" charset="-122"/>
              </a:rPr>
              <a:t>条支路。</a:t>
            </a:r>
            <a:endParaRPr lang="zh-CN" altLang="en-US" sz="2000" dirty="0">
              <a:latin typeface="楷体_GB2312" pitchFamily="49" charset="-122"/>
            </a:endParaRPr>
          </a:p>
        </p:txBody>
      </p:sp>
      <p:grpSp>
        <p:nvGrpSpPr>
          <p:cNvPr id="2" name="Group 68"/>
          <p:cNvGrpSpPr/>
          <p:nvPr/>
        </p:nvGrpSpPr>
        <p:grpSpPr bwMode="auto">
          <a:xfrm>
            <a:off x="337185" y="2572166"/>
            <a:ext cx="1679575" cy="2017713"/>
            <a:chOff x="385" y="1085"/>
            <a:chExt cx="1058" cy="1271"/>
          </a:xfrm>
        </p:grpSpPr>
        <p:sp>
          <p:nvSpPr>
            <p:cNvPr id="13356" name="Line 7"/>
            <p:cNvSpPr>
              <a:spLocks noChangeShapeType="1"/>
            </p:cNvSpPr>
            <p:nvPr/>
          </p:nvSpPr>
          <p:spPr bwMode="auto">
            <a:xfrm>
              <a:off x="914" y="1143"/>
              <a:ext cx="0" cy="1213"/>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7" name="Line 8"/>
            <p:cNvSpPr>
              <a:spLocks noChangeShapeType="1"/>
            </p:cNvSpPr>
            <p:nvPr/>
          </p:nvSpPr>
          <p:spPr bwMode="auto">
            <a:xfrm>
              <a:off x="385" y="1778"/>
              <a:ext cx="105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8" name="Line 9"/>
            <p:cNvSpPr>
              <a:spLocks noChangeShapeType="1"/>
            </p:cNvSpPr>
            <p:nvPr/>
          </p:nvSpPr>
          <p:spPr bwMode="auto">
            <a:xfrm flipH="1">
              <a:off x="385" y="1143"/>
              <a:ext cx="529" cy="63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9" name="Line 10"/>
            <p:cNvSpPr>
              <a:spLocks noChangeShapeType="1"/>
            </p:cNvSpPr>
            <p:nvPr/>
          </p:nvSpPr>
          <p:spPr bwMode="auto">
            <a:xfrm>
              <a:off x="385" y="1778"/>
              <a:ext cx="529" cy="57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0" name="Line 11"/>
            <p:cNvSpPr>
              <a:spLocks noChangeShapeType="1"/>
            </p:cNvSpPr>
            <p:nvPr/>
          </p:nvSpPr>
          <p:spPr bwMode="auto">
            <a:xfrm flipH="1">
              <a:off x="914" y="1778"/>
              <a:ext cx="529" cy="57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1" name="Line 12"/>
            <p:cNvSpPr>
              <a:spLocks noChangeShapeType="1"/>
            </p:cNvSpPr>
            <p:nvPr/>
          </p:nvSpPr>
          <p:spPr bwMode="auto">
            <a:xfrm>
              <a:off x="914" y="1143"/>
              <a:ext cx="529" cy="63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2" name="Line 13"/>
            <p:cNvSpPr>
              <a:spLocks noChangeShapeType="1"/>
            </p:cNvSpPr>
            <p:nvPr/>
          </p:nvSpPr>
          <p:spPr bwMode="auto">
            <a:xfrm>
              <a:off x="914" y="1143"/>
              <a:ext cx="0" cy="63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3" name="Text Box 14"/>
            <p:cNvSpPr txBox="1">
              <a:spLocks noChangeArrowheads="1"/>
            </p:cNvSpPr>
            <p:nvPr/>
          </p:nvSpPr>
          <p:spPr bwMode="auto">
            <a:xfrm>
              <a:off x="533" y="1085"/>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1</a:t>
              </a:r>
              <a:endParaRPr lang="en-US" altLang="zh-CN" sz="2800" b="0">
                <a:solidFill>
                  <a:schemeClr val="tx1"/>
                </a:solidFill>
              </a:endParaRPr>
            </a:p>
          </p:txBody>
        </p:sp>
        <p:sp>
          <p:nvSpPr>
            <p:cNvPr id="13364" name="Text Box 15"/>
            <p:cNvSpPr txBox="1">
              <a:spLocks noChangeArrowheads="1"/>
            </p:cNvSpPr>
            <p:nvPr/>
          </p:nvSpPr>
          <p:spPr bwMode="auto">
            <a:xfrm>
              <a:off x="884" y="125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2</a:t>
              </a:r>
              <a:endParaRPr lang="en-US" altLang="zh-CN" sz="2800" b="0">
                <a:solidFill>
                  <a:schemeClr val="tx1"/>
                </a:solidFill>
              </a:endParaRPr>
            </a:p>
          </p:txBody>
        </p:sp>
        <p:sp>
          <p:nvSpPr>
            <p:cNvPr id="13365" name="Text Box 16"/>
            <p:cNvSpPr txBox="1">
              <a:spLocks noChangeArrowheads="1"/>
            </p:cNvSpPr>
            <p:nvPr/>
          </p:nvSpPr>
          <p:spPr bwMode="auto">
            <a:xfrm>
              <a:off x="1066" y="110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3</a:t>
              </a:r>
              <a:endParaRPr lang="en-US" altLang="zh-CN" sz="2800" b="0">
                <a:solidFill>
                  <a:schemeClr val="tx1"/>
                </a:solidFill>
              </a:endParaRPr>
            </a:p>
          </p:txBody>
        </p:sp>
        <p:sp>
          <p:nvSpPr>
            <p:cNvPr id="13366" name="Text Box 17"/>
            <p:cNvSpPr txBox="1">
              <a:spLocks noChangeArrowheads="1"/>
            </p:cNvSpPr>
            <p:nvPr/>
          </p:nvSpPr>
          <p:spPr bwMode="auto">
            <a:xfrm>
              <a:off x="1202" y="193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dirty="0">
                  <a:solidFill>
                    <a:schemeClr val="tx1"/>
                  </a:solidFill>
                </a:rPr>
                <a:t>4</a:t>
              </a:r>
              <a:endParaRPr lang="en-US" altLang="zh-CN" sz="2800" b="0" dirty="0">
                <a:solidFill>
                  <a:schemeClr val="tx1"/>
                </a:solidFill>
              </a:endParaRPr>
            </a:p>
          </p:txBody>
        </p:sp>
        <p:sp>
          <p:nvSpPr>
            <p:cNvPr id="13367" name="Text Box 18"/>
            <p:cNvSpPr txBox="1">
              <a:spLocks noChangeArrowheads="1"/>
            </p:cNvSpPr>
            <p:nvPr/>
          </p:nvSpPr>
          <p:spPr bwMode="auto">
            <a:xfrm>
              <a:off x="1020" y="148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5</a:t>
              </a:r>
              <a:endParaRPr lang="en-US" altLang="zh-CN" sz="2800" b="0">
                <a:solidFill>
                  <a:schemeClr val="tx1"/>
                </a:solidFill>
              </a:endParaRPr>
            </a:p>
          </p:txBody>
        </p:sp>
        <p:sp>
          <p:nvSpPr>
            <p:cNvPr id="13368" name="Text Box 19"/>
            <p:cNvSpPr txBox="1">
              <a:spLocks noChangeArrowheads="1"/>
            </p:cNvSpPr>
            <p:nvPr/>
          </p:nvSpPr>
          <p:spPr bwMode="auto">
            <a:xfrm>
              <a:off x="431" y="197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6</a:t>
              </a:r>
              <a:endParaRPr lang="en-US" altLang="zh-CN" sz="2800" b="0">
                <a:solidFill>
                  <a:schemeClr val="tx1"/>
                </a:solidFill>
              </a:endParaRPr>
            </a:p>
          </p:txBody>
        </p:sp>
        <p:sp>
          <p:nvSpPr>
            <p:cNvPr id="13369" name="Text Box 20"/>
            <p:cNvSpPr txBox="1">
              <a:spLocks noChangeArrowheads="1"/>
            </p:cNvSpPr>
            <p:nvPr/>
          </p:nvSpPr>
          <p:spPr bwMode="auto">
            <a:xfrm>
              <a:off x="638" y="148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7</a:t>
              </a:r>
              <a:endParaRPr lang="en-US" altLang="zh-CN" sz="2800" b="0">
                <a:solidFill>
                  <a:schemeClr val="tx1"/>
                </a:solidFill>
              </a:endParaRPr>
            </a:p>
          </p:txBody>
        </p:sp>
        <p:sp>
          <p:nvSpPr>
            <p:cNvPr id="13370" name="Text Box 21"/>
            <p:cNvSpPr txBox="1">
              <a:spLocks noChangeArrowheads="1"/>
            </p:cNvSpPr>
            <p:nvPr/>
          </p:nvSpPr>
          <p:spPr bwMode="auto">
            <a:xfrm>
              <a:off x="884" y="184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8</a:t>
              </a:r>
              <a:endParaRPr lang="en-US" altLang="zh-CN" sz="2800" b="0">
                <a:solidFill>
                  <a:schemeClr val="tx1"/>
                </a:solidFill>
              </a:endParaRPr>
            </a:p>
          </p:txBody>
        </p:sp>
      </p:grpSp>
      <p:grpSp>
        <p:nvGrpSpPr>
          <p:cNvPr id="3" name="Group 22"/>
          <p:cNvGrpSpPr/>
          <p:nvPr/>
        </p:nvGrpSpPr>
        <p:grpSpPr bwMode="auto">
          <a:xfrm>
            <a:off x="3207480" y="3219866"/>
            <a:ext cx="1308006" cy="1500188"/>
            <a:chOff x="2075" y="1344"/>
            <a:chExt cx="709" cy="768"/>
          </a:xfrm>
        </p:grpSpPr>
        <p:sp>
          <p:nvSpPr>
            <p:cNvPr id="13350" name="Line 23"/>
            <p:cNvSpPr>
              <a:spLocks noChangeShapeType="1"/>
            </p:cNvSpPr>
            <p:nvPr/>
          </p:nvSpPr>
          <p:spPr bwMode="auto">
            <a:xfrm>
              <a:off x="2256" y="1344"/>
              <a:ext cx="0" cy="52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1" name="Line 24"/>
            <p:cNvSpPr>
              <a:spLocks noChangeShapeType="1"/>
            </p:cNvSpPr>
            <p:nvPr/>
          </p:nvSpPr>
          <p:spPr bwMode="auto">
            <a:xfrm>
              <a:off x="2256" y="1872"/>
              <a:ext cx="528"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2" name="Line 25"/>
            <p:cNvSpPr>
              <a:spLocks noChangeShapeType="1"/>
            </p:cNvSpPr>
            <p:nvPr/>
          </p:nvSpPr>
          <p:spPr bwMode="auto">
            <a:xfrm>
              <a:off x="2256" y="1344"/>
              <a:ext cx="528" cy="528"/>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3" name="Text Box 26"/>
            <p:cNvSpPr txBox="1">
              <a:spLocks noChangeArrowheads="1"/>
            </p:cNvSpPr>
            <p:nvPr/>
          </p:nvSpPr>
          <p:spPr bwMode="auto">
            <a:xfrm>
              <a:off x="2075" y="1499"/>
              <a:ext cx="19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dirty="0">
                  <a:solidFill>
                    <a:schemeClr val="tx1"/>
                  </a:solidFill>
                </a:rPr>
                <a:t>2</a:t>
              </a:r>
              <a:endParaRPr lang="en-US" altLang="zh-CN" sz="2800" b="0" dirty="0">
                <a:solidFill>
                  <a:schemeClr val="tx1"/>
                </a:solidFill>
              </a:endParaRPr>
            </a:p>
          </p:txBody>
        </p:sp>
        <p:sp>
          <p:nvSpPr>
            <p:cNvPr id="13354" name="Text Box 27"/>
            <p:cNvSpPr txBox="1">
              <a:spLocks noChangeArrowheads="1"/>
            </p:cNvSpPr>
            <p:nvPr/>
          </p:nvSpPr>
          <p:spPr bwMode="auto">
            <a:xfrm>
              <a:off x="2352" y="1846"/>
              <a:ext cx="19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5</a:t>
              </a:r>
              <a:endParaRPr lang="en-US" altLang="zh-CN" sz="2800" b="0">
                <a:solidFill>
                  <a:schemeClr val="tx1"/>
                </a:solidFill>
              </a:endParaRPr>
            </a:p>
          </p:txBody>
        </p:sp>
        <p:sp>
          <p:nvSpPr>
            <p:cNvPr id="13355" name="Text Box 28"/>
            <p:cNvSpPr txBox="1">
              <a:spLocks noChangeArrowheads="1"/>
            </p:cNvSpPr>
            <p:nvPr/>
          </p:nvSpPr>
          <p:spPr bwMode="auto">
            <a:xfrm>
              <a:off x="2506" y="1370"/>
              <a:ext cx="19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3</a:t>
              </a:r>
              <a:endParaRPr lang="en-US" altLang="zh-CN" sz="2800" b="0">
                <a:solidFill>
                  <a:schemeClr val="tx1"/>
                </a:solidFill>
              </a:endParaRPr>
            </a:p>
          </p:txBody>
        </p:sp>
      </p:grpSp>
      <p:grpSp>
        <p:nvGrpSpPr>
          <p:cNvPr id="4" name="Group 69"/>
          <p:cNvGrpSpPr/>
          <p:nvPr/>
        </p:nvGrpSpPr>
        <p:grpSpPr bwMode="auto">
          <a:xfrm>
            <a:off x="5243145" y="2742366"/>
            <a:ext cx="1679575" cy="2019300"/>
            <a:chOff x="3470" y="1267"/>
            <a:chExt cx="1058" cy="1272"/>
          </a:xfrm>
        </p:grpSpPr>
        <p:sp>
          <p:nvSpPr>
            <p:cNvPr id="13339" name="Line 30"/>
            <p:cNvSpPr>
              <a:spLocks noChangeShapeType="1"/>
            </p:cNvSpPr>
            <p:nvPr/>
          </p:nvSpPr>
          <p:spPr bwMode="auto">
            <a:xfrm>
              <a:off x="3999" y="1325"/>
              <a:ext cx="0" cy="121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0" name="Line 31"/>
            <p:cNvSpPr>
              <a:spLocks noChangeShapeType="1"/>
            </p:cNvSpPr>
            <p:nvPr/>
          </p:nvSpPr>
          <p:spPr bwMode="auto">
            <a:xfrm>
              <a:off x="3470" y="1961"/>
              <a:ext cx="105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1" name="Line 32"/>
            <p:cNvSpPr>
              <a:spLocks noChangeShapeType="1"/>
            </p:cNvSpPr>
            <p:nvPr/>
          </p:nvSpPr>
          <p:spPr bwMode="auto">
            <a:xfrm flipH="1">
              <a:off x="3470" y="1325"/>
              <a:ext cx="529" cy="63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2" name="Line 33"/>
            <p:cNvSpPr>
              <a:spLocks noChangeShapeType="1"/>
            </p:cNvSpPr>
            <p:nvPr/>
          </p:nvSpPr>
          <p:spPr bwMode="auto">
            <a:xfrm flipH="1">
              <a:off x="3999" y="1961"/>
              <a:ext cx="529" cy="57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3" name="Line 34"/>
            <p:cNvSpPr>
              <a:spLocks noChangeShapeType="1"/>
            </p:cNvSpPr>
            <p:nvPr/>
          </p:nvSpPr>
          <p:spPr bwMode="auto">
            <a:xfrm>
              <a:off x="3999" y="1325"/>
              <a:ext cx="0" cy="63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4" name="Text Box 35"/>
            <p:cNvSpPr txBox="1">
              <a:spLocks noChangeArrowheads="1"/>
            </p:cNvSpPr>
            <p:nvPr/>
          </p:nvSpPr>
          <p:spPr bwMode="auto">
            <a:xfrm>
              <a:off x="3618" y="126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dirty="0">
                  <a:solidFill>
                    <a:schemeClr val="tx1"/>
                  </a:solidFill>
                </a:rPr>
                <a:t>1</a:t>
              </a:r>
              <a:endParaRPr lang="en-US" altLang="zh-CN" sz="2800" b="0" dirty="0">
                <a:solidFill>
                  <a:schemeClr val="tx1"/>
                </a:solidFill>
              </a:endParaRPr>
            </a:p>
          </p:txBody>
        </p:sp>
        <p:sp>
          <p:nvSpPr>
            <p:cNvPr id="13345" name="Text Box 36"/>
            <p:cNvSpPr txBox="1">
              <a:spLocks noChangeArrowheads="1"/>
            </p:cNvSpPr>
            <p:nvPr/>
          </p:nvSpPr>
          <p:spPr bwMode="auto">
            <a:xfrm>
              <a:off x="3969" y="13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2</a:t>
              </a:r>
              <a:endParaRPr lang="en-US" altLang="zh-CN" sz="2800" b="0">
                <a:solidFill>
                  <a:schemeClr val="tx1"/>
                </a:solidFill>
              </a:endParaRPr>
            </a:p>
          </p:txBody>
        </p:sp>
        <p:sp>
          <p:nvSpPr>
            <p:cNvPr id="13346" name="Text Box 37"/>
            <p:cNvSpPr txBox="1">
              <a:spLocks noChangeArrowheads="1"/>
            </p:cNvSpPr>
            <p:nvPr/>
          </p:nvSpPr>
          <p:spPr bwMode="auto">
            <a:xfrm>
              <a:off x="4286" y="206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4</a:t>
              </a:r>
              <a:endParaRPr lang="en-US" altLang="zh-CN" sz="2800" b="0">
                <a:solidFill>
                  <a:schemeClr val="tx1"/>
                </a:solidFill>
              </a:endParaRPr>
            </a:p>
          </p:txBody>
        </p:sp>
        <p:sp>
          <p:nvSpPr>
            <p:cNvPr id="13347" name="Text Box 38"/>
            <p:cNvSpPr txBox="1">
              <a:spLocks noChangeArrowheads="1"/>
            </p:cNvSpPr>
            <p:nvPr/>
          </p:nvSpPr>
          <p:spPr bwMode="auto">
            <a:xfrm>
              <a:off x="4105" y="16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5</a:t>
              </a:r>
              <a:endParaRPr lang="en-US" altLang="zh-CN" sz="2800" b="0">
                <a:solidFill>
                  <a:schemeClr val="tx1"/>
                </a:solidFill>
              </a:endParaRPr>
            </a:p>
          </p:txBody>
        </p:sp>
        <p:sp>
          <p:nvSpPr>
            <p:cNvPr id="13348" name="Text Box 39"/>
            <p:cNvSpPr txBox="1">
              <a:spLocks noChangeArrowheads="1"/>
            </p:cNvSpPr>
            <p:nvPr/>
          </p:nvSpPr>
          <p:spPr bwMode="auto">
            <a:xfrm>
              <a:off x="3723" y="16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7</a:t>
              </a:r>
              <a:endParaRPr lang="en-US" altLang="zh-CN" sz="2800" b="0">
                <a:solidFill>
                  <a:schemeClr val="tx1"/>
                </a:solidFill>
              </a:endParaRPr>
            </a:p>
          </p:txBody>
        </p:sp>
        <p:sp>
          <p:nvSpPr>
            <p:cNvPr id="13349" name="Text Box 40"/>
            <p:cNvSpPr txBox="1">
              <a:spLocks noChangeArrowheads="1"/>
            </p:cNvSpPr>
            <p:nvPr/>
          </p:nvSpPr>
          <p:spPr bwMode="auto">
            <a:xfrm>
              <a:off x="3969" y="20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a:solidFill>
                    <a:schemeClr val="tx1"/>
                  </a:solidFill>
                </a:rPr>
                <a:t>8</a:t>
              </a:r>
              <a:endParaRPr lang="en-US" altLang="zh-CN" sz="2800" b="0">
                <a:solidFill>
                  <a:schemeClr val="tx1"/>
                </a:solidFill>
              </a:endParaRPr>
            </a:p>
          </p:txBody>
        </p:sp>
      </p:grpSp>
      <p:sp>
        <p:nvSpPr>
          <p:cNvPr id="51241" name="AutoShape 41" descr="羊皮纸"/>
          <p:cNvSpPr>
            <a:spLocks noChangeArrowheads="1"/>
          </p:cNvSpPr>
          <p:nvPr/>
        </p:nvSpPr>
        <p:spPr bwMode="auto">
          <a:xfrm>
            <a:off x="7787169" y="2452712"/>
            <a:ext cx="574675" cy="1943100"/>
          </a:xfrm>
          <a:prstGeom prst="wedgeRoundRectCallout">
            <a:avLst>
              <a:gd name="adj1" fmla="val -207181"/>
              <a:gd name="adj2" fmla="val 31130"/>
              <a:gd name="adj3" fmla="val 16667"/>
            </a:avLst>
          </a:prstGeom>
          <a:blipFill dpi="0" rotWithShape="1">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800" dirty="0">
                <a:solidFill>
                  <a:schemeClr val="bg1"/>
                </a:solidFill>
                <a:latin typeface="楷体_GB2312" pitchFamily="49" charset="-122"/>
              </a:rPr>
              <a:t>不是回路</a:t>
            </a:r>
            <a:endParaRPr lang="zh-CN" altLang="en-US" sz="2800" dirty="0">
              <a:solidFill>
                <a:schemeClr val="bg1"/>
              </a:solidFill>
              <a:latin typeface="楷体_GB2312" pitchFamily="49" charset="-122"/>
            </a:endParaRPr>
          </a:p>
        </p:txBody>
      </p:sp>
      <p:sp>
        <p:nvSpPr>
          <p:cNvPr id="51242" name="AutoShape 42" descr="羊皮纸"/>
          <p:cNvSpPr>
            <a:spLocks noChangeArrowheads="1"/>
          </p:cNvSpPr>
          <p:nvPr/>
        </p:nvSpPr>
        <p:spPr bwMode="auto">
          <a:xfrm>
            <a:off x="2030099" y="2646911"/>
            <a:ext cx="1019176" cy="602324"/>
          </a:xfrm>
          <a:prstGeom prst="wedgeRoundRectCallout">
            <a:avLst>
              <a:gd name="adj1" fmla="val 90997"/>
              <a:gd name="adj2" fmla="val 118653"/>
              <a:gd name="adj3" fmla="val 16667"/>
            </a:avLst>
          </a:prstGeom>
          <a:blipFill dpi="0" rotWithShape="1">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800" dirty="0">
                <a:solidFill>
                  <a:schemeClr val="bg1"/>
                </a:solidFill>
                <a:latin typeface="楷体_GB2312" pitchFamily="49" charset="-122"/>
              </a:rPr>
              <a:t>回路</a:t>
            </a:r>
            <a:endParaRPr lang="zh-CN" altLang="en-US" sz="2800" dirty="0">
              <a:solidFill>
                <a:schemeClr val="bg1"/>
              </a:solidFill>
              <a:latin typeface="楷体_GB2312" pitchFamily="49" charset="-122"/>
            </a:endParaRPr>
          </a:p>
        </p:txBody>
      </p:sp>
      <p:sp>
        <p:nvSpPr>
          <p:cNvPr id="51244" name="AutoShape 44"/>
          <p:cNvSpPr>
            <a:spLocks noChangeArrowheads="1"/>
          </p:cNvSpPr>
          <p:nvPr/>
        </p:nvSpPr>
        <p:spPr bwMode="auto">
          <a:xfrm>
            <a:off x="2679700" y="930409"/>
            <a:ext cx="647700" cy="142875"/>
          </a:xfrm>
          <a:prstGeom prst="rightArrow">
            <a:avLst>
              <a:gd name="adj1" fmla="val 50000"/>
              <a:gd name="adj2" fmla="val 113333"/>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
        <p:nvSpPr>
          <p:cNvPr id="51251" name="Text Box 51"/>
          <p:cNvSpPr txBox="1">
            <a:spLocks noChangeArrowheads="1"/>
          </p:cNvSpPr>
          <p:nvPr/>
        </p:nvSpPr>
        <p:spPr bwMode="auto">
          <a:xfrm>
            <a:off x="2228514" y="5171874"/>
            <a:ext cx="5427046" cy="142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nSpc>
                <a:spcPct val="150000"/>
              </a:lnSpc>
            </a:pPr>
            <a:r>
              <a:rPr lang="en-US" altLang="zh-CN" sz="2000" b="0" dirty="0">
                <a:solidFill>
                  <a:schemeClr val="tx1"/>
                </a:solidFill>
                <a:latin typeface="楷体_GB2312" pitchFamily="49" charset="-122"/>
              </a:rPr>
              <a:t>1</a:t>
            </a:r>
            <a:r>
              <a:rPr lang="zh-CN" altLang="en-US" sz="2000" b="0" dirty="0">
                <a:solidFill>
                  <a:schemeClr val="tx1"/>
                </a:solidFill>
                <a:latin typeface="楷体_GB2312" pitchFamily="49" charset="-122"/>
              </a:rPr>
              <a:t>）</a:t>
            </a:r>
            <a:r>
              <a:rPr lang="zh-CN" altLang="en-US" sz="2000" dirty="0">
                <a:solidFill>
                  <a:schemeClr val="tx1"/>
                </a:solidFill>
                <a:latin typeface="楷体_GB2312" pitchFamily="49" charset="-122"/>
              </a:rPr>
              <a:t>对应一个图有很多的回路；</a:t>
            </a:r>
            <a:endParaRPr lang="en-US" altLang="zh-CN" sz="2000" dirty="0">
              <a:solidFill>
                <a:schemeClr val="tx1"/>
              </a:solidFill>
              <a:latin typeface="楷体_GB2312" pitchFamily="49" charset="-122"/>
            </a:endParaRPr>
          </a:p>
          <a:p>
            <a:pPr>
              <a:lnSpc>
                <a:spcPct val="150000"/>
              </a:lnSpc>
            </a:pPr>
            <a:r>
              <a:rPr lang="en-US" altLang="zh-CN" sz="2000" b="0" dirty="0">
                <a:solidFill>
                  <a:schemeClr val="tx1"/>
                </a:solidFill>
                <a:latin typeface="楷体_GB2312" pitchFamily="49" charset="-122"/>
              </a:rPr>
              <a:t>2</a:t>
            </a:r>
            <a:r>
              <a:rPr lang="zh-CN" altLang="en-US" sz="2000" b="0" dirty="0">
                <a:solidFill>
                  <a:schemeClr val="tx1"/>
                </a:solidFill>
                <a:latin typeface="楷体_GB2312" pitchFamily="49" charset="-122"/>
              </a:rPr>
              <a:t>）回路的始节点和终节点是重合的；</a:t>
            </a:r>
            <a:endParaRPr lang="en-US" altLang="zh-CN" sz="2000" b="0" dirty="0">
              <a:solidFill>
                <a:schemeClr val="tx1"/>
              </a:solidFill>
              <a:latin typeface="楷体_GB2312" pitchFamily="49" charset="-122"/>
            </a:endParaRPr>
          </a:p>
          <a:p>
            <a:pPr>
              <a:lnSpc>
                <a:spcPct val="150000"/>
              </a:lnSpc>
            </a:pPr>
            <a:r>
              <a:rPr lang="en-US" altLang="zh-CN" sz="2000" dirty="0">
                <a:solidFill>
                  <a:schemeClr val="tx1"/>
                </a:solidFill>
                <a:latin typeface="楷体_GB2312" pitchFamily="49" charset="-122"/>
              </a:rPr>
              <a:t>3</a:t>
            </a:r>
            <a:r>
              <a:rPr lang="zh-CN" altLang="en-US" sz="2000" dirty="0">
                <a:solidFill>
                  <a:schemeClr val="tx1"/>
                </a:solidFill>
                <a:latin typeface="楷体_GB2312" pitchFamily="49" charset="-122"/>
              </a:rPr>
              <a:t>）网孔是回路，但回路不一定是网孔。</a:t>
            </a:r>
            <a:endParaRPr lang="zh-CN" altLang="en-US" sz="2000" dirty="0">
              <a:solidFill>
                <a:schemeClr val="tx1"/>
              </a:solidFill>
              <a:latin typeface="楷体_GB2312" pitchFamily="49" charset="-122"/>
            </a:endParaRPr>
          </a:p>
        </p:txBody>
      </p:sp>
      <p:grpSp>
        <p:nvGrpSpPr>
          <p:cNvPr id="7" name="Group 65"/>
          <p:cNvGrpSpPr/>
          <p:nvPr/>
        </p:nvGrpSpPr>
        <p:grpSpPr bwMode="auto">
          <a:xfrm>
            <a:off x="775335" y="5263940"/>
            <a:ext cx="1139825" cy="928688"/>
            <a:chOff x="385" y="3022"/>
            <a:chExt cx="718" cy="585"/>
          </a:xfrm>
        </p:grpSpPr>
        <p:pic>
          <p:nvPicPr>
            <p:cNvPr id="13333" name="Picture 66" descr="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4" name="Text Box 67"/>
            <p:cNvSpPr txBox="1">
              <a:spLocks noChangeArrowheads="1"/>
            </p:cNvSpPr>
            <p:nvPr/>
          </p:nvSpPr>
          <p:spPr bwMode="auto">
            <a:xfrm>
              <a:off x="793" y="3084"/>
              <a:ext cx="31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kumimoji="1" lang="zh-CN" altLang="en-US" dirty="0">
                  <a:solidFill>
                    <a:srgbClr val="FA7748"/>
                  </a:solidFill>
                  <a:latin typeface="楷体_GB2312" pitchFamily="49" charset="-122"/>
                </a:rPr>
                <a:t>明</a:t>
              </a:r>
              <a:endParaRPr kumimoji="1" lang="zh-CN" altLang="en-US" dirty="0">
                <a:solidFill>
                  <a:srgbClr val="FA7748"/>
                </a:solidFill>
                <a:latin typeface="楷体_GB2312" pitchFamily="49" charset="-122"/>
              </a:endParaRPr>
            </a:p>
            <a:p>
              <a:pPr eaLnBrk="1" hangingPunct="1"/>
              <a:r>
                <a:rPr kumimoji="1" lang="zh-CN" altLang="en-US" dirty="0">
                  <a:solidFill>
                    <a:srgbClr val="FA7748"/>
                  </a:solidFill>
                  <a:latin typeface="楷体_GB2312" pitchFamily="49" charset="-122"/>
                </a:rPr>
                <a:t>确</a:t>
              </a:r>
              <a:endParaRPr kumimoji="1" lang="zh-CN" altLang="en-US" sz="2800" dirty="0">
                <a:solidFill>
                  <a:srgbClr val="FA7748"/>
                </a:solidFill>
                <a:latin typeface="楷体_GB2312" pitchFamily="49" charset="-122"/>
              </a:endParaRPr>
            </a:p>
          </p:txBody>
        </p:sp>
      </p:grpSp>
      <p:sp>
        <p:nvSpPr>
          <p:cNvPr id="59" name="Text Box 4"/>
          <p:cNvSpPr txBox="1">
            <a:spLocks noChangeArrowheads="1"/>
          </p:cNvSpPr>
          <p:nvPr/>
        </p:nvSpPr>
        <p:spPr bwMode="auto">
          <a:xfrm>
            <a:off x="0" y="14179"/>
            <a:ext cx="214884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术语</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55" name="Text Box 6"/>
          <p:cNvSpPr txBox="1">
            <a:spLocks noChangeArrowheads="1"/>
          </p:cNvSpPr>
          <p:nvPr/>
        </p:nvSpPr>
        <p:spPr bwMode="auto">
          <a:xfrm>
            <a:off x="3022709" y="1824732"/>
            <a:ext cx="49807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50000"/>
              </a:spcBef>
              <a:buClrTx/>
              <a:buSzTx/>
              <a:buFontTx/>
              <a:buNone/>
            </a:pP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对</a:t>
            </a:r>
            <a:r>
              <a:rPr kumimoji="1" lang="zh-CN" altLang="en-US" sz="2000" b="1" dirty="0">
                <a:latin typeface="Times New Roman" panose="02020603050405020304" pitchFamily="18" charset="0"/>
                <a:ea typeface="楷体_GB2312" pitchFamily="49" charset="-122"/>
                <a:sym typeface="Symbol" panose="05050102010706020507" pitchFamily="18" charset="2"/>
              </a:rPr>
              <a:t>平面电路</a:t>
            </a: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，其</a:t>
            </a:r>
            <a:r>
              <a:rPr kumimoji="1" lang="zh-CN" altLang="en-US" sz="2000" b="1" dirty="0">
                <a:latin typeface="Times New Roman" panose="02020603050405020304" pitchFamily="18" charset="0"/>
                <a:ea typeface="楷体_GB2312" pitchFamily="49" charset="-122"/>
                <a:sym typeface="Symbol" panose="05050102010706020507" pitchFamily="18" charset="2"/>
              </a:rPr>
              <a:t>内部不含任何支路</a:t>
            </a:r>
            <a:r>
              <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rPr>
              <a:t>的回路</a:t>
            </a:r>
            <a:endParaRPr kumimoji="1" lang="zh-CN" altLang="en-US" sz="2000" b="1" dirty="0">
              <a:solidFill>
                <a:srgbClr val="FFFF00"/>
              </a:solidFill>
              <a:latin typeface="Times New Roman" panose="02020603050405020304" pitchFamily="18" charset="0"/>
              <a:ea typeface="楷体_GB2312" pitchFamily="49" charset="-122"/>
              <a:sym typeface="Symbol" panose="05050102010706020507" pitchFamily="18" charset="2"/>
            </a:endParaRPr>
          </a:p>
        </p:txBody>
      </p:sp>
      <p:sp>
        <p:nvSpPr>
          <p:cNvPr id="56" name="Text Box 51"/>
          <p:cNvSpPr txBox="1">
            <a:spLocks noChangeArrowheads="1"/>
          </p:cNvSpPr>
          <p:nvPr/>
        </p:nvSpPr>
        <p:spPr bwMode="auto">
          <a:xfrm>
            <a:off x="1336230" y="1774022"/>
            <a:ext cx="932813" cy="523220"/>
          </a:xfrm>
          <a:prstGeom prst="rect">
            <a:avLst/>
          </a:prstGeom>
          <a:noFill/>
          <a:ln w="28575">
            <a:noFill/>
            <a:miter lim="800000"/>
          </a:ln>
          <a:extLst>
            <a:ext uri="{909E8E84-426E-40DD-AFC4-6F175D3DCCD1}">
              <a14:hiddenFill xmlns:a14="http://schemas.microsoft.com/office/drawing/2010/main">
                <a:solidFill>
                  <a:srgbClr val="FFFFFF"/>
                </a:solidFill>
              </a14:hiddenFill>
            </a:ext>
          </a:extLst>
        </p:spPr>
        <p:txBody>
          <a:bodyPr wrap="square" anchor="ct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marL="0" indent="0">
              <a:spcBef>
                <a:spcPct val="0"/>
              </a:spcBef>
              <a:buClr>
                <a:srgbClr val="FF9900"/>
              </a:buClr>
              <a:buSzPct val="100000"/>
              <a:buNone/>
            </a:pPr>
            <a:r>
              <a:rPr lang="zh-CN" altLang="en-US" sz="2800" b="1" dirty="0">
                <a:solidFill>
                  <a:srgbClr val="FF9900"/>
                </a:solidFill>
                <a:ea typeface="楷体_GB2312" pitchFamily="49" charset="-122"/>
                <a:sym typeface="Symbol" panose="05050102010706020507" pitchFamily="18" charset="2"/>
              </a:rPr>
              <a:t>网孔</a:t>
            </a:r>
            <a:endParaRPr lang="zh-CN" altLang="en-US" sz="2800" b="1" dirty="0">
              <a:solidFill>
                <a:srgbClr val="FF9900"/>
              </a:solidFill>
              <a:ea typeface="楷体_GB2312" pitchFamily="49" charset="-122"/>
              <a:sym typeface="Symbol" panose="05050102010706020507" pitchFamily="18" charset="2"/>
            </a:endParaRPr>
          </a:p>
        </p:txBody>
      </p:sp>
      <p:sp>
        <p:nvSpPr>
          <p:cNvPr id="58" name="AutoShape 44"/>
          <p:cNvSpPr>
            <a:spLocks noChangeArrowheads="1"/>
          </p:cNvSpPr>
          <p:nvPr/>
        </p:nvSpPr>
        <p:spPr bwMode="auto">
          <a:xfrm>
            <a:off x="2355850" y="1932834"/>
            <a:ext cx="647700" cy="142875"/>
          </a:xfrm>
          <a:prstGeom prst="rightArrow">
            <a:avLst>
              <a:gd name="adj1" fmla="val 50000"/>
              <a:gd name="adj2" fmla="val 113333"/>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Text Box 4"/>
          <p:cNvSpPr txBox="1">
            <a:spLocks noChangeArrowheads="1"/>
          </p:cNvSpPr>
          <p:nvPr/>
        </p:nvSpPr>
        <p:spPr bwMode="auto">
          <a:xfrm>
            <a:off x="636588" y="1045646"/>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ea typeface="宋体" panose="02010600030101010101" pitchFamily="2" charset="-122"/>
              </a:rPr>
              <a:t>例</a:t>
            </a:r>
            <a:r>
              <a:rPr lang="en-US" altLang="zh-CN" sz="3200" dirty="0">
                <a:solidFill>
                  <a:schemeClr val="tx1"/>
                </a:solidFill>
                <a:ea typeface="宋体" panose="02010600030101010101" pitchFamily="2" charset="-122"/>
              </a:rPr>
              <a:t>2</a:t>
            </a:r>
            <a:endParaRPr lang="en-US" altLang="zh-CN" sz="3200" dirty="0">
              <a:solidFill>
                <a:schemeClr val="tx1"/>
              </a:solidFill>
              <a:latin typeface="Arial" panose="020B0604020202020204" pitchFamily="34" charset="0"/>
            </a:endParaRPr>
          </a:p>
        </p:txBody>
      </p:sp>
      <p:sp>
        <p:nvSpPr>
          <p:cNvPr id="48164" name="Text Box 36"/>
          <p:cNvSpPr txBox="1">
            <a:spLocks noChangeArrowheads="1"/>
          </p:cNvSpPr>
          <p:nvPr/>
        </p:nvSpPr>
        <p:spPr bwMode="auto">
          <a:xfrm>
            <a:off x="1562102" y="1102478"/>
            <a:ext cx="6352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a:t>把电路转换成一个电压源和一个电阻的串连</a:t>
            </a:r>
            <a:endParaRPr lang="zh-CN" altLang="en-US">
              <a:latin typeface="Arial" panose="020B0604020202020204" pitchFamily="34" charset="0"/>
            </a:endParaRPr>
          </a:p>
        </p:txBody>
      </p:sp>
      <p:sp>
        <p:nvSpPr>
          <p:cNvPr id="48231" name="AutoShape 103"/>
          <p:cNvSpPr>
            <a:spLocks noChangeArrowheads="1"/>
          </p:cNvSpPr>
          <p:nvPr/>
        </p:nvSpPr>
        <p:spPr bwMode="auto">
          <a:xfrm>
            <a:off x="4805680" y="3741103"/>
            <a:ext cx="647700" cy="215900"/>
          </a:xfrm>
          <a:prstGeom prst="rightArrow">
            <a:avLst>
              <a:gd name="adj1" fmla="val 50000"/>
              <a:gd name="adj2" fmla="val 75000"/>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7" name="Group 250"/>
          <p:cNvGrpSpPr/>
          <p:nvPr/>
        </p:nvGrpSpPr>
        <p:grpSpPr bwMode="auto">
          <a:xfrm>
            <a:off x="5813743" y="2806065"/>
            <a:ext cx="1512887" cy="2305050"/>
            <a:chOff x="2653" y="1797"/>
            <a:chExt cx="953" cy="1452"/>
          </a:xfrm>
        </p:grpSpPr>
        <p:sp>
          <p:nvSpPr>
            <p:cNvPr id="75815" name="Oval 251"/>
            <p:cNvSpPr>
              <a:spLocks noChangeArrowheads="1"/>
            </p:cNvSpPr>
            <p:nvPr/>
          </p:nvSpPr>
          <p:spPr bwMode="auto">
            <a:xfrm>
              <a:off x="2653" y="252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5816" name="Line 252"/>
            <p:cNvSpPr>
              <a:spLocks noChangeShapeType="1"/>
            </p:cNvSpPr>
            <p:nvPr/>
          </p:nvSpPr>
          <p:spPr bwMode="auto">
            <a:xfrm>
              <a:off x="2835" y="1842"/>
              <a:ext cx="0" cy="1361"/>
            </a:xfrm>
            <a:prstGeom prst="line">
              <a:avLst/>
            </a:prstGeom>
            <a:noFill/>
            <a:ln w="28575">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7" name="Text Box 253"/>
            <p:cNvSpPr txBox="1">
              <a:spLocks noChangeArrowheads="1"/>
            </p:cNvSpPr>
            <p:nvPr/>
          </p:nvSpPr>
          <p:spPr bwMode="auto">
            <a:xfrm>
              <a:off x="2970" y="2613"/>
              <a:ext cx="59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66V</a:t>
              </a:r>
              <a:endParaRPr lang="en-US" altLang="zh-CN">
                <a:solidFill>
                  <a:schemeClr val="tx1"/>
                </a:solidFill>
                <a:latin typeface="Arial" panose="020B0604020202020204" pitchFamily="34" charset="0"/>
              </a:endParaRPr>
            </a:p>
          </p:txBody>
        </p:sp>
        <p:sp>
          <p:nvSpPr>
            <p:cNvPr id="75818" name="Text Box 254"/>
            <p:cNvSpPr txBox="1">
              <a:spLocks noChangeArrowheads="1"/>
            </p:cNvSpPr>
            <p:nvPr/>
          </p:nvSpPr>
          <p:spPr bwMode="auto">
            <a:xfrm>
              <a:off x="2835" y="1979"/>
              <a:ext cx="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5819" name="Text Box 255"/>
            <p:cNvSpPr txBox="1">
              <a:spLocks noChangeArrowheads="1"/>
            </p:cNvSpPr>
            <p:nvPr/>
          </p:nvSpPr>
          <p:spPr bwMode="auto">
            <a:xfrm>
              <a:off x="2970" y="2295"/>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5820" name="Text Box 256"/>
            <p:cNvSpPr txBox="1">
              <a:spLocks noChangeArrowheads="1"/>
            </p:cNvSpPr>
            <p:nvPr/>
          </p:nvSpPr>
          <p:spPr bwMode="auto">
            <a:xfrm>
              <a:off x="2970" y="2749"/>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5821" name="Line 257"/>
            <p:cNvSpPr>
              <a:spLocks noChangeShapeType="1"/>
            </p:cNvSpPr>
            <p:nvPr/>
          </p:nvSpPr>
          <p:spPr bwMode="auto">
            <a:xfrm>
              <a:off x="2835" y="1842"/>
              <a:ext cx="635"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22" name="Line 258"/>
            <p:cNvSpPr>
              <a:spLocks noChangeShapeType="1"/>
            </p:cNvSpPr>
            <p:nvPr/>
          </p:nvSpPr>
          <p:spPr bwMode="auto">
            <a:xfrm>
              <a:off x="2834" y="3203"/>
              <a:ext cx="681"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23" name="Oval 259"/>
            <p:cNvSpPr>
              <a:spLocks noChangeArrowheads="1"/>
            </p:cNvSpPr>
            <p:nvPr/>
          </p:nvSpPr>
          <p:spPr bwMode="auto">
            <a:xfrm>
              <a:off x="3470" y="1797"/>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5824" name="Oval 260"/>
            <p:cNvSpPr>
              <a:spLocks noChangeArrowheads="1"/>
            </p:cNvSpPr>
            <p:nvPr/>
          </p:nvSpPr>
          <p:spPr bwMode="auto">
            <a:xfrm>
              <a:off x="3515" y="315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5825" name="Rectangle 261"/>
            <p:cNvSpPr>
              <a:spLocks noChangeArrowheads="1"/>
            </p:cNvSpPr>
            <p:nvPr/>
          </p:nvSpPr>
          <p:spPr bwMode="auto">
            <a:xfrm>
              <a:off x="2765" y="202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9" name="Group 269"/>
          <p:cNvGrpSpPr/>
          <p:nvPr/>
        </p:nvGrpSpPr>
        <p:grpSpPr bwMode="auto">
          <a:xfrm>
            <a:off x="844868" y="2588578"/>
            <a:ext cx="3817937" cy="2592387"/>
            <a:chOff x="385" y="2341"/>
            <a:chExt cx="2405" cy="1633"/>
          </a:xfrm>
        </p:grpSpPr>
        <p:sp>
          <p:nvSpPr>
            <p:cNvPr id="75789" name="Text Box 211"/>
            <p:cNvSpPr txBox="1">
              <a:spLocks noChangeArrowheads="1"/>
            </p:cNvSpPr>
            <p:nvPr/>
          </p:nvSpPr>
          <p:spPr bwMode="auto">
            <a:xfrm>
              <a:off x="1928" y="2468"/>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2A</a:t>
              </a:r>
              <a:endParaRPr lang="en-US" altLang="zh-CN">
                <a:solidFill>
                  <a:schemeClr val="tx1"/>
                </a:solidFill>
                <a:latin typeface="Arial" panose="020B0604020202020204" pitchFamily="34" charset="0"/>
              </a:endParaRPr>
            </a:p>
          </p:txBody>
        </p:sp>
        <p:sp>
          <p:nvSpPr>
            <p:cNvPr id="75790" name="Line 212"/>
            <p:cNvSpPr>
              <a:spLocks noChangeShapeType="1"/>
            </p:cNvSpPr>
            <p:nvPr/>
          </p:nvSpPr>
          <p:spPr bwMode="auto">
            <a:xfrm>
              <a:off x="1202" y="3204"/>
              <a:ext cx="680"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5791" name="Oval 214"/>
            <p:cNvSpPr>
              <a:spLocks noChangeArrowheads="1"/>
            </p:cNvSpPr>
            <p:nvPr/>
          </p:nvSpPr>
          <p:spPr bwMode="auto">
            <a:xfrm>
              <a:off x="1020" y="265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5792" name="Line 215"/>
            <p:cNvSpPr>
              <a:spLocks noChangeShapeType="1"/>
            </p:cNvSpPr>
            <p:nvPr/>
          </p:nvSpPr>
          <p:spPr bwMode="auto">
            <a:xfrm>
              <a:off x="1202" y="2478"/>
              <a:ext cx="0" cy="145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3" name="Line 216"/>
            <p:cNvSpPr>
              <a:spLocks noChangeShapeType="1"/>
            </p:cNvSpPr>
            <p:nvPr/>
          </p:nvSpPr>
          <p:spPr bwMode="auto">
            <a:xfrm>
              <a:off x="1882" y="2478"/>
              <a:ext cx="0" cy="145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4" name="Line 217"/>
            <p:cNvSpPr>
              <a:spLocks noChangeShapeType="1"/>
            </p:cNvSpPr>
            <p:nvPr/>
          </p:nvSpPr>
          <p:spPr bwMode="auto">
            <a:xfrm>
              <a:off x="1882" y="3249"/>
              <a:ext cx="0" cy="271"/>
            </a:xfrm>
            <a:prstGeom prst="line">
              <a:avLst/>
            </a:prstGeom>
            <a:noFill/>
            <a:ln w="38100">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5" name="Text Box 218"/>
            <p:cNvSpPr txBox="1">
              <a:spLocks noChangeArrowheads="1"/>
            </p:cNvSpPr>
            <p:nvPr/>
          </p:nvSpPr>
          <p:spPr bwMode="auto">
            <a:xfrm>
              <a:off x="657" y="2659"/>
              <a:ext cx="5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dirty="0">
                  <a:solidFill>
                    <a:schemeClr val="tx1"/>
                  </a:solidFill>
                  <a:ea typeface="宋体" panose="02010600030101010101" pitchFamily="2" charset="-122"/>
                </a:rPr>
                <a:t>6V</a:t>
              </a:r>
              <a:endParaRPr lang="en-US" altLang="zh-CN" dirty="0">
                <a:solidFill>
                  <a:schemeClr val="tx1"/>
                </a:solidFill>
                <a:latin typeface="Arial" panose="020B0604020202020204" pitchFamily="34" charset="0"/>
              </a:endParaRPr>
            </a:p>
          </p:txBody>
        </p:sp>
        <p:sp>
          <p:nvSpPr>
            <p:cNvPr id="75796" name="Text Box 219"/>
            <p:cNvSpPr txBox="1">
              <a:spLocks noChangeArrowheads="1"/>
            </p:cNvSpPr>
            <p:nvPr/>
          </p:nvSpPr>
          <p:spPr bwMode="auto">
            <a:xfrm>
              <a:off x="612" y="3340"/>
              <a:ext cx="7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5797" name="Text Box 220"/>
            <p:cNvSpPr txBox="1">
              <a:spLocks noChangeArrowheads="1"/>
            </p:cNvSpPr>
            <p:nvPr/>
          </p:nvSpPr>
          <p:spPr bwMode="auto">
            <a:xfrm>
              <a:off x="1927" y="3203"/>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6A</a:t>
              </a:r>
              <a:endParaRPr lang="en-US" altLang="zh-CN">
                <a:solidFill>
                  <a:schemeClr val="tx1"/>
                </a:solidFill>
                <a:latin typeface="Arial" panose="020B0604020202020204" pitchFamily="34" charset="0"/>
              </a:endParaRPr>
            </a:p>
          </p:txBody>
        </p:sp>
        <p:sp>
          <p:nvSpPr>
            <p:cNvPr id="75798" name="Text Box 221"/>
            <p:cNvSpPr txBox="1">
              <a:spLocks noChangeArrowheads="1"/>
            </p:cNvSpPr>
            <p:nvPr/>
          </p:nvSpPr>
          <p:spPr bwMode="auto">
            <a:xfrm>
              <a:off x="930" y="2387"/>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5799" name="Text Box 222"/>
            <p:cNvSpPr txBox="1">
              <a:spLocks noChangeArrowheads="1"/>
            </p:cNvSpPr>
            <p:nvPr/>
          </p:nvSpPr>
          <p:spPr bwMode="auto">
            <a:xfrm>
              <a:off x="930" y="2841"/>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5800" name="Line 223"/>
            <p:cNvSpPr>
              <a:spLocks noChangeShapeType="1"/>
            </p:cNvSpPr>
            <p:nvPr/>
          </p:nvSpPr>
          <p:spPr bwMode="auto">
            <a:xfrm>
              <a:off x="1202" y="3929"/>
              <a:ext cx="149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01" name="Line 224"/>
            <p:cNvSpPr>
              <a:spLocks noChangeShapeType="1"/>
            </p:cNvSpPr>
            <p:nvPr/>
          </p:nvSpPr>
          <p:spPr bwMode="auto">
            <a:xfrm>
              <a:off x="1202" y="2478"/>
              <a:ext cx="149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02" name="Oval 225"/>
            <p:cNvSpPr>
              <a:spLocks noChangeArrowheads="1"/>
            </p:cNvSpPr>
            <p:nvPr/>
          </p:nvSpPr>
          <p:spPr bwMode="auto">
            <a:xfrm>
              <a:off x="2699" y="2433"/>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5803" name="Oval 226"/>
            <p:cNvSpPr>
              <a:spLocks noChangeArrowheads="1"/>
            </p:cNvSpPr>
            <p:nvPr/>
          </p:nvSpPr>
          <p:spPr bwMode="auto">
            <a:xfrm>
              <a:off x="2699" y="3883"/>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5804" name="Rectangle 227"/>
            <p:cNvSpPr>
              <a:spLocks noChangeArrowheads="1"/>
            </p:cNvSpPr>
            <p:nvPr/>
          </p:nvSpPr>
          <p:spPr bwMode="auto">
            <a:xfrm>
              <a:off x="1111" y="334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75805" name="Group 228"/>
            <p:cNvGrpSpPr/>
            <p:nvPr/>
          </p:nvGrpSpPr>
          <p:grpSpPr bwMode="auto">
            <a:xfrm>
              <a:off x="1701" y="3475"/>
              <a:ext cx="363" cy="363"/>
              <a:chOff x="4785" y="709"/>
              <a:chExt cx="363" cy="363"/>
            </a:xfrm>
          </p:grpSpPr>
          <p:sp>
            <p:nvSpPr>
              <p:cNvPr id="75811" name="Oval 229"/>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5812" name="Line 230"/>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806" name="Text Box 235"/>
            <p:cNvSpPr txBox="1">
              <a:spLocks noChangeArrowheads="1"/>
            </p:cNvSpPr>
            <p:nvPr/>
          </p:nvSpPr>
          <p:spPr bwMode="auto">
            <a:xfrm>
              <a:off x="385" y="2341"/>
              <a:ext cx="3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a:solidFill>
                    <a:schemeClr val="tx1"/>
                  </a:solidFill>
                </a:rPr>
                <a:t>2.</a:t>
              </a:r>
              <a:endParaRPr lang="en-US" altLang="zh-CN">
                <a:solidFill>
                  <a:schemeClr val="tx1"/>
                </a:solidFill>
              </a:endParaRPr>
            </a:p>
          </p:txBody>
        </p:sp>
        <p:sp>
          <p:nvSpPr>
            <p:cNvPr id="75807" name="Line 213"/>
            <p:cNvSpPr>
              <a:spLocks noChangeShapeType="1"/>
            </p:cNvSpPr>
            <p:nvPr/>
          </p:nvSpPr>
          <p:spPr bwMode="auto">
            <a:xfrm flipV="1">
              <a:off x="1882" y="2523"/>
              <a:ext cx="0" cy="31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808" name="Group 231"/>
            <p:cNvGrpSpPr/>
            <p:nvPr/>
          </p:nvGrpSpPr>
          <p:grpSpPr bwMode="auto">
            <a:xfrm>
              <a:off x="1701" y="2750"/>
              <a:ext cx="363" cy="363"/>
              <a:chOff x="4785" y="709"/>
              <a:chExt cx="363" cy="363"/>
            </a:xfrm>
          </p:grpSpPr>
          <p:sp>
            <p:nvSpPr>
              <p:cNvPr id="75809" name="Oval 232"/>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5810" name="Line 233"/>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8" name="Text Box 4"/>
          <p:cNvSpPr txBox="1">
            <a:spLocks noChangeArrowheads="1"/>
          </p:cNvSpPr>
          <p:nvPr/>
        </p:nvSpPr>
        <p:spPr bwMode="auto">
          <a:xfrm>
            <a:off x="1" y="0"/>
            <a:ext cx="312420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Line 3"/>
          <p:cNvSpPr>
            <a:spLocks noChangeShapeType="1"/>
          </p:cNvSpPr>
          <p:nvPr/>
        </p:nvSpPr>
        <p:spPr bwMode="auto">
          <a:xfrm>
            <a:off x="4479036" y="2426018"/>
            <a:ext cx="576263" cy="0"/>
          </a:xfrm>
          <a:prstGeom prst="line">
            <a:avLst/>
          </a:prstGeom>
          <a:noFill/>
          <a:ln w="76200">
            <a:solidFill>
              <a:srgbClr val="0099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703" name="Line 39"/>
          <p:cNvSpPr>
            <a:spLocks noChangeShapeType="1"/>
          </p:cNvSpPr>
          <p:nvPr/>
        </p:nvSpPr>
        <p:spPr bwMode="auto">
          <a:xfrm>
            <a:off x="4143058" y="5234305"/>
            <a:ext cx="576262" cy="0"/>
          </a:xfrm>
          <a:prstGeom prst="line">
            <a:avLst/>
          </a:prstGeom>
          <a:noFill/>
          <a:ln w="76200">
            <a:solidFill>
              <a:srgbClr val="0099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704" name="Line 40"/>
          <p:cNvSpPr>
            <a:spLocks noChangeShapeType="1"/>
          </p:cNvSpPr>
          <p:nvPr/>
        </p:nvSpPr>
        <p:spPr bwMode="auto">
          <a:xfrm>
            <a:off x="1263333" y="5089843"/>
            <a:ext cx="576262" cy="0"/>
          </a:xfrm>
          <a:prstGeom prst="line">
            <a:avLst/>
          </a:prstGeom>
          <a:noFill/>
          <a:ln w="76200">
            <a:solidFill>
              <a:srgbClr val="0099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156"/>
          <p:cNvGrpSpPr/>
          <p:nvPr/>
        </p:nvGrpSpPr>
        <p:grpSpPr bwMode="auto">
          <a:xfrm>
            <a:off x="5655945" y="4153218"/>
            <a:ext cx="1512888" cy="2305050"/>
            <a:chOff x="2653" y="1797"/>
            <a:chExt cx="953" cy="1452"/>
          </a:xfrm>
        </p:grpSpPr>
        <p:sp>
          <p:nvSpPr>
            <p:cNvPr id="77895" name="Oval 157"/>
            <p:cNvSpPr>
              <a:spLocks noChangeArrowheads="1"/>
            </p:cNvSpPr>
            <p:nvPr/>
          </p:nvSpPr>
          <p:spPr bwMode="auto">
            <a:xfrm>
              <a:off x="2653" y="252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7896" name="Line 158"/>
            <p:cNvSpPr>
              <a:spLocks noChangeShapeType="1"/>
            </p:cNvSpPr>
            <p:nvPr/>
          </p:nvSpPr>
          <p:spPr bwMode="auto">
            <a:xfrm>
              <a:off x="2835" y="1842"/>
              <a:ext cx="0" cy="1361"/>
            </a:xfrm>
            <a:prstGeom prst="line">
              <a:avLst/>
            </a:prstGeom>
            <a:noFill/>
            <a:ln w="28575">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97" name="Text Box 159"/>
            <p:cNvSpPr txBox="1">
              <a:spLocks noChangeArrowheads="1"/>
            </p:cNvSpPr>
            <p:nvPr/>
          </p:nvSpPr>
          <p:spPr bwMode="auto">
            <a:xfrm>
              <a:off x="2970" y="2613"/>
              <a:ext cx="59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66V</a:t>
              </a:r>
              <a:endParaRPr lang="en-US" altLang="zh-CN">
                <a:solidFill>
                  <a:schemeClr val="tx1"/>
                </a:solidFill>
                <a:latin typeface="Arial" panose="020B0604020202020204" pitchFamily="34" charset="0"/>
              </a:endParaRPr>
            </a:p>
          </p:txBody>
        </p:sp>
        <p:sp>
          <p:nvSpPr>
            <p:cNvPr id="77898" name="Text Box 160"/>
            <p:cNvSpPr txBox="1">
              <a:spLocks noChangeArrowheads="1"/>
            </p:cNvSpPr>
            <p:nvPr/>
          </p:nvSpPr>
          <p:spPr bwMode="auto">
            <a:xfrm>
              <a:off x="2835" y="1979"/>
              <a:ext cx="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7899" name="Text Box 161"/>
            <p:cNvSpPr txBox="1">
              <a:spLocks noChangeArrowheads="1"/>
            </p:cNvSpPr>
            <p:nvPr/>
          </p:nvSpPr>
          <p:spPr bwMode="auto">
            <a:xfrm>
              <a:off x="2970" y="2295"/>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7900" name="Text Box 162"/>
            <p:cNvSpPr txBox="1">
              <a:spLocks noChangeArrowheads="1"/>
            </p:cNvSpPr>
            <p:nvPr/>
          </p:nvSpPr>
          <p:spPr bwMode="auto">
            <a:xfrm>
              <a:off x="2970" y="2749"/>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7901" name="Line 163"/>
            <p:cNvSpPr>
              <a:spLocks noChangeShapeType="1"/>
            </p:cNvSpPr>
            <p:nvPr/>
          </p:nvSpPr>
          <p:spPr bwMode="auto">
            <a:xfrm>
              <a:off x="2835" y="1842"/>
              <a:ext cx="635"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902" name="Line 164"/>
            <p:cNvSpPr>
              <a:spLocks noChangeShapeType="1"/>
            </p:cNvSpPr>
            <p:nvPr/>
          </p:nvSpPr>
          <p:spPr bwMode="auto">
            <a:xfrm>
              <a:off x="2834" y="3203"/>
              <a:ext cx="681"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903" name="Oval 165"/>
            <p:cNvSpPr>
              <a:spLocks noChangeArrowheads="1"/>
            </p:cNvSpPr>
            <p:nvPr/>
          </p:nvSpPr>
          <p:spPr bwMode="auto">
            <a:xfrm>
              <a:off x="3470" y="1797"/>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7904" name="Oval 166"/>
            <p:cNvSpPr>
              <a:spLocks noChangeArrowheads="1"/>
            </p:cNvSpPr>
            <p:nvPr/>
          </p:nvSpPr>
          <p:spPr bwMode="auto">
            <a:xfrm>
              <a:off x="3515" y="315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7905" name="Rectangle 167"/>
            <p:cNvSpPr>
              <a:spLocks noChangeArrowheads="1"/>
            </p:cNvSpPr>
            <p:nvPr/>
          </p:nvSpPr>
          <p:spPr bwMode="auto">
            <a:xfrm>
              <a:off x="2762" y="202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dirty="0">
                <a:solidFill>
                  <a:schemeClr val="tx1"/>
                </a:solidFill>
              </a:endParaRPr>
            </a:p>
          </p:txBody>
        </p:sp>
      </p:grpSp>
      <p:grpSp>
        <p:nvGrpSpPr>
          <p:cNvPr id="5" name="Group 204"/>
          <p:cNvGrpSpPr/>
          <p:nvPr/>
        </p:nvGrpSpPr>
        <p:grpSpPr bwMode="auto">
          <a:xfrm>
            <a:off x="2126933" y="3865880"/>
            <a:ext cx="1512887" cy="2665413"/>
            <a:chOff x="929" y="2160"/>
            <a:chExt cx="953" cy="1679"/>
          </a:xfrm>
        </p:grpSpPr>
        <p:sp>
          <p:nvSpPr>
            <p:cNvPr id="77880" name="Oval 188"/>
            <p:cNvSpPr>
              <a:spLocks noChangeArrowheads="1"/>
            </p:cNvSpPr>
            <p:nvPr/>
          </p:nvSpPr>
          <p:spPr bwMode="auto">
            <a:xfrm>
              <a:off x="929" y="229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7881" name="Text Box 190"/>
            <p:cNvSpPr txBox="1">
              <a:spLocks noChangeArrowheads="1"/>
            </p:cNvSpPr>
            <p:nvPr/>
          </p:nvSpPr>
          <p:spPr bwMode="auto">
            <a:xfrm>
              <a:off x="1292" y="2387"/>
              <a:ext cx="5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6V</a:t>
              </a:r>
              <a:endParaRPr lang="en-US" altLang="zh-CN">
                <a:solidFill>
                  <a:schemeClr val="tx1"/>
                </a:solidFill>
                <a:latin typeface="Arial" panose="020B0604020202020204" pitchFamily="34" charset="0"/>
              </a:endParaRPr>
            </a:p>
          </p:txBody>
        </p:sp>
        <p:sp>
          <p:nvSpPr>
            <p:cNvPr id="77882" name="Text Box 191"/>
            <p:cNvSpPr txBox="1">
              <a:spLocks noChangeArrowheads="1"/>
            </p:cNvSpPr>
            <p:nvPr/>
          </p:nvSpPr>
          <p:spPr bwMode="auto">
            <a:xfrm>
              <a:off x="1292" y="2160"/>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7883" name="Text Box 192"/>
            <p:cNvSpPr txBox="1">
              <a:spLocks noChangeArrowheads="1"/>
            </p:cNvSpPr>
            <p:nvPr/>
          </p:nvSpPr>
          <p:spPr bwMode="auto">
            <a:xfrm>
              <a:off x="1292" y="2478"/>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7884" name="Oval 193"/>
            <p:cNvSpPr>
              <a:spLocks noChangeArrowheads="1"/>
            </p:cNvSpPr>
            <p:nvPr/>
          </p:nvSpPr>
          <p:spPr bwMode="auto">
            <a:xfrm>
              <a:off x="929" y="329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7885" name="Line 194"/>
            <p:cNvSpPr>
              <a:spLocks noChangeShapeType="1"/>
            </p:cNvSpPr>
            <p:nvPr/>
          </p:nvSpPr>
          <p:spPr bwMode="auto">
            <a:xfrm>
              <a:off x="1111" y="2205"/>
              <a:ext cx="0" cy="1588"/>
            </a:xfrm>
            <a:prstGeom prst="line">
              <a:avLst/>
            </a:prstGeom>
            <a:noFill/>
            <a:ln w="28575">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6" name="Text Box 195"/>
            <p:cNvSpPr txBox="1">
              <a:spLocks noChangeArrowheads="1"/>
            </p:cNvSpPr>
            <p:nvPr/>
          </p:nvSpPr>
          <p:spPr bwMode="auto">
            <a:xfrm>
              <a:off x="1292" y="3339"/>
              <a:ext cx="59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60V</a:t>
              </a:r>
              <a:endParaRPr lang="en-US" altLang="zh-CN">
                <a:solidFill>
                  <a:schemeClr val="tx1"/>
                </a:solidFill>
                <a:latin typeface="Arial" panose="020B0604020202020204" pitchFamily="34" charset="0"/>
              </a:endParaRPr>
            </a:p>
          </p:txBody>
        </p:sp>
        <p:sp>
          <p:nvSpPr>
            <p:cNvPr id="77887" name="Text Box 196"/>
            <p:cNvSpPr txBox="1">
              <a:spLocks noChangeArrowheads="1"/>
            </p:cNvSpPr>
            <p:nvPr/>
          </p:nvSpPr>
          <p:spPr bwMode="auto">
            <a:xfrm>
              <a:off x="1247" y="2795"/>
              <a:ext cx="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7888" name="Text Box 197"/>
            <p:cNvSpPr txBox="1">
              <a:spLocks noChangeArrowheads="1"/>
            </p:cNvSpPr>
            <p:nvPr/>
          </p:nvSpPr>
          <p:spPr bwMode="auto">
            <a:xfrm>
              <a:off x="1292" y="3067"/>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7889" name="Text Box 198"/>
            <p:cNvSpPr txBox="1">
              <a:spLocks noChangeArrowheads="1"/>
            </p:cNvSpPr>
            <p:nvPr/>
          </p:nvSpPr>
          <p:spPr bwMode="auto">
            <a:xfrm>
              <a:off x="1247" y="3430"/>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7890" name="Line 199"/>
            <p:cNvSpPr>
              <a:spLocks noChangeShapeType="1"/>
            </p:cNvSpPr>
            <p:nvPr/>
          </p:nvSpPr>
          <p:spPr bwMode="auto">
            <a:xfrm>
              <a:off x="1111" y="2205"/>
              <a:ext cx="635"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891" name="Line 200"/>
            <p:cNvSpPr>
              <a:spLocks noChangeShapeType="1"/>
            </p:cNvSpPr>
            <p:nvPr/>
          </p:nvSpPr>
          <p:spPr bwMode="auto">
            <a:xfrm>
              <a:off x="1110" y="3793"/>
              <a:ext cx="681"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892" name="Oval 201"/>
            <p:cNvSpPr>
              <a:spLocks noChangeArrowheads="1"/>
            </p:cNvSpPr>
            <p:nvPr/>
          </p:nvSpPr>
          <p:spPr bwMode="auto">
            <a:xfrm>
              <a:off x="1746" y="2160"/>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7893" name="Oval 202"/>
            <p:cNvSpPr>
              <a:spLocks noChangeArrowheads="1"/>
            </p:cNvSpPr>
            <p:nvPr/>
          </p:nvSpPr>
          <p:spPr bwMode="auto">
            <a:xfrm>
              <a:off x="1791" y="374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7894" name="Rectangle 203"/>
            <p:cNvSpPr>
              <a:spLocks noChangeArrowheads="1"/>
            </p:cNvSpPr>
            <p:nvPr/>
          </p:nvSpPr>
          <p:spPr bwMode="auto">
            <a:xfrm>
              <a:off x="1053" y="2795"/>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7" name="Group 211"/>
          <p:cNvGrpSpPr/>
          <p:nvPr/>
        </p:nvGrpSpPr>
        <p:grpSpPr bwMode="auto">
          <a:xfrm>
            <a:off x="615633" y="986155"/>
            <a:ext cx="3817937" cy="2592388"/>
            <a:chOff x="385" y="2341"/>
            <a:chExt cx="2405" cy="1633"/>
          </a:xfrm>
        </p:grpSpPr>
        <p:sp>
          <p:nvSpPr>
            <p:cNvPr id="77854" name="Text Box 212"/>
            <p:cNvSpPr txBox="1">
              <a:spLocks noChangeArrowheads="1"/>
            </p:cNvSpPr>
            <p:nvPr/>
          </p:nvSpPr>
          <p:spPr bwMode="auto">
            <a:xfrm>
              <a:off x="1928" y="2468"/>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2A</a:t>
              </a:r>
              <a:endParaRPr lang="en-US" altLang="zh-CN">
                <a:solidFill>
                  <a:schemeClr val="tx1"/>
                </a:solidFill>
                <a:latin typeface="Arial" panose="020B0604020202020204" pitchFamily="34" charset="0"/>
              </a:endParaRPr>
            </a:p>
          </p:txBody>
        </p:sp>
        <p:sp>
          <p:nvSpPr>
            <p:cNvPr id="77855" name="Line 213"/>
            <p:cNvSpPr>
              <a:spLocks noChangeShapeType="1"/>
            </p:cNvSpPr>
            <p:nvPr/>
          </p:nvSpPr>
          <p:spPr bwMode="auto">
            <a:xfrm>
              <a:off x="1202" y="3204"/>
              <a:ext cx="680"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7856" name="Oval 214"/>
            <p:cNvSpPr>
              <a:spLocks noChangeArrowheads="1"/>
            </p:cNvSpPr>
            <p:nvPr/>
          </p:nvSpPr>
          <p:spPr bwMode="auto">
            <a:xfrm>
              <a:off x="1020" y="265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7857" name="Line 215"/>
            <p:cNvSpPr>
              <a:spLocks noChangeShapeType="1"/>
            </p:cNvSpPr>
            <p:nvPr/>
          </p:nvSpPr>
          <p:spPr bwMode="auto">
            <a:xfrm>
              <a:off x="1202" y="2478"/>
              <a:ext cx="0" cy="145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8" name="Line 216"/>
            <p:cNvSpPr>
              <a:spLocks noChangeShapeType="1"/>
            </p:cNvSpPr>
            <p:nvPr/>
          </p:nvSpPr>
          <p:spPr bwMode="auto">
            <a:xfrm>
              <a:off x="1882" y="2478"/>
              <a:ext cx="0" cy="145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9" name="Line 217"/>
            <p:cNvSpPr>
              <a:spLocks noChangeShapeType="1"/>
            </p:cNvSpPr>
            <p:nvPr/>
          </p:nvSpPr>
          <p:spPr bwMode="auto">
            <a:xfrm>
              <a:off x="1882" y="3249"/>
              <a:ext cx="0" cy="271"/>
            </a:xfrm>
            <a:prstGeom prst="line">
              <a:avLst/>
            </a:prstGeom>
            <a:noFill/>
            <a:ln w="38100">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0" name="Text Box 218"/>
            <p:cNvSpPr txBox="1">
              <a:spLocks noChangeArrowheads="1"/>
            </p:cNvSpPr>
            <p:nvPr/>
          </p:nvSpPr>
          <p:spPr bwMode="auto">
            <a:xfrm>
              <a:off x="657" y="2659"/>
              <a:ext cx="5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6V</a:t>
              </a:r>
              <a:endParaRPr lang="en-US" altLang="zh-CN">
                <a:solidFill>
                  <a:schemeClr val="tx1"/>
                </a:solidFill>
                <a:latin typeface="Arial" panose="020B0604020202020204" pitchFamily="34" charset="0"/>
              </a:endParaRPr>
            </a:p>
          </p:txBody>
        </p:sp>
        <p:sp>
          <p:nvSpPr>
            <p:cNvPr id="77861" name="Text Box 219"/>
            <p:cNvSpPr txBox="1">
              <a:spLocks noChangeArrowheads="1"/>
            </p:cNvSpPr>
            <p:nvPr/>
          </p:nvSpPr>
          <p:spPr bwMode="auto">
            <a:xfrm>
              <a:off x="612" y="3340"/>
              <a:ext cx="7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7862" name="Text Box 220"/>
            <p:cNvSpPr txBox="1">
              <a:spLocks noChangeArrowheads="1"/>
            </p:cNvSpPr>
            <p:nvPr/>
          </p:nvSpPr>
          <p:spPr bwMode="auto">
            <a:xfrm>
              <a:off x="1927" y="3203"/>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6A</a:t>
              </a:r>
              <a:endParaRPr lang="en-US" altLang="zh-CN">
                <a:solidFill>
                  <a:schemeClr val="tx1"/>
                </a:solidFill>
                <a:latin typeface="Arial" panose="020B0604020202020204" pitchFamily="34" charset="0"/>
              </a:endParaRPr>
            </a:p>
          </p:txBody>
        </p:sp>
        <p:sp>
          <p:nvSpPr>
            <p:cNvPr id="77863" name="Text Box 221"/>
            <p:cNvSpPr txBox="1">
              <a:spLocks noChangeArrowheads="1"/>
            </p:cNvSpPr>
            <p:nvPr/>
          </p:nvSpPr>
          <p:spPr bwMode="auto">
            <a:xfrm>
              <a:off x="930" y="2387"/>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7864" name="Text Box 222"/>
            <p:cNvSpPr txBox="1">
              <a:spLocks noChangeArrowheads="1"/>
            </p:cNvSpPr>
            <p:nvPr/>
          </p:nvSpPr>
          <p:spPr bwMode="auto">
            <a:xfrm>
              <a:off x="930" y="2841"/>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7865" name="Line 223"/>
            <p:cNvSpPr>
              <a:spLocks noChangeShapeType="1"/>
            </p:cNvSpPr>
            <p:nvPr/>
          </p:nvSpPr>
          <p:spPr bwMode="auto">
            <a:xfrm>
              <a:off x="1202" y="3929"/>
              <a:ext cx="149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866" name="Line 224"/>
            <p:cNvSpPr>
              <a:spLocks noChangeShapeType="1"/>
            </p:cNvSpPr>
            <p:nvPr/>
          </p:nvSpPr>
          <p:spPr bwMode="auto">
            <a:xfrm>
              <a:off x="1202" y="2478"/>
              <a:ext cx="1497"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867" name="Oval 225"/>
            <p:cNvSpPr>
              <a:spLocks noChangeArrowheads="1"/>
            </p:cNvSpPr>
            <p:nvPr/>
          </p:nvSpPr>
          <p:spPr bwMode="auto">
            <a:xfrm>
              <a:off x="2699" y="2433"/>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7868" name="Oval 226"/>
            <p:cNvSpPr>
              <a:spLocks noChangeArrowheads="1"/>
            </p:cNvSpPr>
            <p:nvPr/>
          </p:nvSpPr>
          <p:spPr bwMode="auto">
            <a:xfrm>
              <a:off x="2699" y="3883"/>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7869" name="Rectangle 227"/>
            <p:cNvSpPr>
              <a:spLocks noChangeArrowheads="1"/>
            </p:cNvSpPr>
            <p:nvPr/>
          </p:nvSpPr>
          <p:spPr bwMode="auto">
            <a:xfrm>
              <a:off x="1111" y="334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77870" name="Group 228"/>
            <p:cNvGrpSpPr/>
            <p:nvPr/>
          </p:nvGrpSpPr>
          <p:grpSpPr bwMode="auto">
            <a:xfrm>
              <a:off x="1701" y="3475"/>
              <a:ext cx="363" cy="363"/>
              <a:chOff x="4785" y="709"/>
              <a:chExt cx="363" cy="363"/>
            </a:xfrm>
          </p:grpSpPr>
          <p:sp>
            <p:nvSpPr>
              <p:cNvPr id="77876" name="Oval 229"/>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7877" name="Line 230"/>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871" name="Text Box 231"/>
            <p:cNvSpPr txBox="1">
              <a:spLocks noChangeArrowheads="1"/>
            </p:cNvSpPr>
            <p:nvPr/>
          </p:nvSpPr>
          <p:spPr bwMode="auto">
            <a:xfrm>
              <a:off x="385" y="2341"/>
              <a:ext cx="3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en-US" altLang="zh-CN">
                  <a:solidFill>
                    <a:schemeClr val="tx1"/>
                  </a:solidFill>
                </a:rPr>
                <a:t>2.</a:t>
              </a:r>
              <a:endParaRPr lang="en-US" altLang="zh-CN">
                <a:solidFill>
                  <a:schemeClr val="tx1"/>
                </a:solidFill>
              </a:endParaRPr>
            </a:p>
          </p:txBody>
        </p:sp>
        <p:sp>
          <p:nvSpPr>
            <p:cNvPr id="77872" name="Line 232"/>
            <p:cNvSpPr>
              <a:spLocks noChangeShapeType="1"/>
            </p:cNvSpPr>
            <p:nvPr/>
          </p:nvSpPr>
          <p:spPr bwMode="auto">
            <a:xfrm flipV="1">
              <a:off x="1882" y="2523"/>
              <a:ext cx="0" cy="31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7873" name="Group 233"/>
            <p:cNvGrpSpPr/>
            <p:nvPr/>
          </p:nvGrpSpPr>
          <p:grpSpPr bwMode="auto">
            <a:xfrm>
              <a:off x="1701" y="2750"/>
              <a:ext cx="363" cy="363"/>
              <a:chOff x="4785" y="709"/>
              <a:chExt cx="363" cy="363"/>
            </a:xfrm>
          </p:grpSpPr>
          <p:sp>
            <p:nvSpPr>
              <p:cNvPr id="77874" name="Oval 234"/>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7875" name="Line 235"/>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 name="Group 236"/>
          <p:cNvGrpSpPr/>
          <p:nvPr/>
        </p:nvGrpSpPr>
        <p:grpSpPr bwMode="auto">
          <a:xfrm>
            <a:off x="5224145" y="986155"/>
            <a:ext cx="3168650" cy="2592388"/>
            <a:chOff x="3198" y="346"/>
            <a:chExt cx="1996" cy="1633"/>
          </a:xfrm>
        </p:grpSpPr>
        <p:sp>
          <p:nvSpPr>
            <p:cNvPr id="77836" name="Oval 169"/>
            <p:cNvSpPr>
              <a:spLocks noChangeArrowheads="1"/>
            </p:cNvSpPr>
            <p:nvPr/>
          </p:nvSpPr>
          <p:spPr bwMode="auto">
            <a:xfrm>
              <a:off x="3606" y="61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7837" name="Line 170"/>
            <p:cNvSpPr>
              <a:spLocks noChangeShapeType="1"/>
            </p:cNvSpPr>
            <p:nvPr/>
          </p:nvSpPr>
          <p:spPr bwMode="auto">
            <a:xfrm>
              <a:off x="3787" y="527"/>
              <a:ext cx="0" cy="140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8" name="Text Box 171"/>
            <p:cNvSpPr txBox="1">
              <a:spLocks noChangeArrowheads="1"/>
            </p:cNvSpPr>
            <p:nvPr/>
          </p:nvSpPr>
          <p:spPr bwMode="auto">
            <a:xfrm>
              <a:off x="3198" y="618"/>
              <a:ext cx="5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6V</a:t>
              </a:r>
              <a:endParaRPr lang="en-US" altLang="zh-CN">
                <a:solidFill>
                  <a:schemeClr val="tx1"/>
                </a:solidFill>
                <a:latin typeface="Arial" panose="020B0604020202020204" pitchFamily="34" charset="0"/>
              </a:endParaRPr>
            </a:p>
          </p:txBody>
        </p:sp>
        <p:sp>
          <p:nvSpPr>
            <p:cNvPr id="77839" name="Text Box 172"/>
            <p:cNvSpPr txBox="1">
              <a:spLocks noChangeArrowheads="1"/>
            </p:cNvSpPr>
            <p:nvPr/>
          </p:nvSpPr>
          <p:spPr bwMode="auto">
            <a:xfrm>
              <a:off x="3243" y="1389"/>
              <a:ext cx="6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10</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77840" name="Text Box 173"/>
            <p:cNvSpPr txBox="1">
              <a:spLocks noChangeArrowheads="1"/>
            </p:cNvSpPr>
            <p:nvPr/>
          </p:nvSpPr>
          <p:spPr bwMode="auto">
            <a:xfrm>
              <a:off x="4195" y="1162"/>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6A</a:t>
              </a:r>
              <a:endParaRPr lang="en-US" altLang="zh-CN">
                <a:solidFill>
                  <a:schemeClr val="tx1"/>
                </a:solidFill>
                <a:latin typeface="Arial" panose="020B0604020202020204" pitchFamily="34" charset="0"/>
              </a:endParaRPr>
            </a:p>
          </p:txBody>
        </p:sp>
        <p:sp>
          <p:nvSpPr>
            <p:cNvPr id="77841" name="Text Box 174"/>
            <p:cNvSpPr txBox="1">
              <a:spLocks noChangeArrowheads="1"/>
            </p:cNvSpPr>
            <p:nvPr/>
          </p:nvSpPr>
          <p:spPr bwMode="auto">
            <a:xfrm>
              <a:off x="3470" y="346"/>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77842" name="Text Box 175"/>
            <p:cNvSpPr txBox="1">
              <a:spLocks noChangeArrowheads="1"/>
            </p:cNvSpPr>
            <p:nvPr/>
          </p:nvSpPr>
          <p:spPr bwMode="auto">
            <a:xfrm>
              <a:off x="3470" y="754"/>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77843" name="Line 176"/>
            <p:cNvSpPr>
              <a:spLocks noChangeShapeType="1"/>
            </p:cNvSpPr>
            <p:nvPr/>
          </p:nvSpPr>
          <p:spPr bwMode="auto">
            <a:xfrm>
              <a:off x="3790" y="1933"/>
              <a:ext cx="1313"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844" name="Line 177"/>
            <p:cNvSpPr>
              <a:spLocks noChangeShapeType="1"/>
            </p:cNvSpPr>
            <p:nvPr/>
          </p:nvSpPr>
          <p:spPr bwMode="auto">
            <a:xfrm>
              <a:off x="3787" y="526"/>
              <a:ext cx="1270"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845" name="Oval 178"/>
            <p:cNvSpPr>
              <a:spLocks noChangeArrowheads="1"/>
            </p:cNvSpPr>
            <p:nvPr/>
          </p:nvSpPr>
          <p:spPr bwMode="auto">
            <a:xfrm>
              <a:off x="5103" y="188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7846" name="Oval 179"/>
            <p:cNvSpPr>
              <a:spLocks noChangeArrowheads="1"/>
            </p:cNvSpPr>
            <p:nvPr/>
          </p:nvSpPr>
          <p:spPr bwMode="auto">
            <a:xfrm>
              <a:off x="5057" y="482"/>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7847" name="Line 180"/>
            <p:cNvSpPr>
              <a:spLocks noChangeShapeType="1"/>
            </p:cNvSpPr>
            <p:nvPr/>
          </p:nvSpPr>
          <p:spPr bwMode="auto">
            <a:xfrm>
              <a:off x="3787" y="1162"/>
              <a:ext cx="817"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7848" name="Line 182"/>
            <p:cNvSpPr>
              <a:spLocks noChangeShapeType="1"/>
            </p:cNvSpPr>
            <p:nvPr/>
          </p:nvSpPr>
          <p:spPr bwMode="auto">
            <a:xfrm flipH="1">
              <a:off x="4604" y="1162"/>
              <a:ext cx="0" cy="77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7849" name="Rectangle 183"/>
            <p:cNvSpPr>
              <a:spLocks noChangeArrowheads="1"/>
            </p:cNvSpPr>
            <p:nvPr/>
          </p:nvSpPr>
          <p:spPr bwMode="auto">
            <a:xfrm>
              <a:off x="3706" y="138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7850" name="Line 181"/>
            <p:cNvSpPr>
              <a:spLocks noChangeShapeType="1"/>
            </p:cNvSpPr>
            <p:nvPr/>
          </p:nvSpPr>
          <p:spPr bwMode="auto">
            <a:xfrm flipV="1">
              <a:off x="4604" y="1253"/>
              <a:ext cx="0" cy="317"/>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7851" name="Group 184"/>
            <p:cNvGrpSpPr/>
            <p:nvPr/>
          </p:nvGrpSpPr>
          <p:grpSpPr bwMode="auto">
            <a:xfrm>
              <a:off x="4422" y="1479"/>
              <a:ext cx="363" cy="363"/>
              <a:chOff x="4785" y="709"/>
              <a:chExt cx="363" cy="363"/>
            </a:xfrm>
          </p:grpSpPr>
          <p:sp>
            <p:nvSpPr>
              <p:cNvPr id="77852" name="Oval 185"/>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7853" name="Line 186"/>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7" name="Text Box 4"/>
          <p:cNvSpPr txBox="1">
            <a:spLocks noChangeArrowheads="1"/>
          </p:cNvSpPr>
          <p:nvPr/>
        </p:nvSpPr>
        <p:spPr bwMode="auto">
          <a:xfrm>
            <a:off x="1" y="0"/>
            <a:ext cx="31699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418148" y="800420"/>
            <a:ext cx="7953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3200" dirty="0">
                <a:solidFill>
                  <a:schemeClr val="tx1"/>
                </a:solidFill>
                <a:ea typeface="宋体" panose="02010600030101010101" pitchFamily="2" charset="-122"/>
              </a:rPr>
              <a:t>例</a:t>
            </a:r>
            <a:r>
              <a:rPr kumimoji="1" lang="en-US" altLang="zh-CN" sz="3200" dirty="0">
                <a:solidFill>
                  <a:schemeClr val="tx1"/>
                </a:solidFill>
                <a:ea typeface="宋体" panose="02010600030101010101" pitchFamily="2" charset="-122"/>
              </a:rPr>
              <a:t>3</a:t>
            </a:r>
            <a:endParaRPr kumimoji="1" lang="en-US" altLang="zh-CN" sz="3200" dirty="0">
              <a:solidFill>
                <a:schemeClr val="tx1"/>
              </a:solidFill>
              <a:ea typeface="宋体" panose="02010600030101010101" pitchFamily="2" charset="-122"/>
            </a:endParaRPr>
          </a:p>
        </p:txBody>
      </p:sp>
      <p:sp>
        <p:nvSpPr>
          <p:cNvPr id="52227" name="AutoShape 3"/>
          <p:cNvSpPr>
            <a:spLocks noChangeArrowheads="1"/>
          </p:cNvSpPr>
          <p:nvPr/>
        </p:nvSpPr>
        <p:spPr bwMode="auto">
          <a:xfrm>
            <a:off x="4417060" y="2878138"/>
            <a:ext cx="685800" cy="215900"/>
          </a:xfrm>
          <a:prstGeom prst="rightArrow">
            <a:avLst>
              <a:gd name="adj1" fmla="val 50000"/>
              <a:gd name="adj2" fmla="val 79412"/>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2228" name="AutoShape 4"/>
          <p:cNvSpPr>
            <a:spLocks noChangeArrowheads="1"/>
          </p:cNvSpPr>
          <p:nvPr/>
        </p:nvSpPr>
        <p:spPr bwMode="auto">
          <a:xfrm>
            <a:off x="6938010" y="3886200"/>
            <a:ext cx="215900" cy="504825"/>
          </a:xfrm>
          <a:prstGeom prst="downArrow">
            <a:avLst>
              <a:gd name="adj1" fmla="val 50000"/>
              <a:gd name="adj2" fmla="val 5845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52305" name="Text Box 81"/>
          <p:cNvSpPr txBox="1">
            <a:spLocks noChangeArrowheads="1"/>
          </p:cNvSpPr>
          <p:nvPr/>
        </p:nvSpPr>
        <p:spPr bwMode="auto">
          <a:xfrm>
            <a:off x="1319848" y="858839"/>
            <a:ext cx="7526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a:t>把电路转换成一个电压源和一个电阻的串连</a:t>
            </a:r>
            <a:endParaRPr lang="zh-CN" altLang="en-US">
              <a:latin typeface="Arial" panose="020B0604020202020204" pitchFamily="34" charset="0"/>
            </a:endParaRPr>
          </a:p>
        </p:txBody>
      </p:sp>
      <mc:AlternateContent xmlns:mc="http://schemas.openxmlformats.org/markup-compatibility/2006">
        <mc:Choice xmlns:a14="http://schemas.microsoft.com/office/drawing/2010/main" Requires="a14">
          <p:sp>
            <p:nvSpPr>
              <p:cNvPr id="52306" name="Object 82"/>
              <p:cNvSpPr txBox="1"/>
              <p:nvPr/>
            </p:nvSpPr>
            <p:spPr bwMode="auto">
              <a:xfrm>
                <a:off x="630240" y="4691064"/>
                <a:ext cx="4147183" cy="1016000"/>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r>
                        <a:rPr lang="zh-CN" altLang="en-US" sz="2800" i="1" smtClean="0">
                          <a:solidFill>
                            <a:schemeClr val="tx1"/>
                          </a:solidFill>
                          <a:latin typeface="Cambria Math" panose="02040503050406030204" pitchFamily="18" charset="0"/>
                        </a:rPr>
                        <m:t>𝑈</m:t>
                      </m:r>
                      <m:r>
                        <a:rPr lang="zh-CN" altLang="en-US" sz="2800" i="1" smtClean="0">
                          <a:solidFill>
                            <a:schemeClr val="tx1"/>
                          </a:solidFill>
                          <a:latin typeface="Cambria Math" panose="02040503050406030204" pitchFamily="18" charset="0"/>
                        </a:rPr>
                        <m:t>=−</m:t>
                      </m:r>
                      <m:r>
                        <a:rPr lang="zh-CN" altLang="en-US" sz="2800" i="1" smtClean="0">
                          <a:solidFill>
                            <a:schemeClr val="tx1"/>
                          </a:solidFill>
                          <a:latin typeface="Cambria Math" panose="02040503050406030204" pitchFamily="18" charset="0"/>
                        </a:rPr>
                        <m:t>500</m:t>
                      </m:r>
                      <m:r>
                        <a:rPr lang="zh-CN" altLang="en-US" sz="2800" i="1" smtClean="0">
                          <a:solidFill>
                            <a:schemeClr val="tx1"/>
                          </a:solidFill>
                          <a:latin typeface="Cambria Math" panose="02040503050406030204" pitchFamily="18" charset="0"/>
                        </a:rPr>
                        <m:t>𝐼</m:t>
                      </m:r>
                      <m:r>
                        <a:rPr lang="zh-CN" altLang="en-US" sz="2800" i="1" smtClean="0">
                          <a:solidFill>
                            <a:schemeClr val="tx1"/>
                          </a:solidFill>
                          <a:latin typeface="Cambria Math" panose="02040503050406030204" pitchFamily="18" charset="0"/>
                        </a:rPr>
                        <m:t>+</m:t>
                      </m:r>
                      <m:r>
                        <a:rPr lang="zh-CN" altLang="en-US" sz="2800" i="1" smtClean="0">
                          <a:solidFill>
                            <a:schemeClr val="tx1"/>
                          </a:solidFill>
                          <a:latin typeface="Cambria Math" panose="02040503050406030204" pitchFamily="18" charset="0"/>
                        </a:rPr>
                        <m:t>2000</m:t>
                      </m:r>
                      <m:r>
                        <a:rPr lang="zh-CN" altLang="en-US" sz="2800" i="1" smtClean="0">
                          <a:solidFill>
                            <a:schemeClr val="tx1"/>
                          </a:solidFill>
                          <a:latin typeface="Cambria Math" panose="02040503050406030204" pitchFamily="18" charset="0"/>
                        </a:rPr>
                        <m:t>𝐼</m:t>
                      </m:r>
                      <m:r>
                        <a:rPr lang="zh-CN" altLang="en-US" sz="2800" i="1" smtClean="0">
                          <a:solidFill>
                            <a:schemeClr val="tx1"/>
                          </a:solidFill>
                          <a:latin typeface="Cambria Math" panose="02040503050406030204" pitchFamily="18" charset="0"/>
                        </a:rPr>
                        <m:t>+</m:t>
                      </m:r>
                      <m:r>
                        <a:rPr lang="zh-CN" altLang="en-US" sz="2800" i="1" smtClean="0">
                          <a:solidFill>
                            <a:schemeClr val="tx1"/>
                          </a:solidFill>
                          <a:latin typeface="Cambria Math" panose="02040503050406030204" pitchFamily="18" charset="0"/>
                        </a:rPr>
                        <m:t>10</m:t>
                      </m:r>
                    </m:oMath>
                    <m:oMath xmlns:m="http://schemas.openxmlformats.org/officeDocument/2006/math">
                      <m:r>
                        <m:rPr>
                          <m:nor/>
                        </m:rPr>
                        <a:rPr lang="zh-CN" altLang="en-US" sz="2800" i="0">
                          <a:solidFill>
                            <a:schemeClr val="tx1"/>
                          </a:solidFill>
                          <a:latin typeface="Cambria Math" panose="02040503050406030204" pitchFamily="18" charset="0"/>
                        </a:rPr>
                        <m:t>    </m:t>
                      </m:r>
                      <m:r>
                        <a:rPr lang="zh-CN" altLang="en-US" sz="2800" i="1">
                          <a:solidFill>
                            <a:schemeClr val="tx1"/>
                          </a:solidFill>
                          <a:latin typeface="Cambria Math" panose="02040503050406030204" pitchFamily="18" charset="0"/>
                        </a:rPr>
                        <m:t>=</m:t>
                      </m:r>
                      <m:r>
                        <a:rPr lang="zh-CN" altLang="en-US" sz="2800" i="1" smtClean="0">
                          <a:solidFill>
                            <a:srgbClr val="FFFF00"/>
                          </a:solidFill>
                          <a:latin typeface="Cambria Math" panose="02040503050406030204" pitchFamily="18" charset="0"/>
                        </a:rPr>
                        <m:t>1500</m:t>
                      </m:r>
                      <m:r>
                        <a:rPr lang="zh-CN" altLang="en-US" sz="2800" i="1" smtClean="0">
                          <a:solidFill>
                            <a:srgbClr val="FFFF00"/>
                          </a:solidFill>
                          <a:latin typeface="Cambria Math" panose="02040503050406030204" pitchFamily="18" charset="0"/>
                        </a:rPr>
                        <m:t>𝐼</m:t>
                      </m:r>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10</m:t>
                      </m:r>
                    </m:oMath>
                  </m:oMathPara>
                </a14:m>
                <a:endParaRPr lang="zh-CN" altLang="en-US" sz="2800" dirty="0">
                  <a:solidFill>
                    <a:schemeClr val="tx1"/>
                  </a:solidFill>
                </a:endParaRPr>
              </a:p>
            </p:txBody>
          </p:sp>
        </mc:Choice>
        <mc:Fallback>
          <p:sp>
            <p:nvSpPr>
              <p:cNvPr id="52306" name="Object 82"/>
              <p:cNvSpPr txBox="1">
                <a:spLocks noRot="1" noChangeAspect="1" noMove="1" noResize="1" noEditPoints="1" noAdjustHandles="1" noChangeArrowheads="1" noChangeShapeType="1" noTextEdit="1"/>
              </p:cNvSpPr>
              <p:nvPr/>
            </p:nvSpPr>
            <p:spPr bwMode="auto">
              <a:xfrm>
                <a:off x="630240" y="4691064"/>
                <a:ext cx="4147183" cy="1016000"/>
              </a:xfrm>
              <a:prstGeom prst="rect">
                <a:avLst/>
              </a:prstGeom>
              <a:blipFill rotWithShape="1">
                <a:blip r:embed="rId1"/>
                <a:stretch>
                  <a:fillRect l="-8" t="-31" r="8" b="31"/>
                </a:stretch>
              </a:blipFill>
              <a:ln>
                <a:noFill/>
              </a:ln>
            </p:spPr>
            <p:txBody>
              <a:bodyPr/>
              <a:lstStyle/>
              <a:p>
                <a:r>
                  <a:rPr lang="zh-CN" altLang="en-US">
                    <a:noFill/>
                  </a:rPr>
                  <a:t> </a:t>
                </a:r>
              </a:p>
            </p:txBody>
          </p:sp>
        </mc:Fallback>
      </mc:AlternateContent>
      <p:grpSp>
        <p:nvGrpSpPr>
          <p:cNvPr id="4" name="Group 138"/>
          <p:cNvGrpSpPr/>
          <p:nvPr/>
        </p:nvGrpSpPr>
        <p:grpSpPr bwMode="auto">
          <a:xfrm>
            <a:off x="5209223" y="1509713"/>
            <a:ext cx="3414712" cy="2305050"/>
            <a:chOff x="3335" y="663"/>
            <a:chExt cx="2151" cy="1452"/>
          </a:xfrm>
        </p:grpSpPr>
        <p:sp>
          <p:nvSpPr>
            <p:cNvPr id="78902" name="AutoShape 118"/>
            <p:cNvSpPr>
              <a:spLocks noChangeArrowheads="1"/>
            </p:cNvSpPr>
            <p:nvPr/>
          </p:nvSpPr>
          <p:spPr bwMode="auto">
            <a:xfrm>
              <a:off x="4378" y="981"/>
              <a:ext cx="453" cy="363"/>
            </a:xfrm>
            <a:prstGeom prst="diamond">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8903" name="Oval 119"/>
            <p:cNvSpPr>
              <a:spLocks noChangeArrowheads="1"/>
            </p:cNvSpPr>
            <p:nvPr/>
          </p:nvSpPr>
          <p:spPr bwMode="auto">
            <a:xfrm>
              <a:off x="3335" y="138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8904" name="Line 120"/>
            <p:cNvSpPr>
              <a:spLocks noChangeShapeType="1"/>
            </p:cNvSpPr>
            <p:nvPr/>
          </p:nvSpPr>
          <p:spPr bwMode="auto">
            <a:xfrm>
              <a:off x="3516" y="1162"/>
              <a:ext cx="0" cy="908"/>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05" name="Line 121"/>
            <p:cNvSpPr>
              <a:spLocks noChangeShapeType="1"/>
            </p:cNvSpPr>
            <p:nvPr/>
          </p:nvSpPr>
          <p:spPr bwMode="auto">
            <a:xfrm>
              <a:off x="3516" y="1162"/>
              <a:ext cx="176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06" name="Line 122"/>
            <p:cNvSpPr>
              <a:spLocks noChangeShapeType="1"/>
            </p:cNvSpPr>
            <p:nvPr/>
          </p:nvSpPr>
          <p:spPr bwMode="auto">
            <a:xfrm>
              <a:off x="3516" y="2069"/>
              <a:ext cx="1814"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07" name="Text Box 123"/>
            <p:cNvSpPr txBox="1">
              <a:spLocks noChangeArrowheads="1"/>
            </p:cNvSpPr>
            <p:nvPr/>
          </p:nvSpPr>
          <p:spPr bwMode="auto">
            <a:xfrm>
              <a:off x="3651" y="799"/>
              <a:ext cx="6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2k</a:t>
              </a: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8908" name="Text Box 124"/>
            <p:cNvSpPr txBox="1">
              <a:spLocks noChangeArrowheads="1"/>
            </p:cNvSpPr>
            <p:nvPr/>
          </p:nvSpPr>
          <p:spPr bwMode="auto">
            <a:xfrm>
              <a:off x="3696" y="1434"/>
              <a:ext cx="7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10V</a:t>
              </a:r>
              <a:endParaRPr kumimoji="1" lang="en-US" altLang="zh-CN">
                <a:solidFill>
                  <a:schemeClr val="tx1"/>
                </a:solidFill>
                <a:ea typeface="宋体" panose="02010600030101010101" pitchFamily="2" charset="-122"/>
              </a:endParaRPr>
            </a:p>
          </p:txBody>
        </p:sp>
        <p:sp>
          <p:nvSpPr>
            <p:cNvPr id="78909" name="Text Box 125"/>
            <p:cNvSpPr txBox="1">
              <a:spLocks noChangeArrowheads="1"/>
            </p:cNvSpPr>
            <p:nvPr/>
          </p:nvSpPr>
          <p:spPr bwMode="auto">
            <a:xfrm>
              <a:off x="4332" y="663"/>
              <a:ext cx="6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500</a:t>
              </a:r>
              <a:r>
                <a:rPr kumimoji="1" lang="en-US" altLang="zh-CN" i="1">
                  <a:solidFill>
                    <a:schemeClr val="tx1"/>
                  </a:solidFill>
                  <a:ea typeface="宋体" panose="02010600030101010101" pitchFamily="2" charset="-122"/>
                </a:rPr>
                <a:t>I</a:t>
              </a:r>
              <a:endParaRPr kumimoji="1" lang="en-US" altLang="zh-CN" i="1">
                <a:solidFill>
                  <a:schemeClr val="tx1"/>
                </a:solidFill>
                <a:ea typeface="宋体" panose="02010600030101010101" pitchFamily="2" charset="-122"/>
              </a:endParaRPr>
            </a:p>
          </p:txBody>
        </p:sp>
        <p:sp>
          <p:nvSpPr>
            <p:cNvPr id="78910" name="Line 126"/>
            <p:cNvSpPr>
              <a:spLocks noChangeShapeType="1"/>
            </p:cNvSpPr>
            <p:nvPr/>
          </p:nvSpPr>
          <p:spPr bwMode="auto">
            <a:xfrm flipH="1">
              <a:off x="4831" y="1207"/>
              <a:ext cx="358"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11" name="Text Box 127"/>
            <p:cNvSpPr txBox="1">
              <a:spLocks noChangeArrowheads="1"/>
            </p:cNvSpPr>
            <p:nvPr/>
          </p:nvSpPr>
          <p:spPr bwMode="auto">
            <a:xfrm>
              <a:off x="3560" y="1180"/>
              <a:ext cx="3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8912" name="Text Box 128"/>
            <p:cNvSpPr txBox="1">
              <a:spLocks noChangeArrowheads="1"/>
            </p:cNvSpPr>
            <p:nvPr/>
          </p:nvSpPr>
          <p:spPr bwMode="auto">
            <a:xfrm>
              <a:off x="3560" y="1588"/>
              <a:ext cx="3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8913" name="Text Box 129"/>
            <p:cNvSpPr txBox="1">
              <a:spLocks noChangeArrowheads="1"/>
            </p:cNvSpPr>
            <p:nvPr/>
          </p:nvSpPr>
          <p:spPr bwMode="auto">
            <a:xfrm>
              <a:off x="5104" y="1452"/>
              <a:ext cx="3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U</a:t>
              </a:r>
              <a:endParaRPr kumimoji="1" lang="en-US" altLang="zh-CN">
                <a:solidFill>
                  <a:schemeClr val="tx1"/>
                </a:solidFill>
                <a:ea typeface="宋体" panose="02010600030101010101" pitchFamily="2" charset="-122"/>
                <a:sym typeface="Symbol" panose="05050102010706020507" pitchFamily="18" charset="2"/>
              </a:endParaRPr>
            </a:p>
          </p:txBody>
        </p:sp>
        <p:sp>
          <p:nvSpPr>
            <p:cNvPr id="78914" name="Rectangle 130"/>
            <p:cNvSpPr>
              <a:spLocks noChangeArrowheads="1"/>
            </p:cNvSpPr>
            <p:nvPr/>
          </p:nvSpPr>
          <p:spPr bwMode="auto">
            <a:xfrm>
              <a:off x="3788" y="1117"/>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8915" name="Text Box 131"/>
            <p:cNvSpPr txBox="1">
              <a:spLocks noChangeArrowheads="1"/>
            </p:cNvSpPr>
            <p:nvPr/>
          </p:nvSpPr>
          <p:spPr bwMode="auto">
            <a:xfrm>
              <a:off x="5149" y="1180"/>
              <a:ext cx="3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8916" name="Text Box 132"/>
            <p:cNvSpPr txBox="1">
              <a:spLocks noChangeArrowheads="1"/>
            </p:cNvSpPr>
            <p:nvPr/>
          </p:nvSpPr>
          <p:spPr bwMode="auto">
            <a:xfrm>
              <a:off x="5149" y="1724"/>
              <a:ext cx="3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8917" name="Oval 133"/>
            <p:cNvSpPr>
              <a:spLocks noChangeArrowheads="1"/>
            </p:cNvSpPr>
            <p:nvPr/>
          </p:nvSpPr>
          <p:spPr bwMode="auto">
            <a:xfrm>
              <a:off x="5330" y="2024"/>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8918" name="Oval 134"/>
            <p:cNvSpPr>
              <a:spLocks noChangeArrowheads="1"/>
            </p:cNvSpPr>
            <p:nvPr/>
          </p:nvSpPr>
          <p:spPr bwMode="auto">
            <a:xfrm>
              <a:off x="5285" y="1117"/>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8919" name="Text Box 135"/>
            <p:cNvSpPr txBox="1">
              <a:spLocks noChangeArrowheads="1"/>
            </p:cNvSpPr>
            <p:nvPr/>
          </p:nvSpPr>
          <p:spPr bwMode="auto">
            <a:xfrm>
              <a:off x="4195" y="799"/>
              <a:ext cx="2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a:t>
              </a:r>
              <a:endParaRPr kumimoji="1" lang="en-US" altLang="zh-CN">
                <a:solidFill>
                  <a:schemeClr val="tx1"/>
                </a:solidFill>
                <a:ea typeface="宋体" panose="02010600030101010101" pitchFamily="2" charset="-122"/>
              </a:endParaRPr>
            </a:p>
          </p:txBody>
        </p:sp>
        <p:sp>
          <p:nvSpPr>
            <p:cNvPr id="78920" name="Text Box 136"/>
            <p:cNvSpPr txBox="1">
              <a:spLocks noChangeArrowheads="1"/>
            </p:cNvSpPr>
            <p:nvPr/>
          </p:nvSpPr>
          <p:spPr bwMode="auto">
            <a:xfrm>
              <a:off x="4740" y="799"/>
              <a:ext cx="3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latin typeface="宋体" panose="02010600030101010101" pitchFamily="2" charset="-122"/>
                  <a:ea typeface="宋体" panose="02010600030101010101" pitchFamily="2" charset="-122"/>
                </a:rPr>
                <a:t>-</a:t>
              </a:r>
              <a:endParaRPr kumimoji="1" lang="en-US" altLang="zh-CN">
                <a:solidFill>
                  <a:schemeClr val="tx1"/>
                </a:solidFill>
                <a:ea typeface="宋体" panose="02010600030101010101" pitchFamily="2" charset="-122"/>
              </a:endParaRPr>
            </a:p>
          </p:txBody>
        </p:sp>
        <p:sp>
          <p:nvSpPr>
            <p:cNvPr id="78921" name="Text Box 137"/>
            <p:cNvSpPr txBox="1">
              <a:spLocks noChangeArrowheads="1"/>
            </p:cNvSpPr>
            <p:nvPr/>
          </p:nvSpPr>
          <p:spPr bwMode="auto">
            <a:xfrm>
              <a:off x="4921" y="799"/>
              <a:ext cx="3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i="1">
                <a:solidFill>
                  <a:schemeClr val="tx1"/>
                </a:solidFill>
                <a:ea typeface="宋体" panose="02010600030101010101" pitchFamily="2" charset="-122"/>
              </a:endParaRPr>
            </a:p>
          </p:txBody>
        </p:sp>
      </p:grpSp>
      <p:grpSp>
        <p:nvGrpSpPr>
          <p:cNvPr id="5" name="Group 140"/>
          <p:cNvGrpSpPr/>
          <p:nvPr/>
        </p:nvGrpSpPr>
        <p:grpSpPr bwMode="auto">
          <a:xfrm>
            <a:off x="5137785" y="4391025"/>
            <a:ext cx="3414713" cy="2089150"/>
            <a:chOff x="3198" y="663"/>
            <a:chExt cx="2151" cy="1316"/>
          </a:xfrm>
        </p:grpSpPr>
        <p:sp>
          <p:nvSpPr>
            <p:cNvPr id="78886" name="Text Box 141"/>
            <p:cNvSpPr txBox="1">
              <a:spLocks noChangeArrowheads="1"/>
            </p:cNvSpPr>
            <p:nvPr/>
          </p:nvSpPr>
          <p:spPr bwMode="auto">
            <a:xfrm>
              <a:off x="4785" y="709"/>
              <a:ext cx="3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i="1">
                <a:solidFill>
                  <a:schemeClr val="tx1"/>
                </a:solidFill>
                <a:ea typeface="宋体" panose="02010600030101010101" pitchFamily="2" charset="-122"/>
              </a:endParaRPr>
            </a:p>
          </p:txBody>
        </p:sp>
        <p:sp>
          <p:nvSpPr>
            <p:cNvPr id="78887" name="Oval 142"/>
            <p:cNvSpPr>
              <a:spLocks noChangeArrowheads="1"/>
            </p:cNvSpPr>
            <p:nvPr/>
          </p:nvSpPr>
          <p:spPr bwMode="auto">
            <a:xfrm>
              <a:off x="3198" y="125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8888" name="Line 143"/>
            <p:cNvSpPr>
              <a:spLocks noChangeShapeType="1"/>
            </p:cNvSpPr>
            <p:nvPr/>
          </p:nvSpPr>
          <p:spPr bwMode="auto">
            <a:xfrm>
              <a:off x="3379" y="1026"/>
              <a:ext cx="0" cy="908"/>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89" name="Line 144"/>
            <p:cNvSpPr>
              <a:spLocks noChangeShapeType="1"/>
            </p:cNvSpPr>
            <p:nvPr/>
          </p:nvSpPr>
          <p:spPr bwMode="auto">
            <a:xfrm>
              <a:off x="3379" y="1026"/>
              <a:ext cx="176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0" name="Line 145"/>
            <p:cNvSpPr>
              <a:spLocks noChangeShapeType="1"/>
            </p:cNvSpPr>
            <p:nvPr/>
          </p:nvSpPr>
          <p:spPr bwMode="auto">
            <a:xfrm>
              <a:off x="3379" y="1933"/>
              <a:ext cx="1814"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1" name="Text Box 146"/>
            <p:cNvSpPr txBox="1">
              <a:spLocks noChangeArrowheads="1"/>
            </p:cNvSpPr>
            <p:nvPr/>
          </p:nvSpPr>
          <p:spPr bwMode="auto">
            <a:xfrm>
              <a:off x="3787" y="663"/>
              <a:ext cx="7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1.5k</a:t>
              </a: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8892" name="Text Box 147"/>
            <p:cNvSpPr txBox="1">
              <a:spLocks noChangeArrowheads="1"/>
            </p:cNvSpPr>
            <p:nvPr/>
          </p:nvSpPr>
          <p:spPr bwMode="auto">
            <a:xfrm>
              <a:off x="3560" y="1298"/>
              <a:ext cx="7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10V</a:t>
              </a:r>
              <a:endParaRPr kumimoji="1" lang="en-US" altLang="zh-CN">
                <a:solidFill>
                  <a:schemeClr val="tx1"/>
                </a:solidFill>
                <a:ea typeface="宋体" panose="02010600030101010101" pitchFamily="2" charset="-122"/>
              </a:endParaRPr>
            </a:p>
          </p:txBody>
        </p:sp>
        <p:sp>
          <p:nvSpPr>
            <p:cNvPr id="78893" name="Line 148"/>
            <p:cNvSpPr>
              <a:spLocks noChangeShapeType="1"/>
            </p:cNvSpPr>
            <p:nvPr/>
          </p:nvSpPr>
          <p:spPr bwMode="auto">
            <a:xfrm flipH="1">
              <a:off x="4694" y="1071"/>
              <a:ext cx="358"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4" name="Text Box 149"/>
            <p:cNvSpPr txBox="1">
              <a:spLocks noChangeArrowheads="1"/>
            </p:cNvSpPr>
            <p:nvPr/>
          </p:nvSpPr>
          <p:spPr bwMode="auto">
            <a:xfrm>
              <a:off x="3424" y="999"/>
              <a:ext cx="3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8895" name="Text Box 150"/>
            <p:cNvSpPr txBox="1">
              <a:spLocks noChangeArrowheads="1"/>
            </p:cNvSpPr>
            <p:nvPr/>
          </p:nvSpPr>
          <p:spPr bwMode="auto">
            <a:xfrm>
              <a:off x="3379" y="1588"/>
              <a:ext cx="3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8896" name="Text Box 151"/>
            <p:cNvSpPr txBox="1">
              <a:spLocks noChangeArrowheads="1"/>
            </p:cNvSpPr>
            <p:nvPr/>
          </p:nvSpPr>
          <p:spPr bwMode="auto">
            <a:xfrm>
              <a:off x="4967" y="1316"/>
              <a:ext cx="3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U</a:t>
              </a:r>
              <a:endParaRPr kumimoji="1" lang="en-US" altLang="zh-CN">
                <a:solidFill>
                  <a:schemeClr val="tx1"/>
                </a:solidFill>
                <a:ea typeface="宋体" panose="02010600030101010101" pitchFamily="2" charset="-122"/>
                <a:sym typeface="Symbol" panose="05050102010706020507" pitchFamily="18" charset="2"/>
              </a:endParaRPr>
            </a:p>
          </p:txBody>
        </p:sp>
        <p:sp>
          <p:nvSpPr>
            <p:cNvPr id="78897" name="Rectangle 152"/>
            <p:cNvSpPr>
              <a:spLocks noChangeArrowheads="1"/>
            </p:cNvSpPr>
            <p:nvPr/>
          </p:nvSpPr>
          <p:spPr bwMode="auto">
            <a:xfrm>
              <a:off x="3969" y="98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8898" name="Text Box 153"/>
            <p:cNvSpPr txBox="1">
              <a:spLocks noChangeArrowheads="1"/>
            </p:cNvSpPr>
            <p:nvPr/>
          </p:nvSpPr>
          <p:spPr bwMode="auto">
            <a:xfrm>
              <a:off x="5012" y="1044"/>
              <a:ext cx="3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8899" name="Text Box 154"/>
            <p:cNvSpPr txBox="1">
              <a:spLocks noChangeArrowheads="1"/>
            </p:cNvSpPr>
            <p:nvPr/>
          </p:nvSpPr>
          <p:spPr bwMode="auto">
            <a:xfrm>
              <a:off x="5012" y="1588"/>
              <a:ext cx="3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8900" name="Oval 155"/>
            <p:cNvSpPr>
              <a:spLocks noChangeArrowheads="1"/>
            </p:cNvSpPr>
            <p:nvPr/>
          </p:nvSpPr>
          <p:spPr bwMode="auto">
            <a:xfrm>
              <a:off x="5193" y="1888"/>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8901" name="Oval 156"/>
            <p:cNvSpPr>
              <a:spLocks noChangeArrowheads="1"/>
            </p:cNvSpPr>
            <p:nvPr/>
          </p:nvSpPr>
          <p:spPr bwMode="auto">
            <a:xfrm>
              <a:off x="5148" y="981"/>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7" name="Group 163"/>
          <p:cNvGrpSpPr/>
          <p:nvPr/>
        </p:nvGrpSpPr>
        <p:grpSpPr bwMode="auto">
          <a:xfrm>
            <a:off x="600710" y="1431926"/>
            <a:ext cx="3671888" cy="2382838"/>
            <a:chOff x="340" y="614"/>
            <a:chExt cx="2313" cy="1501"/>
          </a:xfrm>
        </p:grpSpPr>
        <p:sp>
          <p:nvSpPr>
            <p:cNvPr id="78861" name="Oval 94"/>
            <p:cNvSpPr>
              <a:spLocks noChangeArrowheads="1"/>
            </p:cNvSpPr>
            <p:nvPr/>
          </p:nvSpPr>
          <p:spPr bwMode="auto">
            <a:xfrm>
              <a:off x="340" y="138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78862" name="Line 95"/>
            <p:cNvSpPr>
              <a:spLocks noChangeShapeType="1"/>
            </p:cNvSpPr>
            <p:nvPr/>
          </p:nvSpPr>
          <p:spPr bwMode="auto">
            <a:xfrm>
              <a:off x="521" y="1162"/>
              <a:ext cx="0" cy="908"/>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3" name="Line 96"/>
            <p:cNvSpPr>
              <a:spLocks noChangeShapeType="1"/>
            </p:cNvSpPr>
            <p:nvPr/>
          </p:nvSpPr>
          <p:spPr bwMode="auto">
            <a:xfrm>
              <a:off x="521" y="1162"/>
              <a:ext cx="817" cy="0"/>
            </a:xfrm>
            <a:prstGeom prst="line">
              <a:avLst/>
            </a:prstGeom>
            <a:noFill/>
            <a:ln w="28575">
              <a:solidFill>
                <a:srgbClr val="FFCC00"/>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4" name="Line 97"/>
            <p:cNvSpPr>
              <a:spLocks noChangeShapeType="1"/>
            </p:cNvSpPr>
            <p:nvPr/>
          </p:nvSpPr>
          <p:spPr bwMode="auto">
            <a:xfrm>
              <a:off x="521" y="2069"/>
              <a:ext cx="1992"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5" name="Text Box 98"/>
            <p:cNvSpPr txBox="1">
              <a:spLocks noChangeArrowheads="1"/>
            </p:cNvSpPr>
            <p:nvPr/>
          </p:nvSpPr>
          <p:spPr bwMode="auto">
            <a:xfrm>
              <a:off x="1415" y="614"/>
              <a:ext cx="6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dirty="0">
                  <a:solidFill>
                    <a:schemeClr val="tx1"/>
                  </a:solidFill>
                  <a:ea typeface="宋体" panose="02010600030101010101" pitchFamily="2" charset="-122"/>
                </a:rPr>
                <a:t>1k</a:t>
              </a:r>
              <a:r>
                <a:rPr kumimoji="1" lang="en-US" altLang="zh-CN" dirty="0">
                  <a:solidFill>
                    <a:schemeClr val="tx1"/>
                  </a:solidFill>
                  <a:ea typeface="宋体" panose="02010600030101010101" pitchFamily="2" charset="-122"/>
                  <a:sym typeface="Symbol" panose="05050102010706020507" pitchFamily="18" charset="2"/>
                </a:rPr>
                <a:t></a:t>
              </a:r>
              <a:endParaRPr kumimoji="1" lang="en-US" altLang="zh-CN" dirty="0">
                <a:solidFill>
                  <a:schemeClr val="tx1"/>
                </a:solidFill>
                <a:ea typeface="宋体" panose="02010600030101010101" pitchFamily="2" charset="-122"/>
                <a:sym typeface="Symbol" panose="05050102010706020507" pitchFamily="18" charset="2"/>
              </a:endParaRPr>
            </a:p>
          </p:txBody>
        </p:sp>
        <p:sp>
          <p:nvSpPr>
            <p:cNvPr id="78866" name="Text Box 99"/>
            <p:cNvSpPr txBox="1">
              <a:spLocks noChangeArrowheads="1"/>
            </p:cNvSpPr>
            <p:nvPr/>
          </p:nvSpPr>
          <p:spPr bwMode="auto">
            <a:xfrm>
              <a:off x="679" y="799"/>
              <a:ext cx="6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1k</a:t>
              </a: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8867" name="Text Box 100"/>
            <p:cNvSpPr txBox="1">
              <a:spLocks noChangeArrowheads="1"/>
            </p:cNvSpPr>
            <p:nvPr/>
          </p:nvSpPr>
          <p:spPr bwMode="auto">
            <a:xfrm>
              <a:off x="668" y="1469"/>
              <a:ext cx="7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a:solidFill>
                    <a:schemeClr val="tx1"/>
                  </a:solidFill>
                  <a:ea typeface="宋体" panose="02010600030101010101" pitchFamily="2" charset="-122"/>
                </a:rPr>
                <a:t>10V</a:t>
              </a:r>
              <a:endParaRPr kumimoji="1" lang="en-US" altLang="zh-CN">
                <a:solidFill>
                  <a:schemeClr val="tx1"/>
                </a:solidFill>
                <a:ea typeface="宋体" panose="02010600030101010101" pitchFamily="2" charset="-122"/>
              </a:endParaRPr>
            </a:p>
          </p:txBody>
        </p:sp>
        <p:sp>
          <p:nvSpPr>
            <p:cNvPr id="78868" name="Line 101"/>
            <p:cNvSpPr>
              <a:spLocks noChangeShapeType="1"/>
            </p:cNvSpPr>
            <p:nvPr/>
          </p:nvSpPr>
          <p:spPr bwMode="auto">
            <a:xfrm>
              <a:off x="2063" y="1162"/>
              <a:ext cx="499" cy="0"/>
            </a:xfrm>
            <a:prstGeom prst="line">
              <a:avLst/>
            </a:prstGeom>
            <a:noFill/>
            <a:ln w="28575">
              <a:solidFill>
                <a:srgbClr val="FFCC00"/>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9" name="Text Box 102"/>
            <p:cNvSpPr txBox="1">
              <a:spLocks noChangeArrowheads="1"/>
            </p:cNvSpPr>
            <p:nvPr/>
          </p:nvSpPr>
          <p:spPr bwMode="auto">
            <a:xfrm>
              <a:off x="1156" y="1389"/>
              <a:ext cx="5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dirty="0">
                  <a:solidFill>
                    <a:schemeClr val="tx1"/>
                  </a:solidFill>
                  <a:ea typeface="宋体" panose="02010600030101010101" pitchFamily="2" charset="-122"/>
                </a:rPr>
                <a:t>0.5</a:t>
              </a:r>
              <a:r>
                <a:rPr kumimoji="1" lang="en-US" altLang="zh-CN" i="1" dirty="0">
                  <a:solidFill>
                    <a:schemeClr val="tx1"/>
                  </a:solidFill>
                  <a:ea typeface="宋体" panose="02010600030101010101" pitchFamily="2" charset="-122"/>
                </a:rPr>
                <a:t>I</a:t>
              </a:r>
              <a:endParaRPr kumimoji="1" lang="en-US" altLang="zh-CN" i="1" dirty="0">
                <a:solidFill>
                  <a:schemeClr val="tx1"/>
                </a:solidFill>
                <a:ea typeface="宋体" panose="02010600030101010101" pitchFamily="2" charset="-122"/>
              </a:endParaRPr>
            </a:p>
          </p:txBody>
        </p:sp>
        <p:sp>
          <p:nvSpPr>
            <p:cNvPr id="78870" name="Line 103"/>
            <p:cNvSpPr>
              <a:spLocks noChangeShapeType="1"/>
            </p:cNvSpPr>
            <p:nvPr/>
          </p:nvSpPr>
          <p:spPr bwMode="auto">
            <a:xfrm flipH="1">
              <a:off x="2109" y="1207"/>
              <a:ext cx="358" cy="0"/>
            </a:xfrm>
            <a:prstGeom prst="line">
              <a:avLst/>
            </a:prstGeom>
            <a:noFill/>
            <a:ln w="38100">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1" name="Text Box 104"/>
            <p:cNvSpPr txBox="1">
              <a:spLocks noChangeArrowheads="1"/>
            </p:cNvSpPr>
            <p:nvPr/>
          </p:nvSpPr>
          <p:spPr bwMode="auto">
            <a:xfrm>
              <a:off x="497" y="1135"/>
              <a:ext cx="3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8872" name="Text Box 105"/>
            <p:cNvSpPr txBox="1">
              <a:spLocks noChangeArrowheads="1"/>
            </p:cNvSpPr>
            <p:nvPr/>
          </p:nvSpPr>
          <p:spPr bwMode="auto">
            <a:xfrm>
              <a:off x="543" y="1679"/>
              <a:ext cx="3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8873" name="Text Box 106"/>
            <p:cNvSpPr txBox="1">
              <a:spLocks noChangeArrowheads="1"/>
            </p:cNvSpPr>
            <p:nvPr/>
          </p:nvSpPr>
          <p:spPr bwMode="auto">
            <a:xfrm>
              <a:off x="2245" y="1452"/>
              <a:ext cx="3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U</a:t>
              </a:r>
              <a:endParaRPr kumimoji="1" lang="en-US" altLang="zh-CN">
                <a:solidFill>
                  <a:schemeClr val="tx1"/>
                </a:solidFill>
                <a:ea typeface="宋体" panose="02010600030101010101" pitchFamily="2" charset="-122"/>
                <a:sym typeface="Symbol" panose="05050102010706020507" pitchFamily="18" charset="2"/>
              </a:endParaRPr>
            </a:p>
          </p:txBody>
        </p:sp>
        <p:sp>
          <p:nvSpPr>
            <p:cNvPr id="78874" name="Text Box 107"/>
            <p:cNvSpPr txBox="1">
              <a:spLocks noChangeArrowheads="1"/>
            </p:cNvSpPr>
            <p:nvPr/>
          </p:nvSpPr>
          <p:spPr bwMode="auto">
            <a:xfrm>
              <a:off x="2154" y="890"/>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i="1">
                  <a:solidFill>
                    <a:schemeClr val="tx1"/>
                  </a:solidFill>
                  <a:ea typeface="宋体" panose="02010600030101010101" pitchFamily="2" charset="-122"/>
                </a:rPr>
                <a:t>I</a:t>
              </a:r>
              <a:endParaRPr kumimoji="1" lang="en-US" altLang="zh-CN" i="1">
                <a:solidFill>
                  <a:schemeClr val="tx1"/>
                </a:solidFill>
                <a:ea typeface="宋体" panose="02010600030101010101" pitchFamily="2" charset="-122"/>
              </a:endParaRPr>
            </a:p>
          </p:txBody>
        </p:sp>
        <p:sp>
          <p:nvSpPr>
            <p:cNvPr id="78875" name="Rectangle 109"/>
            <p:cNvSpPr>
              <a:spLocks noChangeArrowheads="1"/>
            </p:cNvSpPr>
            <p:nvPr/>
          </p:nvSpPr>
          <p:spPr bwMode="auto">
            <a:xfrm>
              <a:off x="1337" y="935"/>
              <a:ext cx="726" cy="499"/>
            </a:xfrm>
            <a:prstGeom prst="rect">
              <a:avLst/>
            </a:prstGeom>
            <a:noFill/>
            <a:ln w="2857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8876" name="Rectangle 110"/>
            <p:cNvSpPr>
              <a:spLocks noChangeArrowheads="1"/>
            </p:cNvSpPr>
            <p:nvPr/>
          </p:nvSpPr>
          <p:spPr bwMode="auto">
            <a:xfrm>
              <a:off x="793" y="1117"/>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8877" name="Rectangle 111"/>
            <p:cNvSpPr>
              <a:spLocks noChangeArrowheads="1"/>
            </p:cNvSpPr>
            <p:nvPr/>
          </p:nvSpPr>
          <p:spPr bwMode="auto">
            <a:xfrm>
              <a:off x="1519" y="89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8878" name="Text Box 113"/>
            <p:cNvSpPr txBox="1">
              <a:spLocks noChangeArrowheads="1"/>
            </p:cNvSpPr>
            <p:nvPr/>
          </p:nvSpPr>
          <p:spPr bwMode="auto">
            <a:xfrm>
              <a:off x="2290" y="1180"/>
              <a:ext cx="3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a:t>
              </a:r>
              <a:endParaRPr kumimoji="1" lang="en-US" altLang="zh-CN">
                <a:solidFill>
                  <a:schemeClr val="tx1"/>
                </a:solidFill>
                <a:ea typeface="宋体" panose="02010600030101010101" pitchFamily="2" charset="-122"/>
                <a:sym typeface="Symbol" panose="05050102010706020507" pitchFamily="18" charset="2"/>
              </a:endParaRPr>
            </a:p>
          </p:txBody>
        </p:sp>
        <p:sp>
          <p:nvSpPr>
            <p:cNvPr id="78879" name="Text Box 114"/>
            <p:cNvSpPr txBox="1">
              <a:spLocks noChangeArrowheads="1"/>
            </p:cNvSpPr>
            <p:nvPr/>
          </p:nvSpPr>
          <p:spPr bwMode="auto">
            <a:xfrm>
              <a:off x="2245" y="1724"/>
              <a:ext cx="3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a:solidFill>
                    <a:schemeClr val="tx1"/>
                  </a:solidFill>
                  <a:ea typeface="宋体" panose="02010600030101010101" pitchFamily="2" charset="-122"/>
                  <a:sym typeface="Symbol" panose="05050102010706020507" pitchFamily="18" charset="2"/>
                </a:rPr>
                <a:t>_</a:t>
              </a:r>
              <a:endParaRPr kumimoji="1" lang="en-US" altLang="zh-CN">
                <a:solidFill>
                  <a:schemeClr val="tx1"/>
                </a:solidFill>
                <a:ea typeface="宋体" panose="02010600030101010101" pitchFamily="2" charset="-122"/>
                <a:sym typeface="Symbol" panose="05050102010706020507" pitchFamily="18" charset="2"/>
              </a:endParaRPr>
            </a:p>
          </p:txBody>
        </p:sp>
        <p:sp>
          <p:nvSpPr>
            <p:cNvPr id="78880" name="Oval 115"/>
            <p:cNvSpPr>
              <a:spLocks noChangeArrowheads="1"/>
            </p:cNvSpPr>
            <p:nvPr/>
          </p:nvSpPr>
          <p:spPr bwMode="auto">
            <a:xfrm>
              <a:off x="2516" y="2024"/>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8881" name="Oval 116"/>
            <p:cNvSpPr>
              <a:spLocks noChangeArrowheads="1"/>
            </p:cNvSpPr>
            <p:nvPr/>
          </p:nvSpPr>
          <p:spPr bwMode="auto">
            <a:xfrm>
              <a:off x="2562" y="1117"/>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78882" name="Line 108"/>
            <p:cNvSpPr>
              <a:spLocks noChangeShapeType="1"/>
            </p:cNvSpPr>
            <p:nvPr/>
          </p:nvSpPr>
          <p:spPr bwMode="auto">
            <a:xfrm>
              <a:off x="1331" y="1434"/>
              <a:ext cx="249" cy="0"/>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83" name="AutoShape 112"/>
            <p:cNvSpPr>
              <a:spLocks noChangeArrowheads="1"/>
            </p:cNvSpPr>
            <p:nvPr/>
          </p:nvSpPr>
          <p:spPr bwMode="auto">
            <a:xfrm rot="5400000">
              <a:off x="1587" y="1146"/>
              <a:ext cx="363" cy="578"/>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69" name="Text Box 4"/>
          <p:cNvSpPr txBox="1">
            <a:spLocks noChangeArrowheads="1"/>
          </p:cNvSpPr>
          <p:nvPr/>
        </p:nvSpPr>
        <p:spPr bwMode="auto">
          <a:xfrm>
            <a:off x="1" y="0"/>
            <a:ext cx="307340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3.9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电源变换</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72" name="Text Box 208"/>
          <p:cNvSpPr txBox="1">
            <a:spLocks noChangeArrowheads="1"/>
          </p:cNvSpPr>
          <p:nvPr/>
        </p:nvSpPr>
        <p:spPr bwMode="auto">
          <a:xfrm>
            <a:off x="1071097" y="5780546"/>
            <a:ext cx="23672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dirty="0">
                <a:solidFill>
                  <a:srgbClr val="FFFF00"/>
                </a:solidFill>
                <a:latin typeface="Times New Roman" panose="02020603050405020304" pitchFamily="18" charset="0"/>
                <a:ea typeface="楷体_GB2312" pitchFamily="49" charset="-122"/>
              </a:rPr>
              <a:t>电阻实际上是一个电流控制的电压源</a:t>
            </a:r>
            <a:endParaRPr lang="zh-CN" altLang="en-US" sz="2000" b="1" dirty="0">
              <a:solidFill>
                <a:srgbClr val="FFFF00"/>
              </a:solidFill>
              <a:latin typeface="Times New Roman" panose="02020603050405020304" pitchFamily="18" charset="0"/>
              <a:ea typeface="楷体_GB2312" pitchFamily="49"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3"/>
          <p:cNvSpPr txBox="1">
            <a:spLocks noChangeArrowheads="1"/>
          </p:cNvSpPr>
          <p:nvPr/>
        </p:nvSpPr>
        <p:spPr bwMode="auto">
          <a:xfrm>
            <a:off x="361315" y="1228100"/>
            <a:ext cx="8492490" cy="469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indent="0" algn="just" eaLnBrk="1" hangingPunct="1">
              <a:lnSpc>
                <a:spcPct val="130000"/>
              </a:lnSpc>
              <a:spcBef>
                <a:spcPct val="50000"/>
              </a:spcBef>
            </a:pPr>
            <a:r>
              <a:rPr kumimoji="1" lang="zh-CN" altLang="en-US" sz="2600" dirty="0">
                <a:latin typeface="楷体_GB2312" pitchFamily="49" charset="-122"/>
              </a:rPr>
              <a:t>     工程实际中，常常碰到</a:t>
            </a:r>
            <a:r>
              <a:rPr kumimoji="1" lang="zh-CN" altLang="en-US" sz="2600" dirty="0">
                <a:solidFill>
                  <a:schemeClr val="tx1"/>
                </a:solidFill>
                <a:latin typeface="楷体_GB2312" pitchFamily="49" charset="-122"/>
              </a:rPr>
              <a:t>只需研究某一支路的电压、电流或功率的问题</a:t>
            </a:r>
            <a:r>
              <a:rPr kumimoji="1" lang="zh-CN" altLang="en-US" sz="2600" dirty="0">
                <a:latin typeface="楷体_GB2312" pitchFamily="49" charset="-122"/>
              </a:rPr>
              <a:t>。</a:t>
            </a:r>
            <a:endParaRPr kumimoji="1" lang="zh-CN" altLang="en-US" sz="2600" dirty="0">
              <a:latin typeface="楷体_GB2312" pitchFamily="49" charset="-122"/>
            </a:endParaRPr>
          </a:p>
          <a:p>
            <a:pPr indent="0" algn="just" eaLnBrk="1" hangingPunct="1">
              <a:lnSpc>
                <a:spcPct val="130000"/>
              </a:lnSpc>
              <a:spcBef>
                <a:spcPct val="50000"/>
              </a:spcBef>
            </a:pPr>
            <a:r>
              <a:rPr kumimoji="1" lang="zh-CN" altLang="en-US" sz="2600" dirty="0">
                <a:latin typeface="楷体_GB2312" pitchFamily="49" charset="-122"/>
              </a:rPr>
              <a:t>     对所研究的支路而言，电路的其余部分就是</a:t>
            </a:r>
            <a:r>
              <a:rPr kumimoji="1" lang="zh-CN" altLang="en-US" sz="2600" dirty="0">
                <a:solidFill>
                  <a:schemeClr val="tx1"/>
                </a:solidFill>
                <a:latin typeface="楷体_GB2312" pitchFamily="49" charset="-122"/>
              </a:rPr>
              <a:t>一个有源二端网络</a:t>
            </a:r>
            <a:r>
              <a:rPr kumimoji="1" lang="zh-CN" altLang="en-US" sz="2600" dirty="0">
                <a:latin typeface="楷体_GB2312" pitchFamily="49" charset="-122"/>
              </a:rPr>
              <a:t>，该部分电路</a:t>
            </a:r>
            <a:r>
              <a:rPr kumimoji="1" lang="zh-CN" altLang="en-US" sz="2600" dirty="0">
                <a:solidFill>
                  <a:schemeClr val="tx1"/>
                </a:solidFill>
                <a:latin typeface="楷体_GB2312" pitchFamily="49" charset="-122"/>
              </a:rPr>
              <a:t>可等效变换为较简单的含源支路</a:t>
            </a:r>
            <a:r>
              <a:rPr kumimoji="1" lang="en-US" altLang="zh-CN" sz="2600" dirty="0">
                <a:solidFill>
                  <a:schemeClr val="tx1"/>
                </a:solidFill>
                <a:latin typeface="楷体_GB2312" pitchFamily="49" charset="-122"/>
              </a:rPr>
              <a:t>(</a:t>
            </a:r>
            <a:r>
              <a:rPr kumimoji="1" lang="zh-CN" altLang="en-US" sz="2600" dirty="0">
                <a:solidFill>
                  <a:schemeClr val="tx1"/>
                </a:solidFill>
                <a:latin typeface="楷体_GB2312" pitchFamily="49" charset="-122"/>
              </a:rPr>
              <a:t>戴维南：电压源与电阻的串联；诺顿：电流源与电阻的并联</a:t>
            </a:r>
            <a:r>
              <a:rPr kumimoji="1" lang="en-US" altLang="zh-CN" sz="2600" dirty="0">
                <a:solidFill>
                  <a:schemeClr val="tx1"/>
                </a:solidFill>
                <a:latin typeface="楷体_GB2312" pitchFamily="49" charset="-122"/>
              </a:rPr>
              <a:t>), </a:t>
            </a:r>
            <a:r>
              <a:rPr kumimoji="1" lang="zh-CN" altLang="en-US" sz="2600" dirty="0">
                <a:latin typeface="楷体_GB2312" pitchFamily="49" charset="-122"/>
              </a:rPr>
              <a:t>由此可使电路的分析和计算简化。</a:t>
            </a:r>
            <a:endParaRPr kumimoji="1" lang="zh-CN" altLang="en-US" sz="2600" dirty="0">
              <a:latin typeface="楷体_GB2312" pitchFamily="49" charset="-122"/>
            </a:endParaRPr>
          </a:p>
          <a:p>
            <a:pPr indent="0" algn="just" eaLnBrk="1" hangingPunct="1">
              <a:lnSpc>
                <a:spcPct val="130000"/>
              </a:lnSpc>
              <a:spcBef>
                <a:spcPct val="50000"/>
              </a:spcBef>
            </a:pPr>
            <a:r>
              <a:rPr kumimoji="1" lang="zh-CN" altLang="en-US" sz="2600" dirty="0">
                <a:latin typeface="楷体_GB2312" pitchFamily="49" charset="-122"/>
              </a:rPr>
              <a:t>    戴维南定理和诺顿定理则给出了</a:t>
            </a:r>
            <a:r>
              <a:rPr kumimoji="1" lang="zh-CN" altLang="en-US" sz="2600" dirty="0">
                <a:solidFill>
                  <a:schemeClr val="tx1"/>
                </a:solidFill>
                <a:latin typeface="楷体_GB2312" pitchFamily="49" charset="-122"/>
              </a:rPr>
              <a:t>等效含源支路及其计算方法</a:t>
            </a:r>
            <a:r>
              <a:rPr kumimoji="1" lang="zh-CN" altLang="en-US" sz="2600" dirty="0">
                <a:latin typeface="楷体_GB2312" pitchFamily="49" charset="-122"/>
              </a:rPr>
              <a:t>。</a:t>
            </a:r>
            <a:endParaRPr kumimoji="1" lang="zh-CN" altLang="en-US" sz="2600" dirty="0">
              <a:latin typeface="楷体_GB2312" pitchFamily="49" charset="-122"/>
            </a:endParaRPr>
          </a:p>
        </p:txBody>
      </p:sp>
      <p:sp>
        <p:nvSpPr>
          <p:cNvPr id="4" name="Text Box 4"/>
          <p:cNvSpPr txBox="1">
            <a:spLocks noChangeArrowheads="1"/>
          </p:cNvSpPr>
          <p:nvPr/>
        </p:nvSpPr>
        <p:spPr bwMode="auto">
          <a:xfrm>
            <a:off x="0" y="0"/>
            <a:ext cx="59893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5870" y="1101121"/>
            <a:ext cx="1332846" cy="169968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5970" y="2876859"/>
            <a:ext cx="2303644" cy="369332"/>
          </a:xfrm>
          <a:prstGeom prst="rect">
            <a:avLst/>
          </a:prstGeom>
        </p:spPr>
        <p:txBody>
          <a:bodyPr wrap="none">
            <a:spAutoFit/>
          </a:bodyPr>
          <a:lstStyle/>
          <a:p>
            <a:r>
              <a:rPr lang="en-US" altLang="zh-CN" dirty="0"/>
              <a:t>Léon Charles </a:t>
            </a:r>
            <a:r>
              <a:rPr lang="en-US" altLang="zh-CN" dirty="0" err="1"/>
              <a:t>Thévenin</a:t>
            </a:r>
            <a:endParaRPr lang="en-US" altLang="zh-CN" dirty="0"/>
          </a:p>
        </p:txBody>
      </p:sp>
      <p:sp>
        <p:nvSpPr>
          <p:cNvPr id="4" name="矩形 3"/>
          <p:cNvSpPr/>
          <p:nvPr/>
        </p:nvSpPr>
        <p:spPr>
          <a:xfrm>
            <a:off x="663125" y="3196881"/>
            <a:ext cx="2249334" cy="369332"/>
          </a:xfrm>
          <a:prstGeom prst="rect">
            <a:avLst/>
          </a:prstGeom>
        </p:spPr>
        <p:txBody>
          <a:bodyPr wrap="none">
            <a:spAutoFit/>
          </a:bodyPr>
          <a:lstStyle/>
          <a:p>
            <a:r>
              <a:rPr lang="en-US" altLang="zh-CN" dirty="0">
                <a:latin typeface="Arial" panose="020B0604020202020204" pitchFamily="34" charset="0"/>
              </a:rPr>
              <a:t>École</a:t>
            </a:r>
            <a:r>
              <a:rPr lang="en-US" altLang="zh-CN" u="sng" dirty="0">
                <a:latin typeface="Arial" panose="020B0604020202020204" pitchFamily="34" charset="0"/>
              </a:rPr>
              <a:t> </a:t>
            </a:r>
            <a:r>
              <a:rPr lang="en-US" altLang="zh-CN" dirty="0" err="1">
                <a:latin typeface="Arial" panose="020B0604020202020204" pitchFamily="34" charset="0"/>
              </a:rPr>
              <a:t>polytechnique</a:t>
            </a:r>
            <a:endParaRPr lang="zh-CN" altLang="en-US" dirty="0"/>
          </a:p>
        </p:txBody>
      </p:sp>
      <p:sp>
        <p:nvSpPr>
          <p:cNvPr id="5" name="矩形 4"/>
          <p:cNvSpPr/>
          <p:nvPr/>
        </p:nvSpPr>
        <p:spPr>
          <a:xfrm>
            <a:off x="1028885" y="3577863"/>
            <a:ext cx="1287532" cy="369332"/>
          </a:xfrm>
          <a:prstGeom prst="rect">
            <a:avLst/>
          </a:prstGeom>
        </p:spPr>
        <p:txBody>
          <a:bodyPr wrap="none">
            <a:spAutoFit/>
          </a:bodyPr>
          <a:lstStyle/>
          <a:p>
            <a:r>
              <a:rPr lang="en-US" altLang="zh-CN" dirty="0">
                <a:latin typeface="Arial" panose="020B0604020202020204" pitchFamily="34" charset="0"/>
              </a:rPr>
              <a:t>1857-1926</a:t>
            </a:r>
            <a:endParaRPr lang="zh-CN" altLang="en-US" dirty="0"/>
          </a:p>
        </p:txBody>
      </p:sp>
      <p:sp>
        <p:nvSpPr>
          <p:cNvPr id="6" name="矩形 5"/>
          <p:cNvSpPr/>
          <p:nvPr/>
        </p:nvSpPr>
        <p:spPr>
          <a:xfrm>
            <a:off x="133350" y="1828800"/>
            <a:ext cx="877163" cy="615553"/>
          </a:xfrm>
          <a:prstGeom prst="rect">
            <a:avLst/>
          </a:prstGeom>
        </p:spPr>
        <p:txBody>
          <a:bodyPr wrap="none">
            <a:spAutoFit/>
          </a:bodyPr>
          <a:lstStyle/>
          <a:p>
            <a:pPr algn="ctr"/>
            <a:r>
              <a:rPr kumimoji="1" lang="zh-CN" altLang="en-US" dirty="0">
                <a:latin typeface="楷体_GB2312" pitchFamily="49" charset="-122"/>
              </a:rPr>
              <a:t>戴维南</a:t>
            </a:r>
            <a:endParaRPr kumimoji="1" lang="en-US" altLang="zh-CN" dirty="0">
              <a:latin typeface="楷体_GB2312" pitchFamily="49" charset="-122"/>
            </a:endParaRPr>
          </a:p>
          <a:p>
            <a:pPr algn="ctr"/>
            <a:r>
              <a:rPr kumimoji="1" lang="zh-CN" altLang="en-US" sz="1600" dirty="0">
                <a:latin typeface="楷体_GB2312" pitchFamily="49" charset="-122"/>
              </a:rPr>
              <a:t>法国人</a:t>
            </a:r>
            <a:endParaRPr lang="zh-CN"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678" y="1101121"/>
            <a:ext cx="1228001" cy="169968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168618" y="1828800"/>
            <a:ext cx="800219" cy="615553"/>
          </a:xfrm>
          <a:prstGeom prst="rect">
            <a:avLst/>
          </a:prstGeom>
        </p:spPr>
        <p:txBody>
          <a:bodyPr wrap="none">
            <a:spAutoFit/>
          </a:bodyPr>
          <a:lstStyle/>
          <a:p>
            <a:pPr algn="ctr"/>
            <a:r>
              <a:rPr kumimoji="1" lang="zh-CN" altLang="en-US" dirty="0">
                <a:latin typeface="楷体_GB2312" pitchFamily="49" charset="-122"/>
              </a:rPr>
              <a:t>诺顿</a:t>
            </a:r>
            <a:endParaRPr kumimoji="1" lang="en-US" altLang="zh-CN" dirty="0">
              <a:latin typeface="楷体_GB2312" pitchFamily="49" charset="-122"/>
            </a:endParaRPr>
          </a:p>
          <a:p>
            <a:pPr algn="ctr"/>
            <a:r>
              <a:rPr kumimoji="1" lang="zh-CN" altLang="en-US" sz="1600" dirty="0"/>
              <a:t>美国人</a:t>
            </a:r>
            <a:endParaRPr kumimoji="1" lang="zh-CN" altLang="en-US" sz="1600" dirty="0"/>
          </a:p>
        </p:txBody>
      </p:sp>
      <p:sp>
        <p:nvSpPr>
          <p:cNvPr id="9" name="矩形 8"/>
          <p:cNvSpPr/>
          <p:nvPr/>
        </p:nvSpPr>
        <p:spPr>
          <a:xfrm>
            <a:off x="3568728" y="2876859"/>
            <a:ext cx="2219903" cy="369332"/>
          </a:xfrm>
          <a:prstGeom prst="rect">
            <a:avLst/>
          </a:prstGeom>
        </p:spPr>
        <p:txBody>
          <a:bodyPr wrap="none">
            <a:spAutoFit/>
          </a:bodyPr>
          <a:lstStyle/>
          <a:p>
            <a:r>
              <a:rPr lang="en-US" altLang="zh-CN" dirty="0"/>
              <a:t>Edward Lawry Norton</a:t>
            </a:r>
            <a:endParaRPr lang="en-US" altLang="zh-CN" dirty="0"/>
          </a:p>
        </p:txBody>
      </p:sp>
      <p:sp>
        <p:nvSpPr>
          <p:cNvPr id="10" name="矩形 9"/>
          <p:cNvSpPr/>
          <p:nvPr/>
        </p:nvSpPr>
        <p:spPr>
          <a:xfrm>
            <a:off x="4124471" y="3193344"/>
            <a:ext cx="1133644" cy="369332"/>
          </a:xfrm>
          <a:prstGeom prst="rect">
            <a:avLst/>
          </a:prstGeom>
        </p:spPr>
        <p:txBody>
          <a:bodyPr wrap="none">
            <a:spAutoFit/>
          </a:bodyPr>
          <a:lstStyle/>
          <a:p>
            <a:r>
              <a:rPr lang="en-US" altLang="zh-CN">
                <a:latin typeface="Arial" panose="020B0604020202020204" pitchFamily="34" charset="0"/>
              </a:rPr>
              <a:t>Bell Labs</a:t>
            </a:r>
            <a:endParaRPr lang="zh-CN" altLang="en-US" dirty="0"/>
          </a:p>
        </p:txBody>
      </p:sp>
      <p:sp>
        <p:nvSpPr>
          <p:cNvPr id="11" name="矩形 10"/>
          <p:cNvSpPr/>
          <p:nvPr/>
        </p:nvSpPr>
        <p:spPr>
          <a:xfrm>
            <a:off x="4034913" y="3577863"/>
            <a:ext cx="1287532" cy="369332"/>
          </a:xfrm>
          <a:prstGeom prst="rect">
            <a:avLst/>
          </a:prstGeom>
        </p:spPr>
        <p:txBody>
          <a:bodyPr wrap="none">
            <a:spAutoFit/>
          </a:bodyPr>
          <a:lstStyle/>
          <a:p>
            <a:r>
              <a:rPr lang="en-US" altLang="zh-CN" dirty="0">
                <a:latin typeface="Arial" panose="020B0604020202020204" pitchFamily="34" charset="0"/>
              </a:rPr>
              <a:t>1898-1983</a:t>
            </a:r>
            <a:endParaRPr lang="zh-CN" altLang="en-US" dirty="0"/>
          </a:p>
        </p:txBody>
      </p:sp>
      <p:pic>
        <p:nvPicPr>
          <p:cNvPr id="12" name="Picture 4" descr="Image result for Hans Ferdinand M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978" y="1101122"/>
            <a:ext cx="1280144" cy="169968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6102124" y="1828799"/>
            <a:ext cx="800219" cy="615553"/>
          </a:xfrm>
          <a:prstGeom prst="rect">
            <a:avLst/>
          </a:prstGeom>
        </p:spPr>
        <p:txBody>
          <a:bodyPr wrap="none">
            <a:spAutoFit/>
          </a:bodyPr>
          <a:lstStyle/>
          <a:p>
            <a:pPr algn="ctr"/>
            <a:r>
              <a:rPr lang="zh-CN" altLang="en-US" dirty="0"/>
              <a:t>迈尔</a:t>
            </a:r>
            <a:endParaRPr lang="en-US" altLang="zh-CN" dirty="0"/>
          </a:p>
          <a:p>
            <a:pPr algn="ctr"/>
            <a:r>
              <a:rPr lang="zh-CN" altLang="en-US" sz="1600" dirty="0"/>
              <a:t>德国人</a:t>
            </a:r>
            <a:endParaRPr lang="zh-CN" altLang="en-US" dirty="0"/>
          </a:p>
        </p:txBody>
      </p:sp>
      <p:sp>
        <p:nvSpPr>
          <p:cNvPr id="14" name="Text Box 4"/>
          <p:cNvSpPr txBox="1">
            <a:spLocks noChangeArrowheads="1"/>
          </p:cNvSpPr>
          <p:nvPr/>
        </p:nvSpPr>
        <p:spPr bwMode="auto">
          <a:xfrm>
            <a:off x="0" y="0"/>
            <a:ext cx="598932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17" name="矩形 16"/>
          <p:cNvSpPr/>
          <p:nvPr/>
        </p:nvSpPr>
        <p:spPr>
          <a:xfrm>
            <a:off x="440053" y="4138259"/>
            <a:ext cx="8477250" cy="2554545"/>
          </a:xfrm>
          <a:prstGeom prst="rect">
            <a:avLst/>
          </a:prstGeom>
        </p:spPr>
        <p:txBody>
          <a:bodyPr wrap="square">
            <a:spAutoFit/>
          </a:bodyPr>
          <a:lstStyle/>
          <a:p>
            <a:r>
              <a:rPr lang="zh-TW" altLang="en-US" sz="1600" dirty="0">
                <a:solidFill>
                  <a:srgbClr val="FFFF00"/>
                </a:solidFill>
              </a:rPr>
              <a:t>諾頓定理是戴維寧定理的一個延伸</a:t>
            </a:r>
            <a:r>
              <a:rPr lang="zh-TW" altLang="en-US" sz="1600" dirty="0"/>
              <a:t>，於</a:t>
            </a:r>
            <a:r>
              <a:rPr lang="en-US" altLang="zh-TW" sz="1600" dirty="0"/>
              <a:t>1926</a:t>
            </a:r>
            <a:r>
              <a:rPr lang="zh-TW" altLang="en-US" sz="1600" dirty="0"/>
              <a:t>年由兩人分別提出，他們分別是西門子公司汉斯</a:t>
            </a:r>
            <a:r>
              <a:rPr lang="en-US" altLang="zh-TW" sz="1600" dirty="0"/>
              <a:t>·</a:t>
            </a:r>
            <a:r>
              <a:rPr lang="zh-TW" altLang="en-US" sz="1600" dirty="0"/>
              <a:t>费迪南德</a:t>
            </a:r>
            <a:r>
              <a:rPr lang="en-US" altLang="zh-TW" sz="1600" dirty="0"/>
              <a:t>·</a:t>
            </a:r>
            <a:r>
              <a:rPr lang="zh-TW" altLang="en-US" sz="1600" dirty="0"/>
              <a:t>迈尔及貝爾實驗室爱德华</a:t>
            </a:r>
            <a:r>
              <a:rPr lang="en-US" altLang="zh-TW" sz="1600" dirty="0"/>
              <a:t>·</a:t>
            </a:r>
            <a:r>
              <a:rPr lang="zh-TW" altLang="en-US" sz="1600" dirty="0"/>
              <a:t>劳里</a:t>
            </a:r>
            <a:r>
              <a:rPr lang="en-US" altLang="zh-TW" sz="1600" dirty="0"/>
              <a:t>·</a:t>
            </a:r>
            <a:r>
              <a:rPr lang="zh-TW" altLang="en-US" sz="1600" dirty="0"/>
              <a:t>诺顿</a:t>
            </a:r>
            <a:r>
              <a:rPr lang="en-US" altLang="zh-TW" sz="1600" dirty="0"/>
              <a:t>,</a:t>
            </a:r>
            <a:r>
              <a:rPr lang="zh-CN" altLang="en-US" sz="1600" dirty="0"/>
              <a:t>也叫</a:t>
            </a:r>
            <a:r>
              <a:rPr lang="en-US" altLang="zh-CN" sz="1600" dirty="0"/>
              <a:t>Mayer-Norton theorem</a:t>
            </a:r>
            <a:r>
              <a:rPr lang="zh-CN" altLang="en-US" sz="1600" dirty="0"/>
              <a:t>迈尔诺顿定律。</a:t>
            </a:r>
            <a:endParaRPr lang="en-US" altLang="zh-CN" sz="1600" dirty="0"/>
          </a:p>
          <a:p>
            <a:endParaRPr lang="en-US" altLang="zh-TW" sz="1600" dirty="0"/>
          </a:p>
          <a:p>
            <a:r>
              <a:rPr lang="zh-TW" altLang="en-US" sz="1600" dirty="0"/>
              <a:t>實際上</a:t>
            </a:r>
            <a:r>
              <a:rPr lang="zh-CN" altLang="en-US" sz="1600" dirty="0"/>
              <a:t>迈尔</a:t>
            </a:r>
            <a:r>
              <a:rPr lang="zh-TW" altLang="en-US" sz="1600" dirty="0"/>
              <a:t>是兩人中唯一有在這課題上發表過論文的人</a:t>
            </a:r>
            <a:r>
              <a:rPr lang="zh-CN" altLang="en-US" sz="1600" dirty="0"/>
              <a:t>“</a:t>
            </a:r>
            <a:r>
              <a:rPr lang="en-US" altLang="zh-TW" sz="1600" dirty="0"/>
              <a:t>On the equivalent-circuit scheme of the amplifier tube</a:t>
            </a:r>
            <a:r>
              <a:rPr lang="zh-CN" altLang="en-US" sz="1600" dirty="0"/>
              <a:t>”</a:t>
            </a:r>
            <a:r>
              <a:rPr lang="en-US" altLang="zh-TW" sz="1600" dirty="0"/>
              <a:t>. Telegraph and Telephony, 15:335-337, </a:t>
            </a:r>
            <a:r>
              <a:rPr lang="en-US" altLang="zh-TW" sz="1600" dirty="0">
                <a:solidFill>
                  <a:srgbClr val="FFFF00"/>
                </a:solidFill>
              </a:rPr>
              <a:t>1926</a:t>
            </a:r>
            <a:r>
              <a:rPr lang="zh-CN" altLang="en-US" sz="1600" dirty="0"/>
              <a:t>，</a:t>
            </a:r>
            <a:r>
              <a:rPr lang="zh-TW" altLang="en-US" sz="1600" dirty="0"/>
              <a:t>諾頓</a:t>
            </a:r>
            <a:r>
              <a:rPr lang="zh-CN" altLang="en-US" sz="1600" dirty="0"/>
              <a:t>则</a:t>
            </a:r>
            <a:r>
              <a:rPr lang="zh-TW" altLang="en-US" sz="1600" dirty="0"/>
              <a:t>在貝爾實驗室內部用的一份</a:t>
            </a:r>
            <a:r>
              <a:rPr lang="zh-CN" altLang="en-US" sz="1600" dirty="0"/>
              <a:t>专利申请书</a:t>
            </a:r>
            <a:r>
              <a:rPr lang="zh-TW" altLang="en-US" sz="1600" dirty="0"/>
              <a:t>上提及過他的發現</a:t>
            </a:r>
            <a:r>
              <a:rPr lang="zh-CN" altLang="en-US" sz="1600" dirty="0"/>
              <a:t>，两者时间均是</a:t>
            </a:r>
            <a:r>
              <a:rPr lang="en-US" altLang="zh-CN" sz="1600" dirty="0">
                <a:solidFill>
                  <a:srgbClr val="FFFF00"/>
                </a:solidFill>
              </a:rPr>
              <a:t>1926</a:t>
            </a:r>
            <a:r>
              <a:rPr lang="en-US" altLang="zh-CN" sz="1600" dirty="0"/>
              <a:t>.11</a:t>
            </a:r>
            <a:r>
              <a:rPr lang="zh-CN" altLang="en-US" sz="1600" dirty="0"/>
              <a:t>月。</a:t>
            </a:r>
            <a:endParaRPr lang="en-US" altLang="zh-TW" sz="1600" dirty="0"/>
          </a:p>
          <a:p>
            <a:endParaRPr lang="en-US" altLang="zh-CN" sz="1600" dirty="0"/>
          </a:p>
          <a:p>
            <a:r>
              <a:rPr lang="zh-CN" altLang="en-US" sz="1600" dirty="0"/>
              <a:t>迈尔还是著名的奥斯陆报告</a:t>
            </a:r>
            <a:r>
              <a:rPr lang="en-US" altLang="zh-CN" sz="1600" dirty="0"/>
              <a:t>(Oslo report)</a:t>
            </a:r>
            <a:r>
              <a:rPr lang="zh-CN" altLang="en-US" sz="1600" dirty="0"/>
              <a:t>，军事情报史上最惊人的泄密事件之一。迈尔于</a:t>
            </a:r>
            <a:r>
              <a:rPr lang="en-US" altLang="zh-CN" sz="1600" dirty="0"/>
              <a:t>1943</a:t>
            </a:r>
            <a:r>
              <a:rPr lang="zh-CN" altLang="en-US" sz="1600" dirty="0"/>
              <a:t>年因收听</a:t>
            </a:r>
            <a:r>
              <a:rPr lang="en-US" altLang="zh-CN" sz="1600" dirty="0"/>
              <a:t>BBC</a:t>
            </a:r>
            <a:r>
              <a:rPr lang="zh-CN" altLang="en-US" sz="1600" dirty="0"/>
              <a:t>并批评纳粹政权被逮捕，但纳粹当局当时并不知道奥斯陆报告的存在。由于他导师勒纳</a:t>
            </a:r>
            <a:r>
              <a:rPr lang="en-US" altLang="zh-CN" sz="1600" dirty="0"/>
              <a:t>(Lenard)</a:t>
            </a:r>
            <a:r>
              <a:rPr lang="zh-CN" altLang="en-US" sz="1600" dirty="0"/>
              <a:t>的说情，他被免于死刑。讽刺的是，他的导师是纳粹支持者。</a:t>
            </a:r>
            <a:endParaRPr lang="en-US" altLang="zh-CN" sz="1600" dirty="0"/>
          </a:p>
        </p:txBody>
      </p:sp>
      <p:sp>
        <p:nvSpPr>
          <p:cNvPr id="18" name="矩形 17"/>
          <p:cNvSpPr/>
          <p:nvPr/>
        </p:nvSpPr>
        <p:spPr>
          <a:xfrm>
            <a:off x="6547713" y="2876859"/>
            <a:ext cx="2303003" cy="369332"/>
          </a:xfrm>
          <a:prstGeom prst="rect">
            <a:avLst/>
          </a:prstGeom>
        </p:spPr>
        <p:txBody>
          <a:bodyPr wrap="none">
            <a:spAutoFit/>
          </a:bodyPr>
          <a:lstStyle/>
          <a:p>
            <a:r>
              <a:rPr lang="en-US" altLang="zh-CN" dirty="0"/>
              <a:t>Hans Ferdinand Mayer</a:t>
            </a:r>
            <a:endParaRPr lang="en-US" altLang="zh-CN" dirty="0"/>
          </a:p>
        </p:txBody>
      </p:sp>
      <p:sp>
        <p:nvSpPr>
          <p:cNvPr id="19" name="矩形 18"/>
          <p:cNvSpPr/>
          <p:nvPr/>
        </p:nvSpPr>
        <p:spPr>
          <a:xfrm>
            <a:off x="7152449" y="3193344"/>
            <a:ext cx="1082348" cy="369332"/>
          </a:xfrm>
          <a:prstGeom prst="rect">
            <a:avLst/>
          </a:prstGeom>
        </p:spPr>
        <p:txBody>
          <a:bodyPr wrap="none">
            <a:spAutoFit/>
          </a:bodyPr>
          <a:lstStyle/>
          <a:p>
            <a:r>
              <a:rPr lang="en-US" altLang="zh-CN" dirty="0">
                <a:latin typeface="Arial" panose="020B0604020202020204" pitchFamily="34" charset="0"/>
              </a:rPr>
              <a:t>Siemens</a:t>
            </a:r>
            <a:endParaRPr lang="zh-CN" altLang="en-US" dirty="0"/>
          </a:p>
        </p:txBody>
      </p:sp>
      <p:sp>
        <p:nvSpPr>
          <p:cNvPr id="20" name="矩形 19"/>
          <p:cNvSpPr/>
          <p:nvPr/>
        </p:nvSpPr>
        <p:spPr>
          <a:xfrm>
            <a:off x="7049857" y="3583649"/>
            <a:ext cx="1287532" cy="369332"/>
          </a:xfrm>
          <a:prstGeom prst="rect">
            <a:avLst/>
          </a:prstGeom>
        </p:spPr>
        <p:txBody>
          <a:bodyPr wrap="none">
            <a:spAutoFit/>
          </a:bodyPr>
          <a:lstStyle/>
          <a:p>
            <a:r>
              <a:rPr lang="en-US" altLang="zh-CN" dirty="0">
                <a:latin typeface="Arial" panose="020B0604020202020204" pitchFamily="34" charset="0"/>
              </a:rPr>
              <a:t>1895-1980</a:t>
            </a:r>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400368" y="868859"/>
            <a:ext cx="72043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spcBef>
                <a:spcPct val="50000"/>
              </a:spcBef>
            </a:pPr>
            <a:r>
              <a:rPr kumimoji="1" lang="en-US" altLang="zh-CN" sz="2800" dirty="0">
                <a:solidFill>
                  <a:srgbClr val="FFFFFF"/>
                </a:solidFill>
                <a:latin typeface="楷体_GB2312" pitchFamily="49" charset="-122"/>
              </a:rPr>
              <a:t>1. </a:t>
            </a:r>
            <a:r>
              <a:rPr kumimoji="1" lang="zh-CN" altLang="en-US" sz="2800" dirty="0">
                <a:solidFill>
                  <a:srgbClr val="FFFFFF"/>
                </a:solidFill>
                <a:latin typeface="楷体_GB2312" pitchFamily="49" charset="-122"/>
              </a:rPr>
              <a:t>戴维南等效电路</a:t>
            </a:r>
            <a:r>
              <a:rPr kumimoji="1" lang="zh-CN" altLang="en-US" sz="3200" dirty="0">
                <a:solidFill>
                  <a:srgbClr val="FFFFFF"/>
                </a:solidFill>
                <a:latin typeface="楷体_GB2312" pitchFamily="49" charset="-122"/>
              </a:rPr>
              <a:t>（</a:t>
            </a:r>
            <a:r>
              <a:rPr kumimoji="1" lang="zh-CN" altLang="en-US" sz="2800" dirty="0">
                <a:solidFill>
                  <a:srgbClr val="FFFFFF"/>
                </a:solidFill>
                <a:latin typeface="楷体_GB2312" pitchFamily="49" charset="-122"/>
              </a:rPr>
              <a:t>戴维南定理</a:t>
            </a:r>
            <a:r>
              <a:rPr kumimoji="1" lang="zh-CN" altLang="en-US" sz="3200" dirty="0">
                <a:solidFill>
                  <a:srgbClr val="FFFFFF"/>
                </a:solidFill>
                <a:latin typeface="楷体_GB2312" pitchFamily="49" charset="-122"/>
              </a:rPr>
              <a:t>）</a:t>
            </a:r>
            <a:endParaRPr kumimoji="1" lang="zh-CN" altLang="en-US" sz="2800" i="1" dirty="0">
              <a:solidFill>
                <a:srgbClr val="FFFFFF"/>
              </a:solidFill>
              <a:latin typeface="楷体_GB2312" pitchFamily="49" charset="-122"/>
            </a:endParaRPr>
          </a:p>
        </p:txBody>
      </p:sp>
      <p:sp>
        <p:nvSpPr>
          <p:cNvPr id="41987" name="Text Box 3"/>
          <p:cNvSpPr txBox="1">
            <a:spLocks noChangeArrowheads="1"/>
          </p:cNvSpPr>
          <p:nvPr/>
        </p:nvSpPr>
        <p:spPr bwMode="auto">
          <a:xfrm>
            <a:off x="556154" y="1682160"/>
            <a:ext cx="7921625" cy="153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zh-CN" altLang="en-US" sz="2000" dirty="0">
                <a:latin typeface="楷体_GB2312" pitchFamily="49" charset="-122"/>
              </a:rPr>
              <a:t>任何一个</a:t>
            </a:r>
            <a:r>
              <a:rPr kumimoji="1" lang="zh-CN" altLang="en-US" sz="2000" dirty="0">
                <a:solidFill>
                  <a:srgbClr val="FF0000"/>
                </a:solidFill>
                <a:latin typeface="楷体_GB2312" pitchFamily="49" charset="-122"/>
              </a:rPr>
              <a:t>线性</a:t>
            </a:r>
            <a:r>
              <a:rPr kumimoji="1" lang="zh-CN" altLang="en-US" sz="2000" dirty="0">
                <a:latin typeface="楷体_GB2312" pitchFamily="49" charset="-122"/>
              </a:rPr>
              <a:t>含源</a:t>
            </a:r>
            <a:r>
              <a:rPr kumimoji="1" lang="zh-CN" altLang="en-US" sz="2000" dirty="0">
                <a:solidFill>
                  <a:schemeClr val="tx1"/>
                </a:solidFill>
                <a:latin typeface="楷体_GB2312" pitchFamily="49" charset="-122"/>
              </a:rPr>
              <a:t>一端口网络（包括独立电源、线性电阻和受控源）</a:t>
            </a:r>
            <a:r>
              <a:rPr kumimoji="1" lang="zh-CN" altLang="en-US" sz="2000" dirty="0">
                <a:latin typeface="楷体_GB2312" pitchFamily="49" charset="-122"/>
              </a:rPr>
              <a:t>，对外电路来说，总可以用一个</a:t>
            </a:r>
            <a:r>
              <a:rPr kumimoji="1" lang="zh-CN" altLang="en-US" sz="2000" dirty="0">
                <a:solidFill>
                  <a:schemeClr val="tx1"/>
                </a:solidFill>
                <a:latin typeface="楷体_GB2312" pitchFamily="49" charset="-122"/>
              </a:rPr>
              <a:t>电压源和电阻的串联组合</a:t>
            </a:r>
            <a:r>
              <a:rPr kumimoji="1" lang="zh-CN" altLang="en-US" sz="2000" dirty="0">
                <a:latin typeface="楷体_GB2312" pitchFamily="49" charset="-122"/>
              </a:rPr>
              <a:t>来等效置换；此电压源的电压等于外电路断开时端口处的</a:t>
            </a:r>
            <a:r>
              <a:rPr kumimoji="1" lang="zh-CN" altLang="en-US" sz="2000" dirty="0">
                <a:solidFill>
                  <a:schemeClr val="tx1"/>
                </a:solidFill>
                <a:latin typeface="楷体_GB2312" pitchFamily="49" charset="-122"/>
              </a:rPr>
              <a:t>开路电压</a:t>
            </a:r>
            <a:r>
              <a:rPr kumimoji="1" lang="en-US" altLang="zh-CN" sz="2000" b="0" i="1" dirty="0" err="1">
                <a:solidFill>
                  <a:srgbClr val="FFFFFF"/>
                </a:solidFill>
              </a:rPr>
              <a:t>u</a:t>
            </a:r>
            <a:r>
              <a:rPr kumimoji="1" lang="en-US" altLang="zh-CN" sz="2000" b="0" baseline="-25000" dirty="0" err="1">
                <a:solidFill>
                  <a:srgbClr val="FFFFFF"/>
                </a:solidFill>
              </a:rPr>
              <a:t>oc</a:t>
            </a:r>
            <a:r>
              <a:rPr kumimoji="1" lang="en-US" altLang="zh-CN" sz="2000" b="0" baseline="-25000" dirty="0">
                <a:solidFill>
                  <a:srgbClr val="FFFFFF"/>
                </a:solidFill>
              </a:rPr>
              <a:t> </a:t>
            </a:r>
            <a:r>
              <a:rPr kumimoji="1" lang="zh-CN" altLang="en-US" sz="2000" dirty="0">
                <a:latin typeface="楷体_GB2312" pitchFamily="49" charset="-122"/>
              </a:rPr>
              <a:t>，而电阻等于一端口的</a:t>
            </a:r>
            <a:r>
              <a:rPr kumimoji="1" lang="zh-CN" altLang="en-US" sz="2000" dirty="0">
                <a:solidFill>
                  <a:schemeClr val="tx1"/>
                </a:solidFill>
                <a:latin typeface="楷体_GB2312" pitchFamily="49" charset="-122"/>
              </a:rPr>
              <a:t>输入电阻</a:t>
            </a:r>
            <a:r>
              <a:rPr kumimoji="1" lang="zh-CN" altLang="en-US" sz="2000" dirty="0">
                <a:latin typeface="楷体_GB2312" pitchFamily="49" charset="-122"/>
              </a:rPr>
              <a:t>（或等效电阻</a:t>
            </a:r>
            <a:r>
              <a:rPr kumimoji="1" lang="en-US" altLang="zh-CN" sz="2000" b="0" i="1" dirty="0">
                <a:solidFill>
                  <a:srgbClr val="FFFFFF"/>
                </a:solidFill>
              </a:rPr>
              <a:t>R</a:t>
            </a:r>
            <a:r>
              <a:rPr kumimoji="1" lang="en-US" altLang="zh-CN" sz="2000" b="0" baseline="-25000" dirty="0">
                <a:solidFill>
                  <a:srgbClr val="FFFFFF"/>
                </a:solidFill>
              </a:rPr>
              <a:t>eq </a:t>
            </a:r>
            <a:r>
              <a:rPr kumimoji="1" lang="zh-CN" altLang="en-US" sz="2000" dirty="0">
                <a:latin typeface="楷体_GB2312" pitchFamily="49" charset="-122"/>
              </a:rPr>
              <a:t>）。</a:t>
            </a:r>
            <a:endParaRPr kumimoji="1" lang="zh-CN" altLang="en-US" sz="2000" dirty="0">
              <a:latin typeface="楷体_GB2312" pitchFamily="49" charset="-122"/>
            </a:endParaRPr>
          </a:p>
        </p:txBody>
      </p:sp>
      <p:sp>
        <p:nvSpPr>
          <p:cNvPr id="41988" name="AutoShape 4"/>
          <p:cNvSpPr>
            <a:spLocks noChangeArrowheads="1"/>
          </p:cNvSpPr>
          <p:nvPr/>
        </p:nvSpPr>
        <p:spPr bwMode="auto">
          <a:xfrm>
            <a:off x="3789680" y="5239385"/>
            <a:ext cx="935038" cy="215900"/>
          </a:xfrm>
          <a:prstGeom prst="rightArrow">
            <a:avLst>
              <a:gd name="adj1" fmla="val 50000"/>
              <a:gd name="adj2" fmla="val 108272"/>
            </a:avLst>
          </a:prstGeom>
          <a:solidFill>
            <a:srgbClr val="00CCFF"/>
          </a:solidFill>
          <a:ln w="9525">
            <a:solidFill>
              <a:srgbClr val="00CC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nvGrpSpPr>
          <p:cNvPr id="4" name="Group 58"/>
          <p:cNvGrpSpPr/>
          <p:nvPr/>
        </p:nvGrpSpPr>
        <p:grpSpPr bwMode="auto">
          <a:xfrm>
            <a:off x="981393" y="4225766"/>
            <a:ext cx="2447925" cy="2114550"/>
            <a:chOff x="567" y="2377"/>
            <a:chExt cx="1542" cy="1332"/>
          </a:xfrm>
        </p:grpSpPr>
        <p:sp>
          <p:nvSpPr>
            <p:cNvPr id="80926" name="Freeform 10"/>
            <p:cNvSpPr/>
            <p:nvPr/>
          </p:nvSpPr>
          <p:spPr bwMode="auto">
            <a:xfrm>
              <a:off x="1247" y="2783"/>
              <a:ext cx="543" cy="1"/>
            </a:xfrm>
            <a:custGeom>
              <a:avLst/>
              <a:gdLst>
                <a:gd name="T0" fmla="*/ 0 w 528"/>
                <a:gd name="T1" fmla="*/ 1 h 1"/>
                <a:gd name="T2" fmla="*/ 698 w 528"/>
                <a:gd name="T3" fmla="*/ 0 h 1"/>
                <a:gd name="T4" fmla="*/ 0 60000 65536"/>
                <a:gd name="T5" fmla="*/ 0 60000 65536"/>
                <a:gd name="T6" fmla="*/ 0 w 528"/>
                <a:gd name="T7" fmla="*/ 0 h 1"/>
                <a:gd name="T8" fmla="*/ 528 w 528"/>
                <a:gd name="T9" fmla="*/ 1 h 1"/>
              </a:gdLst>
              <a:ahLst/>
              <a:cxnLst>
                <a:cxn ang="T4">
                  <a:pos x="T0" y="T1"/>
                </a:cxn>
                <a:cxn ang="T5">
                  <a:pos x="T2" y="T3"/>
                </a:cxn>
              </a:cxnLst>
              <a:rect l="T6" t="T7" r="T8" b="T9"/>
              <a:pathLst>
                <a:path w="528" h="1">
                  <a:moveTo>
                    <a:pt x="0" y="1"/>
                  </a:moveTo>
                  <a:lnTo>
                    <a:pt x="528"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0927" name="Freeform 11"/>
            <p:cNvSpPr/>
            <p:nvPr/>
          </p:nvSpPr>
          <p:spPr bwMode="auto">
            <a:xfrm>
              <a:off x="1251" y="3558"/>
              <a:ext cx="530" cy="1"/>
            </a:xfrm>
            <a:custGeom>
              <a:avLst/>
              <a:gdLst>
                <a:gd name="T0" fmla="*/ 0 w 516"/>
                <a:gd name="T1" fmla="*/ 0 h 1"/>
                <a:gd name="T2" fmla="*/ 674 w 516"/>
                <a:gd name="T3" fmla="*/ 0 h 1"/>
                <a:gd name="T4" fmla="*/ 0 60000 65536"/>
                <a:gd name="T5" fmla="*/ 0 60000 65536"/>
                <a:gd name="T6" fmla="*/ 0 w 516"/>
                <a:gd name="T7" fmla="*/ 0 h 1"/>
                <a:gd name="T8" fmla="*/ 516 w 516"/>
                <a:gd name="T9" fmla="*/ 1 h 1"/>
              </a:gdLst>
              <a:ahLst/>
              <a:cxnLst>
                <a:cxn ang="T4">
                  <a:pos x="T0" y="T1"/>
                </a:cxn>
                <a:cxn ang="T5">
                  <a:pos x="T2" y="T3"/>
                </a:cxn>
              </a:cxnLst>
              <a:rect l="T6" t="T7" r="T8" b="T9"/>
              <a:pathLst>
                <a:path w="516" h="1">
                  <a:moveTo>
                    <a:pt x="0" y="0"/>
                  </a:moveTo>
                  <a:lnTo>
                    <a:pt x="516" y="0"/>
                  </a:lnTo>
                </a:path>
              </a:pathLst>
            </a:custGeom>
            <a:noFill/>
            <a:ln w="28575" cap="flat" cmpd="sng">
              <a:solidFill>
                <a:srgbClr val="FFCC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0928" name="Line 12"/>
            <p:cNvSpPr>
              <a:spLocks noChangeShapeType="1"/>
            </p:cNvSpPr>
            <p:nvPr/>
          </p:nvSpPr>
          <p:spPr bwMode="auto">
            <a:xfrm>
              <a:off x="1393" y="2704"/>
              <a:ext cx="345"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29" name="Oval 13"/>
            <p:cNvSpPr>
              <a:spLocks noChangeArrowheads="1"/>
            </p:cNvSpPr>
            <p:nvPr/>
          </p:nvSpPr>
          <p:spPr bwMode="auto">
            <a:xfrm>
              <a:off x="1788" y="2744"/>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0930" name="Oval 14"/>
            <p:cNvSpPr>
              <a:spLocks noChangeArrowheads="1"/>
            </p:cNvSpPr>
            <p:nvPr/>
          </p:nvSpPr>
          <p:spPr bwMode="auto">
            <a:xfrm>
              <a:off x="1788" y="3522"/>
              <a:ext cx="69" cy="76"/>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0931" name="Text Box 15"/>
            <p:cNvSpPr txBox="1">
              <a:spLocks noChangeArrowheads="1"/>
            </p:cNvSpPr>
            <p:nvPr/>
          </p:nvSpPr>
          <p:spPr bwMode="auto">
            <a:xfrm>
              <a:off x="1882" y="2581"/>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dirty="0">
                  <a:solidFill>
                    <a:srgbClr val="FFFFFF"/>
                  </a:solidFill>
                  <a:ea typeface="宋体" panose="02010600030101010101" pitchFamily="2" charset="-122"/>
                </a:rPr>
                <a:t>a</a:t>
              </a:r>
              <a:endParaRPr kumimoji="1" lang="en-US" altLang="zh-CN" sz="2800" b="0" dirty="0">
                <a:solidFill>
                  <a:srgbClr val="FFFFFF"/>
                </a:solidFill>
                <a:ea typeface="宋体" panose="02010600030101010101" pitchFamily="2" charset="-122"/>
              </a:endParaRPr>
            </a:p>
          </p:txBody>
        </p:sp>
        <p:sp>
          <p:nvSpPr>
            <p:cNvPr id="80932" name="Text Box 16"/>
            <p:cNvSpPr txBox="1">
              <a:spLocks noChangeArrowheads="1"/>
            </p:cNvSpPr>
            <p:nvPr/>
          </p:nvSpPr>
          <p:spPr bwMode="auto">
            <a:xfrm>
              <a:off x="1881" y="338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80933" name="Text Box 17"/>
            <p:cNvSpPr txBox="1">
              <a:spLocks noChangeArrowheads="1"/>
            </p:cNvSpPr>
            <p:nvPr/>
          </p:nvSpPr>
          <p:spPr bwMode="auto">
            <a:xfrm>
              <a:off x="1502" y="2377"/>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80934" name="Text Box 21"/>
            <p:cNvSpPr txBox="1">
              <a:spLocks noChangeArrowheads="1"/>
            </p:cNvSpPr>
            <p:nvPr/>
          </p:nvSpPr>
          <p:spPr bwMode="auto">
            <a:xfrm>
              <a:off x="1607" y="306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i="1">
                  <a:solidFill>
                    <a:srgbClr val="FFFFFF"/>
                  </a:solidFill>
                  <a:ea typeface="宋体" panose="02010600030101010101" pitchFamily="2" charset="-122"/>
                  <a:sym typeface="Symbol" panose="05050102010706020507" pitchFamily="18" charset="2"/>
                </a:rPr>
                <a:t>u</a:t>
              </a:r>
              <a:endParaRPr kumimoji="1" lang="en-US" altLang="zh-CN" sz="2800" b="0" i="1">
                <a:solidFill>
                  <a:srgbClr val="FFFFFF"/>
                </a:solidFill>
                <a:ea typeface="宋体" panose="02010600030101010101" pitchFamily="2" charset="-122"/>
                <a:sym typeface="Symbol" panose="05050102010706020507" pitchFamily="18" charset="2"/>
              </a:endParaRPr>
            </a:p>
          </p:txBody>
        </p:sp>
        <p:sp>
          <p:nvSpPr>
            <p:cNvPr id="80935" name="Text Box 55"/>
            <p:cNvSpPr txBox="1">
              <a:spLocks noChangeArrowheads="1"/>
            </p:cNvSpPr>
            <p:nvPr/>
          </p:nvSpPr>
          <p:spPr bwMode="auto">
            <a:xfrm>
              <a:off x="1655" y="2795"/>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0936" name="Text Box 57"/>
            <p:cNvSpPr txBox="1">
              <a:spLocks noChangeArrowheads="1"/>
            </p:cNvSpPr>
            <p:nvPr/>
          </p:nvSpPr>
          <p:spPr bwMode="auto">
            <a:xfrm>
              <a:off x="1610" y="324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endParaRPr kumimoji="1" lang="en-US" altLang="zh-CN" sz="2800" b="0">
                <a:solidFill>
                  <a:srgbClr val="FFFFFF"/>
                </a:solidFill>
                <a:latin typeface="宋体" panose="02010600030101010101" pitchFamily="2" charset="-122"/>
                <a:ea typeface="宋体" panose="02010600030101010101" pitchFamily="2" charset="-122"/>
              </a:endParaRPr>
            </a:p>
          </p:txBody>
        </p:sp>
        <p:sp>
          <p:nvSpPr>
            <p:cNvPr id="41992" name="Rectangle 8"/>
            <p:cNvSpPr>
              <a:spLocks noChangeArrowheads="1"/>
            </p:cNvSpPr>
            <p:nvPr/>
          </p:nvSpPr>
          <p:spPr bwMode="auto">
            <a:xfrm>
              <a:off x="567" y="2659"/>
              <a:ext cx="680" cy="1030"/>
            </a:xfrm>
            <a:prstGeom prst="rect">
              <a:avLst/>
            </a:prstGeom>
            <a:gradFill rotWithShape="1">
              <a:gsLst>
                <a:gs pos="0">
                  <a:schemeClr val="hlink"/>
                </a:gs>
                <a:gs pos="100000">
                  <a:schemeClr val="hlink">
                    <a:gamma/>
                    <a:shade val="46275"/>
                    <a:invGamma/>
                  </a:schemeClr>
                </a:gs>
              </a:gsLst>
              <a:path path="shape">
                <a:fillToRect l="50000" t="50000" r="50000" b="50000"/>
              </a:path>
            </a:gradFill>
            <a:ln w="28575">
              <a:noFill/>
              <a:miter lim="800000"/>
            </a:ln>
            <a:effectLst/>
          </p:spPr>
          <p:txBody>
            <a:bodyPr wrap="none" anchor="ctr"/>
            <a:lstStyle>
              <a:lvl1pPr eaLnBrk="0" hangingPunct="0">
                <a:defRPr sz="2400" b="1">
                  <a:solidFill>
                    <a:srgbClr val="FFFF00"/>
                  </a:solidFill>
                  <a:latin typeface="Times New Roman" panose="02020603050405020304" pitchFamily="18" charset="0"/>
                  <a:ea typeface="楷体_GB2312" pitchFamily="49" charset="-122"/>
                </a:defRPr>
              </a:lvl1pPr>
              <a:lvl2pPr marL="742950" indent="-285750" eaLnBrk="0" hangingPunct="0">
                <a:defRPr sz="2400" b="1">
                  <a:solidFill>
                    <a:srgbClr val="FFFF00"/>
                  </a:solidFill>
                  <a:latin typeface="Times New Roman" panose="02020603050405020304" pitchFamily="18" charset="0"/>
                  <a:ea typeface="楷体_GB2312" pitchFamily="49" charset="-122"/>
                </a:defRPr>
              </a:lvl2pPr>
              <a:lvl3pPr marL="1143000" indent="-228600" eaLnBrk="0" hangingPunct="0">
                <a:defRPr sz="2400" b="1">
                  <a:solidFill>
                    <a:srgbClr val="FFFF00"/>
                  </a:solidFill>
                  <a:latin typeface="Times New Roman" panose="02020603050405020304" pitchFamily="18" charset="0"/>
                  <a:ea typeface="楷体_GB2312" pitchFamily="49" charset="-122"/>
                </a:defRPr>
              </a:lvl3pPr>
              <a:lvl4pPr marL="1600200" indent="-228600" eaLnBrk="0" hangingPunct="0">
                <a:defRPr sz="2400" b="1">
                  <a:solidFill>
                    <a:srgbClr val="FFFF00"/>
                  </a:solidFill>
                  <a:latin typeface="Times New Roman" panose="02020603050405020304" pitchFamily="18" charset="0"/>
                  <a:ea typeface="楷体_GB2312" pitchFamily="49" charset="-122"/>
                </a:defRPr>
              </a:lvl4pPr>
              <a:lvl5pPr marL="2057400" indent="-228600" eaLnBrk="0" hangingPunct="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defRPr/>
              </a:pPr>
              <a:r>
                <a:rPr lang="en-US" altLang="zh-CN" sz="4400" b="0">
                  <a:solidFill>
                    <a:srgbClr val="FFFFFF"/>
                  </a:solidFill>
                  <a:ea typeface="仿宋_GB2312" pitchFamily="49" charset="-122"/>
                </a:rPr>
                <a:t>A</a:t>
              </a:r>
              <a:endParaRPr lang="en-US" altLang="zh-CN" sz="4400" b="0">
                <a:solidFill>
                  <a:srgbClr val="FFFFFF"/>
                </a:solidFill>
                <a:ea typeface="仿宋_GB2312" pitchFamily="49" charset="-122"/>
              </a:endParaRPr>
            </a:p>
          </p:txBody>
        </p:sp>
      </p:grpSp>
      <p:grpSp>
        <p:nvGrpSpPr>
          <p:cNvPr id="5" name="Group 60"/>
          <p:cNvGrpSpPr/>
          <p:nvPr/>
        </p:nvGrpSpPr>
        <p:grpSpPr bwMode="auto">
          <a:xfrm>
            <a:off x="4797743" y="3870960"/>
            <a:ext cx="2944812" cy="2681288"/>
            <a:chOff x="2517" y="436"/>
            <a:chExt cx="1855" cy="1689"/>
          </a:xfrm>
        </p:grpSpPr>
        <p:sp>
          <p:nvSpPr>
            <p:cNvPr id="80908" name="Oval 61"/>
            <p:cNvSpPr>
              <a:spLocks noChangeArrowheads="1"/>
            </p:cNvSpPr>
            <p:nvPr/>
          </p:nvSpPr>
          <p:spPr bwMode="auto">
            <a:xfrm>
              <a:off x="2925" y="143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0909" name="Line 62"/>
            <p:cNvSpPr>
              <a:spLocks noChangeShapeType="1"/>
            </p:cNvSpPr>
            <p:nvPr/>
          </p:nvSpPr>
          <p:spPr bwMode="auto">
            <a:xfrm>
              <a:off x="3288" y="799"/>
              <a:ext cx="449" cy="0"/>
            </a:xfrm>
            <a:prstGeom prst="line">
              <a:avLst/>
            </a:prstGeom>
            <a:noFill/>
            <a:ln w="28575">
              <a:solidFill>
                <a:srgbClr val="66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0" name="Text Box 63"/>
            <p:cNvSpPr txBox="1">
              <a:spLocks noChangeArrowheads="1"/>
            </p:cNvSpPr>
            <p:nvPr/>
          </p:nvSpPr>
          <p:spPr bwMode="auto">
            <a:xfrm>
              <a:off x="3334" y="436"/>
              <a:ext cx="25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80911" name="Line 64"/>
            <p:cNvSpPr>
              <a:spLocks noChangeShapeType="1"/>
            </p:cNvSpPr>
            <p:nvPr/>
          </p:nvSpPr>
          <p:spPr bwMode="auto">
            <a:xfrm>
              <a:off x="3107" y="1979"/>
              <a:ext cx="72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2" name="Line 65"/>
            <p:cNvSpPr>
              <a:spLocks noChangeShapeType="1"/>
            </p:cNvSpPr>
            <p:nvPr/>
          </p:nvSpPr>
          <p:spPr bwMode="auto">
            <a:xfrm>
              <a:off x="3107" y="754"/>
              <a:ext cx="0" cy="122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3" name="Line 66"/>
            <p:cNvSpPr>
              <a:spLocks noChangeShapeType="1"/>
            </p:cNvSpPr>
            <p:nvPr/>
          </p:nvSpPr>
          <p:spPr bwMode="auto">
            <a:xfrm>
              <a:off x="3107" y="754"/>
              <a:ext cx="72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4" name="Text Box 67"/>
            <p:cNvSpPr txBox="1">
              <a:spLocks noChangeArrowheads="1"/>
            </p:cNvSpPr>
            <p:nvPr/>
          </p:nvSpPr>
          <p:spPr bwMode="auto">
            <a:xfrm>
              <a:off x="3923" y="527"/>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80915" name="Text Box 68"/>
            <p:cNvSpPr txBox="1">
              <a:spLocks noChangeArrowheads="1"/>
            </p:cNvSpPr>
            <p:nvPr/>
          </p:nvSpPr>
          <p:spPr bwMode="auto">
            <a:xfrm>
              <a:off x="3923" y="1797"/>
              <a:ext cx="321"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80916" name="Text Box 69"/>
            <p:cNvSpPr txBox="1">
              <a:spLocks noChangeArrowheads="1"/>
            </p:cNvSpPr>
            <p:nvPr/>
          </p:nvSpPr>
          <p:spPr bwMode="auto">
            <a:xfrm>
              <a:off x="2653" y="845"/>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80917" name="Text Box 70"/>
            <p:cNvSpPr txBox="1">
              <a:spLocks noChangeArrowheads="1"/>
            </p:cNvSpPr>
            <p:nvPr/>
          </p:nvSpPr>
          <p:spPr bwMode="auto">
            <a:xfrm>
              <a:off x="2517" y="1480"/>
              <a:ext cx="57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U</a:t>
              </a:r>
              <a:r>
                <a:rPr kumimoji="1" lang="en-US" altLang="zh-CN" sz="2800" b="0" baseline="-25000">
                  <a:solidFill>
                    <a:srgbClr val="FFFFFF"/>
                  </a:solidFill>
                  <a:ea typeface="宋体" panose="02010600030101010101" pitchFamily="2" charset="-122"/>
                </a:rPr>
                <a:t>oc</a:t>
              </a:r>
              <a:endParaRPr kumimoji="1" lang="en-US" altLang="zh-CN" sz="2800" b="0">
                <a:solidFill>
                  <a:srgbClr val="FFFFFF"/>
                </a:solidFill>
                <a:ea typeface="宋体" panose="02010600030101010101" pitchFamily="2" charset="-122"/>
              </a:endParaRPr>
            </a:p>
          </p:txBody>
        </p:sp>
        <p:sp>
          <p:nvSpPr>
            <p:cNvPr id="80918" name="Text Box 71"/>
            <p:cNvSpPr txBox="1">
              <a:spLocks noChangeArrowheads="1"/>
            </p:cNvSpPr>
            <p:nvPr/>
          </p:nvSpPr>
          <p:spPr bwMode="auto">
            <a:xfrm>
              <a:off x="2835" y="1162"/>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80919" name="Text Box 72"/>
            <p:cNvSpPr txBox="1">
              <a:spLocks noChangeArrowheads="1"/>
            </p:cNvSpPr>
            <p:nvPr/>
          </p:nvSpPr>
          <p:spPr bwMode="auto">
            <a:xfrm>
              <a:off x="2835" y="1752"/>
              <a:ext cx="2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0920" name="Text Box 73"/>
            <p:cNvSpPr txBox="1">
              <a:spLocks noChangeArrowheads="1"/>
            </p:cNvSpPr>
            <p:nvPr/>
          </p:nvSpPr>
          <p:spPr bwMode="auto">
            <a:xfrm>
              <a:off x="3787" y="116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r>
                <a:rPr kumimoji="1" lang="en-US" altLang="zh-CN" sz="2800" b="0" i="1">
                  <a:solidFill>
                    <a:srgbClr val="FFFFFF"/>
                  </a:solidFill>
                  <a:ea typeface="宋体" panose="02010600030101010101" pitchFamily="2" charset="-122"/>
                  <a:sym typeface="Symbol" panose="05050102010706020507" pitchFamily="18" charset="2"/>
                </a:rPr>
                <a:t>u</a:t>
              </a:r>
              <a:endParaRPr kumimoji="1" lang="en-US" altLang="zh-CN" sz="2800" b="0" i="1">
                <a:solidFill>
                  <a:srgbClr val="FFFFFF"/>
                </a:solidFill>
                <a:ea typeface="宋体" panose="02010600030101010101" pitchFamily="2" charset="-122"/>
                <a:sym typeface="Symbol" panose="05050102010706020507" pitchFamily="18" charset="2"/>
              </a:endParaRPr>
            </a:p>
          </p:txBody>
        </p:sp>
        <p:sp>
          <p:nvSpPr>
            <p:cNvPr id="80921" name="Text Box 74"/>
            <p:cNvSpPr txBox="1">
              <a:spLocks noChangeArrowheads="1"/>
            </p:cNvSpPr>
            <p:nvPr/>
          </p:nvSpPr>
          <p:spPr bwMode="auto">
            <a:xfrm>
              <a:off x="3787" y="799"/>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0922" name="Text Box 75"/>
            <p:cNvSpPr txBox="1">
              <a:spLocks noChangeArrowheads="1"/>
            </p:cNvSpPr>
            <p:nvPr/>
          </p:nvSpPr>
          <p:spPr bwMode="auto">
            <a:xfrm>
              <a:off x="3742" y="16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a:solidFill>
                    <a:srgbClr val="FFFFFF"/>
                  </a:solidFill>
                  <a:latin typeface="宋体" panose="02010600030101010101" pitchFamily="2" charset="-122"/>
                  <a:ea typeface="宋体" panose="02010600030101010101" pitchFamily="2" charset="-122"/>
                </a:rPr>
                <a:t>-</a:t>
              </a:r>
              <a:endParaRPr kumimoji="1" lang="en-US" altLang="zh-CN" sz="2800" b="0">
                <a:solidFill>
                  <a:srgbClr val="FFFFFF"/>
                </a:solidFill>
                <a:latin typeface="宋体" panose="02010600030101010101" pitchFamily="2" charset="-122"/>
                <a:ea typeface="宋体" panose="02010600030101010101" pitchFamily="2" charset="-122"/>
              </a:endParaRPr>
            </a:p>
          </p:txBody>
        </p:sp>
        <p:sp>
          <p:nvSpPr>
            <p:cNvPr id="80923" name="Rectangle 76"/>
            <p:cNvSpPr>
              <a:spLocks noChangeArrowheads="1"/>
            </p:cNvSpPr>
            <p:nvPr/>
          </p:nvSpPr>
          <p:spPr bwMode="auto">
            <a:xfrm>
              <a:off x="3037" y="845"/>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0924" name="Oval 77"/>
            <p:cNvSpPr>
              <a:spLocks noChangeArrowheads="1"/>
            </p:cNvSpPr>
            <p:nvPr/>
          </p:nvSpPr>
          <p:spPr bwMode="auto">
            <a:xfrm>
              <a:off x="3832" y="1933"/>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0925" name="Oval 78"/>
            <p:cNvSpPr>
              <a:spLocks noChangeArrowheads="1"/>
            </p:cNvSpPr>
            <p:nvPr/>
          </p:nvSpPr>
          <p:spPr bwMode="auto">
            <a:xfrm>
              <a:off x="3832" y="709"/>
              <a:ext cx="91" cy="91"/>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grpSp>
      <p:sp>
        <p:nvSpPr>
          <p:cNvPr id="37" name="Text Box 4"/>
          <p:cNvSpPr txBox="1">
            <a:spLocks noChangeArrowheads="1"/>
          </p:cNvSpPr>
          <p:nvPr/>
        </p:nvSpPr>
        <p:spPr bwMode="auto">
          <a:xfrm>
            <a:off x="0" y="0"/>
            <a:ext cx="594868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40" name="矩形 39"/>
          <p:cNvSpPr/>
          <p:nvPr/>
        </p:nvSpPr>
        <p:spPr>
          <a:xfrm>
            <a:off x="443548" y="3456594"/>
            <a:ext cx="8562339" cy="400110"/>
          </a:xfrm>
          <a:prstGeom prst="rect">
            <a:avLst/>
          </a:prstGeom>
        </p:spPr>
        <p:txBody>
          <a:bodyPr wrap="square">
            <a:spAutoFit/>
          </a:bodyPr>
          <a:lstStyle/>
          <a:p>
            <a:r>
              <a:rPr lang="zh-CN" altLang="en-US" sz="2000" b="1" dirty="0">
                <a:solidFill>
                  <a:srgbClr val="FFFF00"/>
                </a:solidFill>
                <a:latin typeface="Arial" panose="020B0604020202020204" pitchFamily="34" charset="0"/>
              </a:rPr>
              <a:t>线性电路（网络）</a:t>
            </a:r>
            <a:r>
              <a:rPr lang="zh-CN" altLang="en-US" sz="2000" dirty="0">
                <a:latin typeface="Arial" panose="020B0604020202020204" pitchFamily="34" charset="0"/>
              </a:rPr>
              <a:t>是指完全由</a:t>
            </a:r>
            <a:r>
              <a:rPr lang="zh-CN" altLang="en-US" sz="2000" dirty="0">
                <a:solidFill>
                  <a:srgbClr val="FFFF00"/>
                </a:solidFill>
                <a:latin typeface="Arial" panose="020B0604020202020204" pitchFamily="34" charset="0"/>
              </a:rPr>
              <a:t>线性元件</a:t>
            </a:r>
            <a:r>
              <a:rPr lang="zh-CN" altLang="en-US" sz="2000" dirty="0">
                <a:latin typeface="Arial" panose="020B0604020202020204" pitchFamily="34" charset="0"/>
              </a:rPr>
              <a:t>、</a:t>
            </a:r>
            <a:r>
              <a:rPr lang="zh-CN" altLang="en-US" sz="2000" dirty="0">
                <a:solidFill>
                  <a:srgbClr val="FFFF00"/>
                </a:solidFill>
                <a:latin typeface="Arial" panose="020B0604020202020204" pitchFamily="34" charset="0"/>
              </a:rPr>
              <a:t>独立源</a:t>
            </a:r>
            <a:r>
              <a:rPr lang="zh-CN" altLang="en-US" sz="2000" dirty="0">
                <a:latin typeface="Arial" panose="020B0604020202020204" pitchFamily="34" charset="0"/>
              </a:rPr>
              <a:t>或</a:t>
            </a:r>
            <a:r>
              <a:rPr lang="zh-CN" altLang="en-US" sz="2000" dirty="0">
                <a:solidFill>
                  <a:srgbClr val="FFFF00"/>
                </a:solidFill>
                <a:latin typeface="Arial" panose="020B0604020202020204" pitchFamily="34" charset="0"/>
              </a:rPr>
              <a:t>线性受控源</a:t>
            </a:r>
            <a:r>
              <a:rPr lang="zh-CN" altLang="en-US" sz="2000" dirty="0">
                <a:latin typeface="Arial" panose="020B0604020202020204" pitchFamily="34" charset="0"/>
              </a:rPr>
              <a:t>构成的电路。</a:t>
            </a:r>
            <a:endParaRPr lang="zh-CN" altLang="en-US" sz="2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473710" y="968560"/>
            <a:ext cx="3167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3200" dirty="0">
                <a:solidFill>
                  <a:srgbClr val="FFFFFF"/>
                </a:solidFill>
                <a:latin typeface="楷体_GB2312" pitchFamily="49" charset="-122"/>
              </a:rPr>
              <a:t>2. </a:t>
            </a:r>
            <a:r>
              <a:rPr kumimoji="1" lang="zh-CN" altLang="en-US" sz="3200" dirty="0">
                <a:solidFill>
                  <a:srgbClr val="FFFFFF"/>
                </a:solidFill>
                <a:latin typeface="楷体_GB2312" pitchFamily="49" charset="-122"/>
              </a:rPr>
              <a:t>定理的应用</a:t>
            </a:r>
            <a:endParaRPr kumimoji="1" lang="zh-CN" altLang="en-US" sz="3200" dirty="0">
              <a:solidFill>
                <a:srgbClr val="FFFFFF"/>
              </a:solidFill>
              <a:latin typeface="楷体_GB2312" pitchFamily="49" charset="-122"/>
            </a:endParaRPr>
          </a:p>
        </p:txBody>
      </p:sp>
      <p:sp>
        <p:nvSpPr>
          <p:cNvPr id="39939" name="Text Box 3"/>
          <p:cNvSpPr txBox="1">
            <a:spLocks noChangeArrowheads="1"/>
          </p:cNvSpPr>
          <p:nvPr/>
        </p:nvSpPr>
        <p:spPr bwMode="auto">
          <a:xfrm>
            <a:off x="567055" y="1677353"/>
            <a:ext cx="467995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spcBef>
                <a:spcPct val="50000"/>
              </a:spcBef>
            </a:pPr>
            <a:r>
              <a:rPr kumimoji="1" lang="zh-CN" altLang="en-US" sz="2800" dirty="0">
                <a:solidFill>
                  <a:srgbClr val="FF9900"/>
                </a:solidFill>
                <a:latin typeface="楷体_GB2312" pitchFamily="49" charset="-122"/>
              </a:rPr>
              <a:t>（</a:t>
            </a:r>
            <a:r>
              <a:rPr kumimoji="1" lang="en-US" altLang="zh-CN" sz="2800" dirty="0">
                <a:solidFill>
                  <a:srgbClr val="FF9900"/>
                </a:solidFill>
                <a:latin typeface="楷体_GB2312" pitchFamily="49" charset="-122"/>
              </a:rPr>
              <a:t>1</a:t>
            </a:r>
            <a:r>
              <a:rPr kumimoji="1" lang="zh-CN" altLang="en-US" sz="2800" dirty="0">
                <a:solidFill>
                  <a:srgbClr val="FF9900"/>
                </a:solidFill>
                <a:latin typeface="楷体_GB2312" pitchFamily="49" charset="-122"/>
              </a:rPr>
              <a:t>）开路电压</a:t>
            </a:r>
            <a:r>
              <a:rPr kumimoji="1" lang="en-US" altLang="zh-CN" sz="2800" i="1" dirty="0" err="1">
                <a:solidFill>
                  <a:srgbClr val="FF9900"/>
                </a:solidFill>
              </a:rPr>
              <a:t>U</a:t>
            </a:r>
            <a:r>
              <a:rPr kumimoji="1" lang="en-US" altLang="zh-CN" sz="2800" baseline="-25000" dirty="0" err="1">
                <a:solidFill>
                  <a:srgbClr val="FF9900"/>
                </a:solidFill>
              </a:rPr>
              <a:t>oc</a:t>
            </a:r>
            <a:r>
              <a:rPr kumimoji="1" lang="en-US" altLang="zh-CN" sz="2800" baseline="-25000" dirty="0">
                <a:solidFill>
                  <a:srgbClr val="FF9900"/>
                </a:solidFill>
                <a:latin typeface="楷体_GB2312" pitchFamily="49" charset="-122"/>
              </a:rPr>
              <a:t> </a:t>
            </a:r>
            <a:endParaRPr kumimoji="1" lang="en-US" altLang="zh-CN" sz="2800" dirty="0">
              <a:solidFill>
                <a:srgbClr val="FF9900"/>
              </a:solidFill>
              <a:latin typeface="楷体_GB2312" pitchFamily="49" charset="-122"/>
            </a:endParaRPr>
          </a:p>
        </p:txBody>
      </p:sp>
      <p:sp>
        <p:nvSpPr>
          <p:cNvPr id="39940" name="Text Box 4"/>
          <p:cNvSpPr txBox="1">
            <a:spLocks noChangeArrowheads="1"/>
          </p:cNvSpPr>
          <p:nvPr/>
        </p:nvSpPr>
        <p:spPr bwMode="auto">
          <a:xfrm>
            <a:off x="1339722" y="4729459"/>
            <a:ext cx="6572886"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buAutoNum type="arabicPeriod"/>
            </a:pPr>
            <a:r>
              <a:rPr kumimoji="1" lang="zh-CN" altLang="en-US" dirty="0">
                <a:latin typeface="楷体_GB2312" pitchFamily="49" charset="-122"/>
              </a:rPr>
              <a:t>纯电阻电路计算：电阻变换</a:t>
            </a:r>
            <a:endParaRPr kumimoji="1" lang="en-US" altLang="zh-CN" dirty="0">
              <a:latin typeface="楷体_GB2312" pitchFamily="49" charset="-122"/>
            </a:endParaRPr>
          </a:p>
          <a:p>
            <a:pPr algn="just" eaLnBrk="1" hangingPunct="1">
              <a:lnSpc>
                <a:spcPct val="120000"/>
              </a:lnSpc>
              <a:buAutoNum type="arabicPeriod"/>
            </a:pPr>
            <a:r>
              <a:rPr kumimoji="1" lang="zh-CN" altLang="en-US" dirty="0">
                <a:latin typeface="楷体_GB2312" pitchFamily="49" charset="-122"/>
              </a:rPr>
              <a:t>外加电源法（内部独立电源全部</a:t>
            </a:r>
            <a:r>
              <a:rPr kumimoji="1" lang="zh-CN" altLang="en-US" dirty="0">
                <a:solidFill>
                  <a:schemeClr val="tx1"/>
                </a:solidFill>
                <a:latin typeface="楷体_GB2312" pitchFamily="49" charset="-122"/>
              </a:rPr>
              <a:t>置零</a:t>
            </a:r>
            <a:r>
              <a:rPr kumimoji="1" lang="zh-CN" altLang="en-US" dirty="0">
                <a:latin typeface="楷体_GB2312" pitchFamily="49" charset="-122"/>
              </a:rPr>
              <a:t>）</a:t>
            </a:r>
            <a:endParaRPr kumimoji="1" lang="en-US" altLang="zh-CN" dirty="0">
              <a:latin typeface="楷体_GB2312" pitchFamily="49" charset="-122"/>
            </a:endParaRPr>
          </a:p>
          <a:p>
            <a:pPr algn="just" eaLnBrk="1" hangingPunct="1">
              <a:lnSpc>
                <a:spcPct val="120000"/>
              </a:lnSpc>
              <a:buAutoNum type="arabicPeriod"/>
            </a:pPr>
            <a:r>
              <a:rPr kumimoji="1" lang="zh-CN" altLang="en-US" dirty="0">
                <a:latin typeface="楷体_GB2312" pitchFamily="49" charset="-122"/>
              </a:rPr>
              <a:t>开路电压短路电流法 （</a:t>
            </a:r>
            <a:r>
              <a:rPr kumimoji="1" lang="zh-CN" altLang="en-US" dirty="0">
                <a:solidFill>
                  <a:schemeClr val="tx1"/>
                </a:solidFill>
                <a:latin typeface="楷体_GB2312" pitchFamily="49" charset="-122"/>
              </a:rPr>
              <a:t>保留</a:t>
            </a:r>
            <a:r>
              <a:rPr kumimoji="1" lang="zh-CN" altLang="en-US" dirty="0">
                <a:latin typeface="楷体_GB2312" pitchFamily="49" charset="-122"/>
              </a:rPr>
              <a:t>内部独立电源）</a:t>
            </a:r>
            <a:endParaRPr kumimoji="1" lang="zh-CN" altLang="en-US" dirty="0">
              <a:latin typeface="楷体_GB2312" pitchFamily="49" charset="-122"/>
            </a:endParaRPr>
          </a:p>
        </p:txBody>
      </p:sp>
      <p:sp>
        <p:nvSpPr>
          <p:cNvPr id="39941" name="Text Box 5"/>
          <p:cNvSpPr txBox="1">
            <a:spLocks noChangeArrowheads="1"/>
          </p:cNvSpPr>
          <p:nvPr/>
        </p:nvSpPr>
        <p:spPr bwMode="auto">
          <a:xfrm>
            <a:off x="514985" y="4073261"/>
            <a:ext cx="61059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800" dirty="0">
                <a:solidFill>
                  <a:srgbClr val="FF9900"/>
                </a:solidFill>
                <a:latin typeface="楷体_GB2312" pitchFamily="49" charset="-122"/>
              </a:rPr>
              <a:t>（</a:t>
            </a:r>
            <a:r>
              <a:rPr kumimoji="1" lang="en-US" altLang="zh-CN" sz="2800" dirty="0">
                <a:solidFill>
                  <a:srgbClr val="FF9900"/>
                </a:solidFill>
                <a:latin typeface="楷体_GB2312" pitchFamily="49" charset="-122"/>
              </a:rPr>
              <a:t>2</a:t>
            </a:r>
            <a:r>
              <a:rPr kumimoji="1" lang="zh-CN" altLang="en-US" sz="2800" dirty="0">
                <a:solidFill>
                  <a:srgbClr val="FF9900"/>
                </a:solidFill>
                <a:latin typeface="楷体_GB2312" pitchFamily="49" charset="-122"/>
              </a:rPr>
              <a:t>）等效电阻（输入电阻）的计算</a:t>
            </a:r>
            <a:endParaRPr kumimoji="1" lang="zh-CN" altLang="en-US" sz="2800" dirty="0">
              <a:solidFill>
                <a:srgbClr val="FF9900"/>
              </a:solidFill>
              <a:latin typeface="楷体_GB2312" pitchFamily="49" charset="-122"/>
            </a:endParaRPr>
          </a:p>
        </p:txBody>
      </p:sp>
      <p:sp>
        <p:nvSpPr>
          <p:cNvPr id="39968" name="Text Box 32"/>
          <p:cNvSpPr txBox="1">
            <a:spLocks noChangeArrowheads="1"/>
          </p:cNvSpPr>
          <p:nvPr/>
        </p:nvSpPr>
        <p:spPr bwMode="auto">
          <a:xfrm>
            <a:off x="205105" y="2411545"/>
            <a:ext cx="8229600"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dirty="0">
                <a:latin typeface="楷体_GB2312" pitchFamily="49" charset="-122"/>
              </a:rPr>
              <a:t>       </a:t>
            </a:r>
            <a:r>
              <a:rPr kumimoji="1" lang="zh-CN" altLang="en-US" dirty="0">
                <a:latin typeface="楷体_GB2312" pitchFamily="49" charset="-122"/>
              </a:rPr>
              <a:t>戴维南等效电路中的电压源等于将外电路断开时的开路电压</a:t>
            </a:r>
            <a:r>
              <a:rPr kumimoji="1" lang="en-US" altLang="zh-CN" b="0" i="1" dirty="0" err="1"/>
              <a:t>U</a:t>
            </a:r>
            <a:r>
              <a:rPr kumimoji="1" lang="en-US" altLang="zh-CN" b="0" i="1" baseline="-25000" dirty="0" err="1"/>
              <a:t>oc</a:t>
            </a:r>
            <a:r>
              <a:rPr kumimoji="1" lang="zh-CN" altLang="en-US" b="0" i="1" dirty="0"/>
              <a:t>，</a:t>
            </a:r>
            <a:r>
              <a:rPr kumimoji="1" lang="en-US" altLang="zh-CN" b="0" i="1" dirty="0" err="1"/>
              <a:t>U</a:t>
            </a:r>
            <a:r>
              <a:rPr kumimoji="1" lang="en-US" altLang="zh-CN" b="0" baseline="-25000" dirty="0" err="1"/>
              <a:t>oc</a:t>
            </a:r>
            <a:r>
              <a:rPr kumimoji="1" lang="zh-CN" altLang="en-US" dirty="0">
                <a:latin typeface="楷体_GB2312" pitchFamily="49" charset="-122"/>
              </a:rPr>
              <a:t>的</a:t>
            </a:r>
            <a:r>
              <a:rPr kumimoji="1" lang="zh-CN" altLang="en-US" dirty="0">
                <a:latin typeface="Arial" panose="020B0604020202020204" pitchFamily="34" charset="0"/>
              </a:rPr>
              <a:t>计算可</a:t>
            </a:r>
            <a:r>
              <a:rPr kumimoji="1" lang="zh-CN" altLang="en-US" dirty="0">
                <a:latin typeface="楷体_GB2312" pitchFamily="49" charset="-122"/>
              </a:rPr>
              <a:t>选择前面学过的任意方法（系统化的分析方法或等效变换的方法）。</a:t>
            </a:r>
            <a:endParaRPr kumimoji="1" lang="zh-CN" altLang="en-US" dirty="0">
              <a:latin typeface="楷体_GB2312" pitchFamily="49" charset="-122"/>
            </a:endParaRPr>
          </a:p>
        </p:txBody>
      </p:sp>
      <p:sp>
        <p:nvSpPr>
          <p:cNvPr id="7" name="Text Box 4"/>
          <p:cNvSpPr txBox="1">
            <a:spLocks noChangeArrowheads="1"/>
          </p:cNvSpPr>
          <p:nvPr/>
        </p:nvSpPr>
        <p:spPr bwMode="auto">
          <a:xfrm>
            <a:off x="0" y="0"/>
            <a:ext cx="594360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8" name="Rectangle 138"/>
          <p:cNvSpPr>
            <a:spLocks noChangeArrowheads="1"/>
          </p:cNvSpPr>
          <p:nvPr/>
        </p:nvSpPr>
        <p:spPr bwMode="auto">
          <a:xfrm>
            <a:off x="1749981" y="6323748"/>
            <a:ext cx="5644038" cy="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lnSpc>
                <a:spcPct val="120000"/>
              </a:lnSpc>
            </a:pPr>
            <a:r>
              <a:rPr lang="zh-CN" altLang="en-US" sz="1600" dirty="0">
                <a:solidFill>
                  <a:srgbClr val="FF0000"/>
                </a:solidFill>
                <a:latin typeface="Arial" panose="020B0604020202020204" pitchFamily="34" charset="0"/>
              </a:rPr>
              <a:t>究竟用哪种方法，具体问题具体分析，以计算简便为好</a:t>
            </a:r>
            <a:endParaRPr lang="zh-CN" altLang="en-US" sz="1600" dirty="0">
              <a:solidFill>
                <a:srgbClr val="FF0000"/>
              </a:solidFill>
              <a:latin typeface="Arial" panose="020B060402020202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458153" y="899176"/>
            <a:ext cx="7885112" cy="74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10000"/>
              </a:lnSpc>
            </a:pPr>
            <a:r>
              <a:rPr kumimoji="1" lang="zh-CN" altLang="en-US" sz="2000" dirty="0">
                <a:latin typeface="楷体_GB2312" pitchFamily="49" charset="-122"/>
              </a:rPr>
              <a:t>（</a:t>
            </a:r>
            <a:r>
              <a:rPr kumimoji="1" lang="en-US" altLang="zh-CN" sz="2000" dirty="0">
                <a:latin typeface="楷体_GB2312" pitchFamily="49" charset="-122"/>
              </a:rPr>
              <a:t>1</a:t>
            </a:r>
            <a:r>
              <a:rPr kumimoji="1" lang="zh-CN" altLang="en-US" sz="2000" dirty="0">
                <a:latin typeface="楷体_GB2312" pitchFamily="49" charset="-122"/>
              </a:rPr>
              <a:t>）当网络内部仅含电阻可采用电阻串并联和</a:t>
            </a:r>
            <a:r>
              <a:rPr kumimoji="1" lang="zh-CN" altLang="en-US" sz="2000" dirty="0">
                <a:latin typeface="+mn-ea"/>
                <a:ea typeface="+mn-ea"/>
              </a:rPr>
              <a:t>△－</a:t>
            </a:r>
            <a:r>
              <a:rPr kumimoji="1" lang="en-US" altLang="zh-CN" sz="2000" dirty="0">
                <a:latin typeface="+mn-ea"/>
                <a:ea typeface="+mn-ea"/>
              </a:rPr>
              <a:t>Y</a:t>
            </a:r>
            <a:r>
              <a:rPr kumimoji="1" lang="zh-CN" altLang="en-US" sz="2000" dirty="0">
                <a:latin typeface="楷体_GB2312" pitchFamily="49" charset="-122"/>
              </a:rPr>
              <a:t>互换的方法计算等效电阻；</a:t>
            </a:r>
            <a:endParaRPr kumimoji="1" lang="zh-CN" altLang="en-US" sz="2000" dirty="0">
              <a:latin typeface="楷体_GB2312" pitchFamily="49" charset="-122"/>
            </a:endParaRPr>
          </a:p>
        </p:txBody>
      </p:sp>
      <p:sp>
        <p:nvSpPr>
          <p:cNvPr id="38921" name="Text Box 9"/>
          <p:cNvSpPr txBox="1">
            <a:spLocks noChangeArrowheads="1"/>
          </p:cNvSpPr>
          <p:nvPr/>
        </p:nvSpPr>
        <p:spPr bwMode="auto">
          <a:xfrm>
            <a:off x="458153" y="1869388"/>
            <a:ext cx="8388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000" dirty="0"/>
              <a:t>（</a:t>
            </a:r>
            <a:r>
              <a:rPr kumimoji="1" lang="en-US" altLang="zh-CN" sz="2000" dirty="0"/>
              <a:t>2</a:t>
            </a:r>
            <a:r>
              <a:rPr kumimoji="1" lang="zh-CN" altLang="en-US" sz="2000" dirty="0"/>
              <a:t>）外加电源法（加电压求电流或加电流求电压）；</a:t>
            </a:r>
            <a:endParaRPr kumimoji="1" lang="zh-CN" altLang="en-US" sz="2000" dirty="0"/>
          </a:p>
        </p:txBody>
      </p:sp>
      <p:graphicFrame>
        <p:nvGraphicFramePr>
          <p:cNvPr id="39000" name="Object 88"/>
          <p:cNvGraphicFramePr>
            <a:graphicFrameLocks noChangeAspect="1"/>
          </p:cNvGraphicFramePr>
          <p:nvPr/>
        </p:nvGraphicFramePr>
        <p:xfrm>
          <a:off x="7021513" y="2998788"/>
          <a:ext cx="1536700" cy="1174750"/>
        </p:xfrm>
        <a:graphic>
          <a:graphicData uri="http://schemas.openxmlformats.org/presentationml/2006/ole">
            <mc:AlternateContent xmlns:mc="http://schemas.openxmlformats.org/markup-compatibility/2006">
              <mc:Choice xmlns:v="urn:schemas-microsoft-com:vml" Requires="v">
                <p:oleObj spid="_x0000_s34861" name="公式" r:id="rId1" imgW="552450" imgH="421640" progId="Equation.3">
                  <p:embed/>
                </p:oleObj>
              </mc:Choice>
              <mc:Fallback>
                <p:oleObj name="公式" r:id="rId1" imgW="552450" imgH="421640" progId="Equation.3">
                  <p:embed/>
                  <p:pic>
                    <p:nvPicPr>
                      <p:cNvPr id="0" name="Object 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513" y="2998788"/>
                        <a:ext cx="1536700" cy="1174750"/>
                      </a:xfrm>
                      <a:prstGeom prst="rect">
                        <a:avLst/>
                      </a:prstGeom>
                      <a:solidFill>
                        <a:schemeClr val="tx1"/>
                      </a:solidFill>
                      <a:ln>
                        <a:noFill/>
                      </a:ln>
                      <a:effectLst/>
                    </p:spPr>
                  </p:pic>
                </p:oleObj>
              </mc:Fallback>
            </mc:AlternateContent>
          </a:graphicData>
        </a:graphic>
      </p:graphicFrame>
      <p:grpSp>
        <p:nvGrpSpPr>
          <p:cNvPr id="4" name="Group 133"/>
          <p:cNvGrpSpPr/>
          <p:nvPr/>
        </p:nvGrpSpPr>
        <p:grpSpPr bwMode="auto">
          <a:xfrm>
            <a:off x="900113" y="2493865"/>
            <a:ext cx="2519362" cy="2246312"/>
            <a:chOff x="2835" y="1979"/>
            <a:chExt cx="1587" cy="1415"/>
          </a:xfrm>
        </p:grpSpPr>
        <p:sp>
          <p:nvSpPr>
            <p:cNvPr id="86084" name="Oval 134"/>
            <p:cNvSpPr>
              <a:spLocks noChangeArrowheads="1"/>
            </p:cNvSpPr>
            <p:nvPr/>
          </p:nvSpPr>
          <p:spPr bwMode="auto">
            <a:xfrm>
              <a:off x="4059" y="252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6085" name="Text Box 135"/>
            <p:cNvSpPr txBox="1">
              <a:spLocks noChangeArrowheads="1"/>
            </p:cNvSpPr>
            <p:nvPr/>
          </p:nvSpPr>
          <p:spPr bwMode="auto">
            <a:xfrm>
              <a:off x="3807" y="2542"/>
              <a:ext cx="4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en-US" altLang="zh-CN" sz="2800" b="0" i="1" dirty="0">
                  <a:solidFill>
                    <a:srgbClr val="FFFFFF"/>
                  </a:solidFill>
                  <a:ea typeface="宋体" panose="02010600030101010101" pitchFamily="2" charset="-122"/>
                </a:rPr>
                <a:t>u</a:t>
              </a:r>
              <a:endParaRPr lang="en-US" altLang="zh-CN" sz="2800" b="0" dirty="0">
                <a:latin typeface="Arial" panose="020B0604020202020204" pitchFamily="34" charset="0"/>
                <a:ea typeface="仿宋_GB2312" pitchFamily="49" charset="-122"/>
              </a:endParaRPr>
            </a:p>
          </p:txBody>
        </p:sp>
        <p:sp>
          <p:nvSpPr>
            <p:cNvPr id="86086" name="Text Box 136"/>
            <p:cNvSpPr txBox="1">
              <a:spLocks noChangeArrowheads="1"/>
            </p:cNvSpPr>
            <p:nvPr/>
          </p:nvSpPr>
          <p:spPr bwMode="auto">
            <a:xfrm>
              <a:off x="3561" y="202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86087" name="Text Box 137"/>
            <p:cNvSpPr txBox="1">
              <a:spLocks noChangeArrowheads="1"/>
            </p:cNvSpPr>
            <p:nvPr/>
          </p:nvSpPr>
          <p:spPr bwMode="auto">
            <a:xfrm>
              <a:off x="3561" y="3067"/>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sp>
          <p:nvSpPr>
            <p:cNvPr id="86088" name="Line 138"/>
            <p:cNvSpPr>
              <a:spLocks noChangeShapeType="1"/>
            </p:cNvSpPr>
            <p:nvPr/>
          </p:nvSpPr>
          <p:spPr bwMode="auto">
            <a:xfrm>
              <a:off x="3243" y="2387"/>
              <a:ext cx="99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89" name="Line 139"/>
            <p:cNvSpPr>
              <a:spLocks noChangeShapeType="1"/>
            </p:cNvSpPr>
            <p:nvPr/>
          </p:nvSpPr>
          <p:spPr bwMode="auto">
            <a:xfrm>
              <a:off x="3243" y="3067"/>
              <a:ext cx="99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90" name="Line 140"/>
            <p:cNvSpPr>
              <a:spLocks noChangeShapeType="1"/>
            </p:cNvSpPr>
            <p:nvPr/>
          </p:nvSpPr>
          <p:spPr bwMode="auto">
            <a:xfrm>
              <a:off x="3969" y="2341"/>
              <a:ext cx="240" cy="0"/>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91" name="Text Box 141"/>
            <p:cNvSpPr txBox="1">
              <a:spLocks noChangeArrowheads="1"/>
            </p:cNvSpPr>
            <p:nvPr/>
          </p:nvSpPr>
          <p:spPr bwMode="auto">
            <a:xfrm>
              <a:off x="3969" y="197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err="1">
                  <a:solidFill>
                    <a:srgbClr val="66FFFF"/>
                  </a:solidFill>
                  <a:ea typeface="宋体" panose="02010600030101010101" pitchFamily="2" charset="-122"/>
                </a:rPr>
                <a:t>i</a:t>
              </a:r>
              <a:endParaRPr kumimoji="1" lang="en-US" altLang="zh-CN" sz="2800" b="0" dirty="0">
                <a:solidFill>
                  <a:srgbClr val="66FFFF"/>
                </a:solidFill>
                <a:ea typeface="宋体" panose="02010600030101010101" pitchFamily="2" charset="-122"/>
              </a:endParaRPr>
            </a:p>
          </p:txBody>
        </p:sp>
        <p:sp>
          <p:nvSpPr>
            <p:cNvPr id="86092" name="Text Box 142"/>
            <p:cNvSpPr txBox="1">
              <a:spLocks noChangeArrowheads="1"/>
            </p:cNvSpPr>
            <p:nvPr/>
          </p:nvSpPr>
          <p:spPr bwMode="auto">
            <a:xfrm>
              <a:off x="3833" y="2387"/>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t>
              </a:r>
              <a:endParaRPr kumimoji="1" lang="en-US" altLang="zh-CN" sz="2800" b="0">
                <a:solidFill>
                  <a:srgbClr val="FFFFFF"/>
                </a:solidFill>
                <a:ea typeface="宋体" panose="02010600030101010101" pitchFamily="2" charset="-122"/>
              </a:endParaRPr>
            </a:p>
          </p:txBody>
        </p:sp>
        <p:sp>
          <p:nvSpPr>
            <p:cNvPr id="86093" name="Text Box 143"/>
            <p:cNvSpPr txBox="1">
              <a:spLocks noChangeArrowheads="1"/>
            </p:cNvSpPr>
            <p:nvPr/>
          </p:nvSpPr>
          <p:spPr bwMode="auto">
            <a:xfrm>
              <a:off x="3853" y="274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FFFFFF"/>
                  </a:solidFill>
                  <a:ea typeface="宋体" panose="02010600030101010101" pitchFamily="2" charset="-122"/>
                </a:rPr>
                <a:t>–</a:t>
              </a:r>
              <a:endParaRPr kumimoji="1" lang="en-US" altLang="zh-CN" sz="2800" b="0" dirty="0">
                <a:solidFill>
                  <a:srgbClr val="FFFFFF"/>
                </a:solidFill>
                <a:ea typeface="宋体" panose="02010600030101010101" pitchFamily="2" charset="-122"/>
              </a:endParaRPr>
            </a:p>
          </p:txBody>
        </p:sp>
        <p:sp>
          <p:nvSpPr>
            <p:cNvPr id="86094" name="Rectangle 144"/>
            <p:cNvSpPr>
              <a:spLocks noChangeArrowheads="1"/>
            </p:cNvSpPr>
            <p:nvPr/>
          </p:nvSpPr>
          <p:spPr bwMode="auto">
            <a:xfrm>
              <a:off x="2835" y="2296"/>
              <a:ext cx="499" cy="907"/>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sz="4400" b="0">
                <a:solidFill>
                  <a:srgbClr val="FFFFFF"/>
                </a:solidFill>
                <a:ea typeface="仿宋_GB2312" pitchFamily="49" charset="-122"/>
              </a:endParaRPr>
            </a:p>
          </p:txBody>
        </p:sp>
        <p:sp>
          <p:nvSpPr>
            <p:cNvPr id="86095" name="Oval 145"/>
            <p:cNvSpPr>
              <a:spLocks noChangeArrowheads="1"/>
            </p:cNvSpPr>
            <p:nvPr/>
          </p:nvSpPr>
          <p:spPr bwMode="auto">
            <a:xfrm>
              <a:off x="3606" y="2342"/>
              <a:ext cx="91" cy="91"/>
            </a:xfrm>
            <a:prstGeom prst="ellipse">
              <a:avLst/>
            </a:prstGeom>
            <a:solidFill>
              <a:srgbClr val="000099"/>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6096" name="Oval 146"/>
            <p:cNvSpPr>
              <a:spLocks noChangeArrowheads="1"/>
            </p:cNvSpPr>
            <p:nvPr/>
          </p:nvSpPr>
          <p:spPr bwMode="auto">
            <a:xfrm>
              <a:off x="3606" y="3022"/>
              <a:ext cx="91" cy="91"/>
            </a:xfrm>
            <a:prstGeom prst="ellipse">
              <a:avLst/>
            </a:prstGeom>
            <a:solidFill>
              <a:srgbClr val="000099"/>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6097" name="Line 147"/>
            <p:cNvSpPr>
              <a:spLocks noChangeShapeType="1"/>
            </p:cNvSpPr>
            <p:nvPr/>
          </p:nvSpPr>
          <p:spPr bwMode="auto">
            <a:xfrm>
              <a:off x="4241" y="2387"/>
              <a:ext cx="0" cy="68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098" name="Text Box 148"/>
            <p:cNvSpPr txBox="1">
              <a:spLocks noChangeArrowheads="1"/>
            </p:cNvSpPr>
            <p:nvPr/>
          </p:nvSpPr>
          <p:spPr bwMode="auto">
            <a:xfrm>
              <a:off x="2835" y="2296"/>
              <a:ext cx="3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N</a:t>
              </a:r>
              <a:endParaRPr kumimoji="1" lang="en-US" altLang="zh-CN" sz="2800" b="0">
                <a:solidFill>
                  <a:srgbClr val="FFFFFF"/>
                </a:solidFill>
                <a:ea typeface="宋体" panose="02010600030101010101" pitchFamily="2" charset="-122"/>
              </a:endParaRPr>
            </a:p>
          </p:txBody>
        </p:sp>
        <p:grpSp>
          <p:nvGrpSpPr>
            <p:cNvPr id="86099" name="Group 149"/>
            <p:cNvGrpSpPr/>
            <p:nvPr/>
          </p:nvGrpSpPr>
          <p:grpSpPr bwMode="auto">
            <a:xfrm>
              <a:off x="3016" y="2387"/>
              <a:ext cx="532" cy="680"/>
              <a:chOff x="3016" y="2387"/>
              <a:chExt cx="532" cy="680"/>
            </a:xfrm>
          </p:grpSpPr>
          <p:sp>
            <p:nvSpPr>
              <p:cNvPr id="86100" name="Line 150"/>
              <p:cNvSpPr>
                <a:spLocks noChangeShapeType="1"/>
              </p:cNvSpPr>
              <p:nvPr/>
            </p:nvSpPr>
            <p:spPr bwMode="auto">
              <a:xfrm>
                <a:off x="3107" y="2387"/>
                <a:ext cx="0" cy="68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101" name="Text Box 151"/>
              <p:cNvSpPr txBox="1">
                <a:spLocks noChangeArrowheads="1"/>
              </p:cNvSpPr>
              <p:nvPr/>
            </p:nvSpPr>
            <p:spPr bwMode="auto">
              <a:xfrm>
                <a:off x="3152" y="2568"/>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86102" name="Line 152"/>
              <p:cNvSpPr>
                <a:spLocks noChangeShapeType="1"/>
              </p:cNvSpPr>
              <p:nvPr/>
            </p:nvSpPr>
            <p:spPr bwMode="auto">
              <a:xfrm>
                <a:off x="3107" y="3067"/>
                <a:ext cx="272"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103" name="Line 153"/>
              <p:cNvSpPr>
                <a:spLocks noChangeShapeType="1"/>
              </p:cNvSpPr>
              <p:nvPr/>
            </p:nvSpPr>
            <p:spPr bwMode="auto">
              <a:xfrm>
                <a:off x="3107" y="2387"/>
                <a:ext cx="272"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66" name="Rectangle 154"/>
              <p:cNvSpPr>
                <a:spLocks noChangeArrowheads="1"/>
              </p:cNvSpPr>
              <p:nvPr/>
            </p:nvSpPr>
            <p:spPr bwMode="auto">
              <a:xfrm>
                <a:off x="3016" y="2568"/>
                <a:ext cx="181" cy="363"/>
              </a:xfrm>
              <a:prstGeom prst="rect">
                <a:avLst/>
              </a:prstGeom>
              <a:gradFill rotWithShape="1">
                <a:gsLst>
                  <a:gs pos="0">
                    <a:schemeClr val="bg2">
                      <a:gamma/>
                      <a:shade val="46275"/>
                      <a:invGamma/>
                    </a:schemeClr>
                  </a:gs>
                  <a:gs pos="50000">
                    <a:schemeClr val="bg2"/>
                  </a:gs>
                  <a:gs pos="100000">
                    <a:schemeClr val="bg2">
                      <a:gamma/>
                      <a:shade val="46275"/>
                      <a:invGamma/>
                    </a:schemeClr>
                  </a:gs>
                </a:gsLst>
                <a:lin ang="0" scaled="1"/>
              </a:gradFill>
              <a:ln w="28575">
                <a:noFill/>
                <a:miter lim="800000"/>
              </a:ln>
              <a:effectLst/>
            </p:spPr>
            <p:txBody>
              <a:bodyPr wrap="none" anchor="ctr"/>
              <a:lstStyle/>
              <a:p>
                <a:pPr eaLnBrk="1" hangingPunct="1">
                  <a:defRPr/>
                </a:pPr>
                <a:endParaRPr lang="zh-CN" altLang="en-US" sz="2800">
                  <a:latin typeface="Arial" panose="020B0604020202020204" pitchFamily="34" charset="0"/>
                </a:endParaRPr>
              </a:p>
            </p:txBody>
          </p:sp>
        </p:grpSp>
      </p:grpSp>
      <p:grpSp>
        <p:nvGrpSpPr>
          <p:cNvPr id="6" name="Group 206"/>
          <p:cNvGrpSpPr/>
          <p:nvPr/>
        </p:nvGrpSpPr>
        <p:grpSpPr bwMode="auto">
          <a:xfrm>
            <a:off x="3924300" y="2493865"/>
            <a:ext cx="2663825" cy="2174875"/>
            <a:chOff x="2608" y="1117"/>
            <a:chExt cx="1678" cy="1370"/>
          </a:xfrm>
        </p:grpSpPr>
        <p:sp>
          <p:nvSpPr>
            <p:cNvPr id="86060" name="Text Box 157"/>
            <p:cNvSpPr txBox="1">
              <a:spLocks noChangeArrowheads="1"/>
            </p:cNvSpPr>
            <p:nvPr/>
          </p:nvSpPr>
          <p:spPr bwMode="auto">
            <a:xfrm>
              <a:off x="3334" y="1117"/>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a</a:t>
              </a:r>
              <a:endParaRPr kumimoji="1" lang="en-US" altLang="zh-CN" sz="2800" b="0">
                <a:solidFill>
                  <a:srgbClr val="FFFFFF"/>
                </a:solidFill>
                <a:ea typeface="宋体" panose="02010600030101010101" pitchFamily="2" charset="-122"/>
              </a:endParaRPr>
            </a:p>
          </p:txBody>
        </p:sp>
        <p:sp>
          <p:nvSpPr>
            <p:cNvPr id="86061" name="Text Box 158"/>
            <p:cNvSpPr txBox="1">
              <a:spLocks noChangeArrowheads="1"/>
            </p:cNvSpPr>
            <p:nvPr/>
          </p:nvSpPr>
          <p:spPr bwMode="auto">
            <a:xfrm>
              <a:off x="3334" y="216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b</a:t>
              </a:r>
              <a:endParaRPr kumimoji="1" lang="en-US" altLang="zh-CN" sz="2800" b="0">
                <a:solidFill>
                  <a:srgbClr val="FFFFFF"/>
                </a:solidFill>
                <a:ea typeface="宋体" panose="02010600030101010101" pitchFamily="2" charset="-122"/>
              </a:endParaRPr>
            </a:p>
          </p:txBody>
        </p:sp>
        <p:grpSp>
          <p:nvGrpSpPr>
            <p:cNvPr id="86062" name="Group 205"/>
            <p:cNvGrpSpPr/>
            <p:nvPr/>
          </p:nvGrpSpPr>
          <p:grpSpPr bwMode="auto">
            <a:xfrm>
              <a:off x="2608" y="1389"/>
              <a:ext cx="1678" cy="907"/>
              <a:chOff x="2608" y="1389"/>
              <a:chExt cx="1678" cy="907"/>
            </a:xfrm>
          </p:grpSpPr>
          <p:sp>
            <p:nvSpPr>
              <p:cNvPr id="86063" name="Text Box 156"/>
              <p:cNvSpPr txBox="1">
                <a:spLocks noChangeArrowheads="1"/>
              </p:cNvSpPr>
              <p:nvPr/>
            </p:nvSpPr>
            <p:spPr bwMode="auto">
              <a:xfrm>
                <a:off x="3602" y="1641"/>
                <a:ext cx="3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dirty="0">
                    <a:solidFill>
                      <a:srgbClr val="66FFFF"/>
                    </a:solidFill>
                    <a:ea typeface="宋体" panose="02010600030101010101" pitchFamily="2" charset="-122"/>
                  </a:rPr>
                  <a:t>u</a:t>
                </a:r>
                <a:endParaRPr kumimoji="1" lang="en-US" altLang="zh-CN" sz="2800" b="0" dirty="0">
                  <a:solidFill>
                    <a:srgbClr val="66FFFF"/>
                  </a:solidFill>
                  <a:ea typeface="宋体" panose="02010600030101010101" pitchFamily="2" charset="-122"/>
                </a:endParaRPr>
              </a:p>
            </p:txBody>
          </p:sp>
          <p:sp>
            <p:nvSpPr>
              <p:cNvPr id="86064" name="Line 159"/>
              <p:cNvSpPr>
                <a:spLocks noChangeShapeType="1"/>
              </p:cNvSpPr>
              <p:nvPr/>
            </p:nvSpPr>
            <p:spPr bwMode="auto">
              <a:xfrm>
                <a:off x="3016" y="1480"/>
                <a:ext cx="99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65" name="Line 160"/>
              <p:cNvSpPr>
                <a:spLocks noChangeShapeType="1"/>
              </p:cNvSpPr>
              <p:nvPr/>
            </p:nvSpPr>
            <p:spPr bwMode="auto">
              <a:xfrm>
                <a:off x="3016" y="2160"/>
                <a:ext cx="99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66" name="Text Box 162"/>
              <p:cNvSpPr txBox="1">
                <a:spLocks noChangeArrowheads="1"/>
              </p:cNvSpPr>
              <p:nvPr/>
            </p:nvSpPr>
            <p:spPr bwMode="auto">
              <a:xfrm>
                <a:off x="4046" y="1425"/>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i="1">
                    <a:solidFill>
                      <a:srgbClr val="FFFFFF"/>
                    </a:solidFill>
                    <a:ea typeface="宋体" panose="02010600030101010101" pitchFamily="2" charset="-122"/>
                  </a:rPr>
                  <a:t>i</a:t>
                </a:r>
                <a:endParaRPr kumimoji="1" lang="en-US" altLang="zh-CN" sz="2800" b="0">
                  <a:solidFill>
                    <a:srgbClr val="FFFFFF"/>
                  </a:solidFill>
                  <a:ea typeface="宋体" panose="02010600030101010101" pitchFamily="2" charset="-122"/>
                </a:endParaRPr>
              </a:p>
            </p:txBody>
          </p:sp>
          <p:sp>
            <p:nvSpPr>
              <p:cNvPr id="86067" name="Text Box 163"/>
              <p:cNvSpPr txBox="1">
                <a:spLocks noChangeArrowheads="1"/>
              </p:cNvSpPr>
              <p:nvPr/>
            </p:nvSpPr>
            <p:spPr bwMode="auto">
              <a:xfrm>
                <a:off x="3605" y="1469"/>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66FFFF"/>
                    </a:solidFill>
                    <a:ea typeface="宋体" panose="02010600030101010101" pitchFamily="2" charset="-122"/>
                  </a:rPr>
                  <a:t>+</a:t>
                </a:r>
                <a:endParaRPr kumimoji="1" lang="en-US" altLang="zh-CN" sz="2800" b="0" dirty="0">
                  <a:solidFill>
                    <a:srgbClr val="66FFFF"/>
                  </a:solidFill>
                  <a:ea typeface="宋体" panose="02010600030101010101" pitchFamily="2" charset="-122"/>
                </a:endParaRPr>
              </a:p>
            </p:txBody>
          </p:sp>
          <p:sp>
            <p:nvSpPr>
              <p:cNvPr id="86068" name="Text Box 164"/>
              <p:cNvSpPr txBox="1">
                <a:spLocks noChangeArrowheads="1"/>
              </p:cNvSpPr>
              <p:nvPr/>
            </p:nvSpPr>
            <p:spPr bwMode="auto">
              <a:xfrm>
                <a:off x="3608" y="183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dirty="0">
                    <a:solidFill>
                      <a:srgbClr val="66FFFF"/>
                    </a:solidFill>
                    <a:ea typeface="宋体" panose="02010600030101010101" pitchFamily="2" charset="-122"/>
                  </a:rPr>
                  <a:t>–</a:t>
                </a:r>
                <a:endParaRPr kumimoji="1" lang="en-US" altLang="zh-CN" sz="2800" b="0" dirty="0">
                  <a:solidFill>
                    <a:srgbClr val="66FFFF"/>
                  </a:solidFill>
                  <a:ea typeface="宋体" panose="02010600030101010101" pitchFamily="2" charset="-122"/>
                </a:endParaRPr>
              </a:p>
            </p:txBody>
          </p:sp>
          <p:sp>
            <p:nvSpPr>
              <p:cNvPr id="86069" name="Rectangle 165"/>
              <p:cNvSpPr>
                <a:spLocks noChangeArrowheads="1"/>
              </p:cNvSpPr>
              <p:nvPr/>
            </p:nvSpPr>
            <p:spPr bwMode="auto">
              <a:xfrm>
                <a:off x="2608" y="1389"/>
                <a:ext cx="499" cy="907"/>
              </a:xfrm>
              <a:prstGeom prst="rect">
                <a:avLst/>
              </a:prstGeom>
              <a:gradFill rotWithShape="1">
                <a:gsLst>
                  <a:gs pos="0">
                    <a:srgbClr val="FF9900"/>
                  </a:gs>
                  <a:gs pos="100000">
                    <a:srgbClr val="764700"/>
                  </a:gs>
                </a:gsLst>
                <a:path path="shape">
                  <a:fillToRect l="50000" t="50000" r="50000" b="50000"/>
                </a:path>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sz="4400" b="0">
                  <a:solidFill>
                    <a:srgbClr val="FFFFFF"/>
                  </a:solidFill>
                  <a:ea typeface="仿宋_GB2312" pitchFamily="49" charset="-122"/>
                </a:endParaRPr>
              </a:p>
            </p:txBody>
          </p:sp>
          <p:sp>
            <p:nvSpPr>
              <p:cNvPr id="86070" name="Oval 166"/>
              <p:cNvSpPr>
                <a:spLocks noChangeArrowheads="1"/>
              </p:cNvSpPr>
              <p:nvPr/>
            </p:nvSpPr>
            <p:spPr bwMode="auto">
              <a:xfrm>
                <a:off x="3379" y="1435"/>
                <a:ext cx="91" cy="91"/>
              </a:xfrm>
              <a:prstGeom prst="ellipse">
                <a:avLst/>
              </a:prstGeom>
              <a:solidFill>
                <a:srgbClr val="000099"/>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6071" name="Oval 167"/>
              <p:cNvSpPr>
                <a:spLocks noChangeArrowheads="1"/>
              </p:cNvSpPr>
              <p:nvPr/>
            </p:nvSpPr>
            <p:spPr bwMode="auto">
              <a:xfrm>
                <a:off x="3379" y="2115"/>
                <a:ext cx="91" cy="91"/>
              </a:xfrm>
              <a:prstGeom prst="ellipse">
                <a:avLst/>
              </a:prstGeom>
              <a:solidFill>
                <a:srgbClr val="000099"/>
              </a:solidFill>
              <a:ln w="28575">
                <a:solidFill>
                  <a:srgbClr val="FFCC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sz="2800">
                  <a:latin typeface="Arial" panose="020B0604020202020204" pitchFamily="34" charset="0"/>
                </a:endParaRPr>
              </a:p>
            </p:txBody>
          </p:sp>
          <p:sp>
            <p:nvSpPr>
              <p:cNvPr id="86072" name="Line 168"/>
              <p:cNvSpPr>
                <a:spLocks noChangeShapeType="1"/>
              </p:cNvSpPr>
              <p:nvPr/>
            </p:nvSpPr>
            <p:spPr bwMode="auto">
              <a:xfrm>
                <a:off x="4014" y="1480"/>
                <a:ext cx="0" cy="68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073" name="Text Box 172"/>
              <p:cNvSpPr txBox="1">
                <a:spLocks noChangeArrowheads="1"/>
              </p:cNvSpPr>
              <p:nvPr/>
            </p:nvSpPr>
            <p:spPr bwMode="auto">
              <a:xfrm>
                <a:off x="2608" y="1389"/>
                <a:ext cx="3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800" b="0">
                    <a:solidFill>
                      <a:srgbClr val="FFFFFF"/>
                    </a:solidFill>
                    <a:ea typeface="宋体" panose="02010600030101010101" pitchFamily="2" charset="-122"/>
                  </a:rPr>
                  <a:t>N</a:t>
                </a:r>
                <a:endParaRPr kumimoji="1" lang="en-US" altLang="zh-CN" sz="2800" b="0">
                  <a:solidFill>
                    <a:srgbClr val="FFFFFF"/>
                  </a:solidFill>
                  <a:ea typeface="宋体" panose="02010600030101010101" pitchFamily="2" charset="-122"/>
                </a:endParaRPr>
              </a:p>
            </p:txBody>
          </p:sp>
          <p:grpSp>
            <p:nvGrpSpPr>
              <p:cNvPr id="86074" name="Group 173"/>
              <p:cNvGrpSpPr/>
              <p:nvPr/>
            </p:nvGrpSpPr>
            <p:grpSpPr bwMode="auto">
              <a:xfrm>
                <a:off x="2789" y="1480"/>
                <a:ext cx="532" cy="680"/>
                <a:chOff x="3016" y="2387"/>
                <a:chExt cx="532" cy="680"/>
              </a:xfrm>
            </p:grpSpPr>
            <p:sp>
              <p:nvSpPr>
                <p:cNvPr id="86079" name="Line 174"/>
                <p:cNvSpPr>
                  <a:spLocks noChangeShapeType="1"/>
                </p:cNvSpPr>
                <p:nvPr/>
              </p:nvSpPr>
              <p:spPr bwMode="auto">
                <a:xfrm>
                  <a:off x="3107" y="2387"/>
                  <a:ext cx="0" cy="68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080" name="Text Box 175"/>
                <p:cNvSpPr txBox="1">
                  <a:spLocks noChangeArrowheads="1"/>
                </p:cNvSpPr>
                <p:nvPr/>
              </p:nvSpPr>
              <p:spPr bwMode="auto">
                <a:xfrm>
                  <a:off x="3152" y="2568"/>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spcBef>
                      <a:spcPct val="50000"/>
                    </a:spcBef>
                  </a:pPr>
                  <a:r>
                    <a:rPr kumimoji="1" lang="en-US" altLang="zh-CN" sz="2800" b="0" i="1">
                      <a:solidFill>
                        <a:srgbClr val="FFFFFF"/>
                      </a:solidFill>
                      <a:ea typeface="宋体" panose="02010600030101010101" pitchFamily="2" charset="-122"/>
                    </a:rPr>
                    <a:t>R</a:t>
                  </a:r>
                  <a:r>
                    <a:rPr kumimoji="1" lang="en-US" altLang="zh-CN" sz="2800" b="0" baseline="-25000">
                      <a:solidFill>
                        <a:srgbClr val="FFFFFF"/>
                      </a:solidFill>
                      <a:ea typeface="宋体" panose="02010600030101010101" pitchFamily="2" charset="-122"/>
                    </a:rPr>
                    <a:t>eq</a:t>
                  </a:r>
                  <a:endParaRPr kumimoji="1" lang="en-US" altLang="zh-CN" sz="2800" b="0">
                    <a:solidFill>
                      <a:srgbClr val="FFFFFF"/>
                    </a:solidFill>
                    <a:ea typeface="宋体" panose="02010600030101010101" pitchFamily="2" charset="-122"/>
                  </a:endParaRPr>
                </a:p>
              </p:txBody>
            </p:sp>
            <p:sp>
              <p:nvSpPr>
                <p:cNvPr id="86081" name="Line 176"/>
                <p:cNvSpPr>
                  <a:spLocks noChangeShapeType="1"/>
                </p:cNvSpPr>
                <p:nvPr/>
              </p:nvSpPr>
              <p:spPr bwMode="auto">
                <a:xfrm>
                  <a:off x="3107" y="3067"/>
                  <a:ext cx="272"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082" name="Line 177"/>
                <p:cNvSpPr>
                  <a:spLocks noChangeShapeType="1"/>
                </p:cNvSpPr>
                <p:nvPr/>
              </p:nvSpPr>
              <p:spPr bwMode="auto">
                <a:xfrm>
                  <a:off x="3107" y="2387"/>
                  <a:ext cx="272"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90" name="Rectangle 178"/>
                <p:cNvSpPr>
                  <a:spLocks noChangeArrowheads="1"/>
                </p:cNvSpPr>
                <p:nvPr/>
              </p:nvSpPr>
              <p:spPr bwMode="auto">
                <a:xfrm>
                  <a:off x="3016" y="2568"/>
                  <a:ext cx="181" cy="363"/>
                </a:xfrm>
                <a:prstGeom prst="rect">
                  <a:avLst/>
                </a:prstGeom>
                <a:gradFill rotWithShape="1">
                  <a:gsLst>
                    <a:gs pos="0">
                      <a:schemeClr val="bg2">
                        <a:gamma/>
                        <a:shade val="46275"/>
                        <a:invGamma/>
                      </a:schemeClr>
                    </a:gs>
                    <a:gs pos="50000">
                      <a:schemeClr val="bg2"/>
                    </a:gs>
                    <a:gs pos="100000">
                      <a:schemeClr val="bg2">
                        <a:gamma/>
                        <a:shade val="46275"/>
                        <a:invGamma/>
                      </a:schemeClr>
                    </a:gs>
                  </a:gsLst>
                  <a:lin ang="0" scaled="1"/>
                </a:gradFill>
                <a:ln w="28575">
                  <a:noFill/>
                  <a:miter lim="800000"/>
                </a:ln>
                <a:effectLst/>
              </p:spPr>
              <p:txBody>
                <a:bodyPr wrap="none" anchor="ctr"/>
                <a:lstStyle/>
                <a:p>
                  <a:pPr eaLnBrk="1" hangingPunct="1">
                    <a:defRPr/>
                  </a:pPr>
                  <a:endParaRPr lang="zh-CN" altLang="en-US" sz="2800">
                    <a:latin typeface="Arial" panose="020B0604020202020204" pitchFamily="34" charset="0"/>
                  </a:endParaRPr>
                </a:p>
              </p:txBody>
            </p:sp>
          </p:grpSp>
          <p:sp>
            <p:nvSpPr>
              <p:cNvPr id="86075" name="Line 161"/>
              <p:cNvSpPr>
                <a:spLocks noChangeShapeType="1"/>
              </p:cNvSpPr>
              <p:nvPr/>
            </p:nvSpPr>
            <p:spPr bwMode="auto">
              <a:xfrm flipH="1">
                <a:off x="4014" y="1525"/>
                <a:ext cx="0" cy="317"/>
              </a:xfrm>
              <a:prstGeom prst="line">
                <a:avLst/>
              </a:prstGeom>
              <a:noFill/>
              <a:ln w="2857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6076" name="Group 169"/>
              <p:cNvGrpSpPr/>
              <p:nvPr/>
            </p:nvGrpSpPr>
            <p:grpSpPr bwMode="auto">
              <a:xfrm>
                <a:off x="3832" y="1706"/>
                <a:ext cx="363" cy="363"/>
                <a:chOff x="4785" y="709"/>
                <a:chExt cx="363" cy="363"/>
              </a:xfrm>
            </p:grpSpPr>
            <p:sp>
              <p:nvSpPr>
                <p:cNvPr id="86077" name="Oval 170"/>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b="0">
                    <a:latin typeface="Arial" panose="020B0604020202020204" pitchFamily="34" charset="0"/>
                    <a:ea typeface="仿宋_GB2312" pitchFamily="49" charset="-122"/>
                  </a:endParaRPr>
                </a:p>
              </p:txBody>
            </p:sp>
            <p:sp>
              <p:nvSpPr>
                <p:cNvPr id="86078" name="Line 171"/>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84" name="Text Box 4"/>
          <p:cNvSpPr txBox="1">
            <a:spLocks noChangeArrowheads="1"/>
          </p:cNvSpPr>
          <p:nvPr/>
        </p:nvSpPr>
        <p:spPr bwMode="auto">
          <a:xfrm>
            <a:off x="-1" y="0"/>
            <a:ext cx="6082665"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 name="矩形 1"/>
          <p:cNvSpPr/>
          <p:nvPr/>
        </p:nvSpPr>
        <p:spPr>
          <a:xfrm>
            <a:off x="1025056" y="5358569"/>
            <a:ext cx="7525689" cy="1015663"/>
          </a:xfrm>
          <a:prstGeom prst="rect">
            <a:avLst/>
          </a:prstGeom>
        </p:spPr>
        <p:txBody>
          <a:bodyPr wrap="square">
            <a:spAutoFit/>
          </a:bodyPr>
          <a:lstStyle/>
          <a:p>
            <a:r>
              <a:rPr lang="zh-CN" altLang="en-US" sz="2000" b="1" dirty="0"/>
              <a:t>将一端口网络内部独立电源</a:t>
            </a:r>
            <a:r>
              <a:rPr lang="zh-CN" altLang="en-US" sz="2000" b="1" dirty="0">
                <a:solidFill>
                  <a:srgbClr val="FFFF00"/>
                </a:solidFill>
              </a:rPr>
              <a:t>全部置零</a:t>
            </a:r>
            <a:r>
              <a:rPr lang="en-US" altLang="zh-CN" sz="2000" b="1" dirty="0">
                <a:solidFill>
                  <a:srgbClr val="FFFF00"/>
                </a:solidFill>
              </a:rPr>
              <a:t>(</a:t>
            </a:r>
            <a:r>
              <a:rPr lang="zh-CN" altLang="en-US" sz="2000" b="1" dirty="0">
                <a:solidFill>
                  <a:srgbClr val="FFFF00"/>
                </a:solidFill>
              </a:rPr>
              <a:t>电压源短路，电流源开路</a:t>
            </a:r>
            <a:r>
              <a:rPr lang="en-US" altLang="zh-CN" sz="2000" b="1" dirty="0">
                <a:solidFill>
                  <a:srgbClr val="FFFF00"/>
                </a:solidFill>
              </a:rPr>
              <a:t>)</a:t>
            </a:r>
            <a:r>
              <a:rPr lang="zh-CN" altLang="en-US" sz="2000" b="1" dirty="0"/>
              <a:t>后，在端口加电压源求得电流，或在端口加电流源求得电压，然后求电压与电流的比值即为无源一端口网络的输入电阻。</a:t>
            </a:r>
            <a:endParaRPr lang="zh-CN" altLang="en-US" sz="2000" b="1" dirty="0"/>
          </a:p>
        </p:txBody>
      </p:sp>
      <p:sp>
        <p:nvSpPr>
          <p:cNvPr id="3" name="矩形 2"/>
          <p:cNvSpPr/>
          <p:nvPr/>
        </p:nvSpPr>
        <p:spPr>
          <a:xfrm>
            <a:off x="785247" y="4759754"/>
            <a:ext cx="1467068" cy="400110"/>
          </a:xfrm>
          <a:prstGeom prst="rect">
            <a:avLst/>
          </a:prstGeom>
        </p:spPr>
        <p:txBody>
          <a:bodyPr wrap="none">
            <a:spAutoFit/>
          </a:bodyPr>
          <a:lstStyle/>
          <a:p>
            <a:r>
              <a:rPr lang="zh-CN" altLang="en-US" sz="2000" b="1" dirty="0"/>
              <a:t>计算方法：</a:t>
            </a:r>
            <a:endParaRPr lang="en-US" altLang="zh-CN" sz="2000" b="1"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522606" y="805434"/>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ea typeface="宋体" panose="02010600030101010101" pitchFamily="2" charset="-122"/>
              </a:rPr>
              <a:t>例</a:t>
            </a:r>
            <a:endParaRPr lang="zh-CN" altLang="en-US" sz="3200" dirty="0">
              <a:solidFill>
                <a:schemeClr val="tx1"/>
              </a:solidFill>
              <a:latin typeface="Arial" panose="020B0604020202020204" pitchFamily="34" charset="0"/>
            </a:endParaRPr>
          </a:p>
        </p:txBody>
      </p:sp>
      <p:sp>
        <p:nvSpPr>
          <p:cNvPr id="27693" name="Text Box 45"/>
          <p:cNvSpPr txBox="1">
            <a:spLocks noChangeArrowheads="1"/>
          </p:cNvSpPr>
          <p:nvPr/>
        </p:nvSpPr>
        <p:spPr bwMode="auto">
          <a:xfrm>
            <a:off x="1170306" y="878459"/>
            <a:ext cx="6803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用外加电源法计算下例一端口电路的输入电阻</a:t>
            </a:r>
            <a:endParaRPr lang="zh-CN" altLang="en-US" dirty="0">
              <a:latin typeface="Arial" panose="020B0604020202020204" pitchFamily="34" charset="0"/>
            </a:endParaRPr>
          </a:p>
        </p:txBody>
      </p:sp>
      <p:sp>
        <p:nvSpPr>
          <p:cNvPr id="27723" name="AutoShape 75"/>
          <p:cNvSpPr>
            <a:spLocks noChangeArrowheads="1"/>
          </p:cNvSpPr>
          <p:nvPr/>
        </p:nvSpPr>
        <p:spPr bwMode="auto">
          <a:xfrm>
            <a:off x="4920299" y="2717181"/>
            <a:ext cx="647700" cy="215900"/>
          </a:xfrm>
          <a:prstGeom prst="rightArrow">
            <a:avLst>
              <a:gd name="adj1" fmla="val 50000"/>
              <a:gd name="adj2" fmla="val 75000"/>
            </a:avLst>
          </a:prstGeom>
          <a:solidFill>
            <a:srgbClr val="0099FF"/>
          </a:solidFill>
          <a:ln w="9525">
            <a:solidFill>
              <a:srgbClr val="0099FF"/>
            </a:solidFill>
            <a:miter lim="800000"/>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aphicFrame>
        <p:nvGraphicFramePr>
          <p:cNvPr id="27724" name="Object 76"/>
          <p:cNvGraphicFramePr>
            <a:graphicFrameLocks noChangeAspect="1"/>
          </p:cNvGraphicFramePr>
          <p:nvPr/>
        </p:nvGraphicFramePr>
        <p:xfrm>
          <a:off x="2532699" y="5168441"/>
          <a:ext cx="3502025" cy="633413"/>
        </p:xfrm>
        <a:graphic>
          <a:graphicData uri="http://schemas.openxmlformats.org/presentationml/2006/ole">
            <mc:AlternateContent xmlns:mc="http://schemas.openxmlformats.org/markup-compatibility/2006">
              <mc:Choice xmlns:v="urn:schemas-microsoft-com:vml" Requires="v">
                <p:oleObj spid="_x0000_s35885" name="公式" r:id="rId1" imgW="1240790" imgH="219710" progId="Equation.3">
                  <p:embed/>
                </p:oleObj>
              </mc:Choice>
              <mc:Fallback>
                <p:oleObj name="公式" r:id="rId1" imgW="1240790" imgH="219710" progId="Equation.3">
                  <p:embed/>
                  <p:pic>
                    <p:nvPicPr>
                      <p:cNvPr id="0" name="Object 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699" y="5168441"/>
                        <a:ext cx="3502025"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726" name="AutoShape 78" descr="羊皮纸"/>
          <p:cNvSpPr>
            <a:spLocks noChangeArrowheads="1"/>
          </p:cNvSpPr>
          <p:nvPr/>
        </p:nvSpPr>
        <p:spPr bwMode="auto">
          <a:xfrm>
            <a:off x="7728586" y="2140919"/>
            <a:ext cx="1295400" cy="865187"/>
          </a:xfrm>
          <a:prstGeom prst="wedgeRoundRectCallout">
            <a:avLst>
              <a:gd name="adj1" fmla="val -103431"/>
              <a:gd name="adj2" fmla="val 38074"/>
              <a:gd name="adj3" fmla="val 16667"/>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dirty="0">
                <a:solidFill>
                  <a:schemeClr val="bg1"/>
                </a:solidFill>
                <a:latin typeface="Arial" panose="020B0604020202020204" pitchFamily="34" charset="0"/>
              </a:rPr>
              <a:t>无源电阻网络</a:t>
            </a:r>
            <a:endParaRPr lang="zh-CN" altLang="en-US" dirty="0">
              <a:solidFill>
                <a:schemeClr val="bg1"/>
              </a:solidFill>
              <a:latin typeface="Arial" panose="020B0604020202020204" pitchFamily="34" charset="0"/>
            </a:endParaRPr>
          </a:p>
        </p:txBody>
      </p:sp>
      <p:grpSp>
        <p:nvGrpSpPr>
          <p:cNvPr id="4" name="Group 124"/>
          <p:cNvGrpSpPr/>
          <p:nvPr/>
        </p:nvGrpSpPr>
        <p:grpSpPr bwMode="auto">
          <a:xfrm>
            <a:off x="5567999" y="1782144"/>
            <a:ext cx="2014537" cy="2232025"/>
            <a:chOff x="3742" y="799"/>
            <a:chExt cx="1269" cy="1406"/>
          </a:xfrm>
        </p:grpSpPr>
        <p:sp>
          <p:nvSpPr>
            <p:cNvPr id="82992" name="Text Box 125"/>
            <p:cNvSpPr txBox="1">
              <a:spLocks noChangeArrowheads="1"/>
            </p:cNvSpPr>
            <p:nvPr/>
          </p:nvSpPr>
          <p:spPr bwMode="auto">
            <a:xfrm>
              <a:off x="4060" y="934"/>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R</a:t>
              </a:r>
              <a:r>
                <a:rPr lang="en-US" altLang="zh-CN" baseline="-25000">
                  <a:solidFill>
                    <a:schemeClr val="tx1"/>
                  </a:solidFill>
                  <a:ea typeface="宋体" panose="02010600030101010101" pitchFamily="2" charset="-122"/>
                </a:rPr>
                <a:t>2</a:t>
              </a:r>
              <a:endParaRPr lang="en-US" altLang="zh-CN">
                <a:solidFill>
                  <a:schemeClr val="tx1"/>
                </a:solidFill>
                <a:latin typeface="Arial" panose="020B0604020202020204" pitchFamily="34" charset="0"/>
              </a:endParaRPr>
            </a:p>
          </p:txBody>
        </p:sp>
        <p:sp>
          <p:nvSpPr>
            <p:cNvPr id="82993" name="Line 126"/>
            <p:cNvSpPr>
              <a:spLocks noChangeShapeType="1"/>
            </p:cNvSpPr>
            <p:nvPr/>
          </p:nvSpPr>
          <p:spPr bwMode="auto">
            <a:xfrm flipV="1">
              <a:off x="3742" y="845"/>
              <a:ext cx="117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994" name="Line 127"/>
            <p:cNvSpPr>
              <a:spLocks noChangeShapeType="1"/>
            </p:cNvSpPr>
            <p:nvPr/>
          </p:nvSpPr>
          <p:spPr bwMode="auto">
            <a:xfrm>
              <a:off x="3787" y="2160"/>
              <a:ext cx="1134"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995" name="Line 128"/>
            <p:cNvSpPr>
              <a:spLocks noChangeShapeType="1"/>
            </p:cNvSpPr>
            <p:nvPr/>
          </p:nvSpPr>
          <p:spPr bwMode="auto">
            <a:xfrm>
              <a:off x="3859" y="844"/>
              <a:ext cx="0" cy="131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996" name="Line 129"/>
            <p:cNvSpPr>
              <a:spLocks noChangeShapeType="1"/>
            </p:cNvSpPr>
            <p:nvPr/>
          </p:nvSpPr>
          <p:spPr bwMode="auto">
            <a:xfrm>
              <a:off x="4486" y="844"/>
              <a:ext cx="0" cy="131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997" name="Text Box 130"/>
            <p:cNvSpPr txBox="1">
              <a:spLocks noChangeArrowheads="1"/>
            </p:cNvSpPr>
            <p:nvPr/>
          </p:nvSpPr>
          <p:spPr bwMode="auto">
            <a:xfrm>
              <a:off x="4513" y="1116"/>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R</a:t>
              </a:r>
              <a:r>
                <a:rPr lang="en-US" altLang="zh-CN" baseline="-25000">
                  <a:solidFill>
                    <a:schemeClr val="tx1"/>
                  </a:solidFill>
                  <a:ea typeface="宋体" panose="02010600030101010101" pitchFamily="2" charset="-122"/>
                </a:rPr>
                <a:t>3</a:t>
              </a:r>
              <a:endParaRPr lang="en-US" altLang="zh-CN">
                <a:solidFill>
                  <a:schemeClr val="tx1"/>
                </a:solidFill>
                <a:latin typeface="Arial" panose="020B0604020202020204" pitchFamily="34" charset="0"/>
              </a:endParaRPr>
            </a:p>
          </p:txBody>
        </p:sp>
        <p:sp>
          <p:nvSpPr>
            <p:cNvPr id="82998" name="Text Box 131"/>
            <p:cNvSpPr txBox="1">
              <a:spLocks noChangeArrowheads="1"/>
            </p:cNvSpPr>
            <p:nvPr/>
          </p:nvSpPr>
          <p:spPr bwMode="auto">
            <a:xfrm>
              <a:off x="3923" y="1297"/>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R</a:t>
              </a:r>
              <a:r>
                <a:rPr lang="en-US" altLang="zh-CN" baseline="-25000">
                  <a:solidFill>
                    <a:schemeClr val="tx1"/>
                  </a:solidFill>
                  <a:ea typeface="宋体" panose="02010600030101010101" pitchFamily="2" charset="-122"/>
                </a:rPr>
                <a:t>1</a:t>
              </a:r>
              <a:endParaRPr lang="en-US" altLang="zh-CN">
                <a:solidFill>
                  <a:schemeClr val="tx1"/>
                </a:solidFill>
                <a:latin typeface="Arial" panose="020B0604020202020204" pitchFamily="34" charset="0"/>
              </a:endParaRPr>
            </a:p>
          </p:txBody>
        </p:sp>
        <p:sp>
          <p:nvSpPr>
            <p:cNvPr id="82999" name="Oval 132"/>
            <p:cNvSpPr>
              <a:spLocks noChangeArrowheads="1"/>
            </p:cNvSpPr>
            <p:nvPr/>
          </p:nvSpPr>
          <p:spPr bwMode="auto">
            <a:xfrm>
              <a:off x="4921" y="2115"/>
              <a:ext cx="90" cy="90"/>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3000" name="Oval 133"/>
            <p:cNvSpPr>
              <a:spLocks noChangeArrowheads="1"/>
            </p:cNvSpPr>
            <p:nvPr/>
          </p:nvSpPr>
          <p:spPr bwMode="auto">
            <a:xfrm>
              <a:off x="4921" y="799"/>
              <a:ext cx="90" cy="90"/>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3001" name="Rectangle 134"/>
            <p:cNvSpPr>
              <a:spLocks noChangeArrowheads="1"/>
            </p:cNvSpPr>
            <p:nvPr/>
          </p:nvSpPr>
          <p:spPr bwMode="auto">
            <a:xfrm>
              <a:off x="4422" y="134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3002" name="Rectangle 135"/>
            <p:cNvSpPr>
              <a:spLocks noChangeArrowheads="1"/>
            </p:cNvSpPr>
            <p:nvPr/>
          </p:nvSpPr>
          <p:spPr bwMode="auto">
            <a:xfrm>
              <a:off x="3787" y="134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3003" name="Rectangle 136"/>
            <p:cNvSpPr>
              <a:spLocks noChangeArrowheads="1"/>
            </p:cNvSpPr>
            <p:nvPr/>
          </p:nvSpPr>
          <p:spPr bwMode="auto">
            <a:xfrm>
              <a:off x="4014" y="799"/>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sp>
        <p:nvSpPr>
          <p:cNvPr id="27785" name="Text Box 137"/>
          <p:cNvSpPr txBox="1">
            <a:spLocks noChangeArrowheads="1"/>
          </p:cNvSpPr>
          <p:nvPr/>
        </p:nvSpPr>
        <p:spPr bwMode="auto">
          <a:xfrm>
            <a:off x="584202" y="4217766"/>
            <a:ext cx="647700" cy="579437"/>
          </a:xfrm>
          <a:prstGeom prst="rect">
            <a:avLst/>
          </a:prstGeom>
          <a:solidFill>
            <a:srgbClr val="990033"/>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ea typeface="宋体" panose="02010600030101010101" pitchFamily="2" charset="-122"/>
              </a:rPr>
              <a:t>解</a:t>
            </a:r>
            <a:endParaRPr lang="zh-CN" altLang="en-US" sz="3200" dirty="0">
              <a:solidFill>
                <a:schemeClr val="tx1"/>
              </a:solidFill>
              <a:latin typeface="Arial" panose="020B0604020202020204" pitchFamily="34" charset="0"/>
            </a:endParaRPr>
          </a:p>
        </p:txBody>
      </p:sp>
      <p:sp>
        <p:nvSpPr>
          <p:cNvPr id="27786" name="Rectangle 138"/>
          <p:cNvSpPr>
            <a:spLocks noChangeArrowheads="1"/>
          </p:cNvSpPr>
          <p:nvPr/>
        </p:nvSpPr>
        <p:spPr bwMode="auto">
          <a:xfrm>
            <a:off x="1030924" y="4333256"/>
            <a:ext cx="7777163"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lnSpc>
                <a:spcPct val="120000"/>
              </a:lnSpc>
            </a:pPr>
            <a:r>
              <a:rPr lang="en-US" altLang="zh-CN" dirty="0">
                <a:latin typeface="Arial" panose="020B0604020202020204" pitchFamily="34" charset="0"/>
              </a:rPr>
              <a:t>        </a:t>
            </a:r>
            <a:r>
              <a:rPr lang="zh-CN" altLang="en-US" dirty="0">
                <a:latin typeface="Arial" panose="020B0604020202020204" pitchFamily="34" charset="0"/>
              </a:rPr>
              <a:t>先把有源网络的</a:t>
            </a:r>
            <a:r>
              <a:rPr lang="zh-CN" altLang="en-US" dirty="0">
                <a:solidFill>
                  <a:schemeClr val="tx1"/>
                </a:solidFill>
                <a:latin typeface="Arial" panose="020B0604020202020204" pitchFamily="34" charset="0"/>
              </a:rPr>
              <a:t>独立源置零：电压源短路；电流源开路</a:t>
            </a:r>
            <a:r>
              <a:rPr lang="zh-CN" altLang="en-US" dirty="0">
                <a:latin typeface="Arial" panose="020B0604020202020204" pitchFamily="34" charset="0"/>
              </a:rPr>
              <a:t>，再求输入电阻。</a:t>
            </a:r>
            <a:endParaRPr lang="zh-CN" altLang="en-US" dirty="0">
              <a:latin typeface="Arial" panose="020B0604020202020204" pitchFamily="34" charset="0"/>
            </a:endParaRPr>
          </a:p>
        </p:txBody>
      </p:sp>
      <p:grpSp>
        <p:nvGrpSpPr>
          <p:cNvPr id="5" name="Group 146"/>
          <p:cNvGrpSpPr/>
          <p:nvPr/>
        </p:nvGrpSpPr>
        <p:grpSpPr bwMode="auto">
          <a:xfrm>
            <a:off x="157799" y="1583706"/>
            <a:ext cx="4462463" cy="2447925"/>
            <a:chOff x="204" y="709"/>
            <a:chExt cx="2811" cy="1542"/>
          </a:xfrm>
        </p:grpSpPr>
        <p:grpSp>
          <p:nvGrpSpPr>
            <p:cNvPr id="82960" name="Group 93"/>
            <p:cNvGrpSpPr/>
            <p:nvPr/>
          </p:nvGrpSpPr>
          <p:grpSpPr bwMode="auto">
            <a:xfrm>
              <a:off x="657" y="891"/>
              <a:ext cx="2268" cy="1316"/>
              <a:chOff x="748" y="1207"/>
              <a:chExt cx="1769" cy="772"/>
            </a:xfrm>
          </p:grpSpPr>
          <p:sp>
            <p:nvSpPr>
              <p:cNvPr id="82986" name="Line 94"/>
              <p:cNvSpPr>
                <a:spLocks noChangeShapeType="1"/>
              </p:cNvSpPr>
              <p:nvPr/>
            </p:nvSpPr>
            <p:spPr bwMode="auto">
              <a:xfrm>
                <a:off x="748" y="1207"/>
                <a:ext cx="176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987" name="Line 95"/>
              <p:cNvSpPr>
                <a:spLocks noChangeShapeType="1"/>
              </p:cNvSpPr>
              <p:nvPr/>
            </p:nvSpPr>
            <p:spPr bwMode="auto">
              <a:xfrm>
                <a:off x="748" y="1979"/>
                <a:ext cx="1769"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988" name="Line 96"/>
              <p:cNvSpPr>
                <a:spLocks noChangeShapeType="1"/>
              </p:cNvSpPr>
              <p:nvPr/>
            </p:nvSpPr>
            <p:spPr bwMode="auto">
              <a:xfrm>
                <a:off x="748" y="1207"/>
                <a:ext cx="0" cy="772"/>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989" name="Line 97"/>
              <p:cNvSpPr>
                <a:spLocks noChangeShapeType="1"/>
              </p:cNvSpPr>
              <p:nvPr/>
            </p:nvSpPr>
            <p:spPr bwMode="auto">
              <a:xfrm>
                <a:off x="2200" y="1207"/>
                <a:ext cx="0" cy="77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990" name="Line 98"/>
              <p:cNvSpPr>
                <a:spLocks noChangeShapeType="1"/>
              </p:cNvSpPr>
              <p:nvPr/>
            </p:nvSpPr>
            <p:spPr bwMode="auto">
              <a:xfrm>
                <a:off x="1202" y="1207"/>
                <a:ext cx="0" cy="77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991" name="Line 99"/>
              <p:cNvSpPr>
                <a:spLocks noChangeShapeType="1"/>
              </p:cNvSpPr>
              <p:nvPr/>
            </p:nvSpPr>
            <p:spPr bwMode="auto">
              <a:xfrm>
                <a:off x="1701" y="1207"/>
                <a:ext cx="0" cy="77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2961" name="Text Box 100"/>
            <p:cNvSpPr txBox="1">
              <a:spLocks noChangeArrowheads="1"/>
            </p:cNvSpPr>
            <p:nvPr/>
          </p:nvSpPr>
          <p:spPr bwMode="auto">
            <a:xfrm>
              <a:off x="1292" y="1680"/>
              <a:ext cx="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a:spcBef>
                  <a:spcPct val="50000"/>
                </a:spcBef>
              </a:pPr>
              <a:r>
                <a:rPr kumimoji="1" lang="en-US" altLang="zh-CN" i="1">
                  <a:solidFill>
                    <a:schemeClr val="tx1"/>
                  </a:solidFill>
                  <a:ea typeface="宋体" panose="02010600030101010101" pitchFamily="2" charset="-122"/>
                  <a:sym typeface="Symbol" panose="05050102010706020507" pitchFamily="18" charset="2"/>
                </a:rPr>
                <a:t>u</a:t>
              </a:r>
              <a:r>
                <a:rPr kumimoji="1" lang="en-US" altLang="zh-CN" i="1" baseline="-25000">
                  <a:solidFill>
                    <a:schemeClr val="tx1"/>
                  </a:solidFill>
                  <a:ea typeface="宋体" panose="02010600030101010101" pitchFamily="2" charset="-122"/>
                  <a:sym typeface="Symbol" panose="05050102010706020507" pitchFamily="18" charset="2"/>
                </a:rPr>
                <a:t>S</a:t>
              </a:r>
              <a:endParaRPr kumimoji="1" lang="en-US" altLang="zh-CN" i="1" baseline="-25000">
                <a:solidFill>
                  <a:schemeClr val="tx1"/>
                </a:solidFill>
                <a:ea typeface="宋体" panose="02010600030101010101" pitchFamily="2" charset="-122"/>
                <a:sym typeface="Symbol" panose="05050102010706020507" pitchFamily="18" charset="2"/>
              </a:endParaRPr>
            </a:p>
          </p:txBody>
        </p:sp>
        <p:sp>
          <p:nvSpPr>
            <p:cNvPr id="82962" name="Text Box 101"/>
            <p:cNvSpPr txBox="1">
              <a:spLocks noChangeArrowheads="1"/>
            </p:cNvSpPr>
            <p:nvPr/>
          </p:nvSpPr>
          <p:spPr bwMode="auto">
            <a:xfrm>
              <a:off x="1519" y="1388"/>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82963" name="Text Box 102"/>
            <p:cNvSpPr txBox="1">
              <a:spLocks noChangeArrowheads="1"/>
            </p:cNvSpPr>
            <p:nvPr/>
          </p:nvSpPr>
          <p:spPr bwMode="auto">
            <a:xfrm>
              <a:off x="1609" y="1842"/>
              <a:ext cx="2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82964" name="Text Box 103"/>
            <p:cNvSpPr txBox="1">
              <a:spLocks noChangeArrowheads="1"/>
            </p:cNvSpPr>
            <p:nvPr/>
          </p:nvSpPr>
          <p:spPr bwMode="auto">
            <a:xfrm>
              <a:off x="1927" y="1161"/>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R</a:t>
              </a:r>
              <a:r>
                <a:rPr lang="en-US" altLang="zh-CN" baseline="-25000">
                  <a:solidFill>
                    <a:schemeClr val="tx1"/>
                  </a:solidFill>
                  <a:ea typeface="宋体" panose="02010600030101010101" pitchFamily="2" charset="-122"/>
                </a:rPr>
                <a:t>3</a:t>
              </a:r>
              <a:endParaRPr lang="en-US" altLang="zh-CN">
                <a:solidFill>
                  <a:schemeClr val="tx1"/>
                </a:solidFill>
                <a:latin typeface="Arial" panose="020B0604020202020204" pitchFamily="34" charset="0"/>
              </a:endParaRPr>
            </a:p>
          </p:txBody>
        </p:sp>
        <p:sp>
          <p:nvSpPr>
            <p:cNvPr id="82965" name="Text Box 104"/>
            <p:cNvSpPr txBox="1">
              <a:spLocks noChangeArrowheads="1"/>
            </p:cNvSpPr>
            <p:nvPr/>
          </p:nvSpPr>
          <p:spPr bwMode="auto">
            <a:xfrm>
              <a:off x="1428" y="954"/>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R</a:t>
              </a:r>
              <a:r>
                <a:rPr lang="en-US" altLang="zh-CN" baseline="-25000">
                  <a:solidFill>
                    <a:schemeClr val="tx1"/>
                  </a:solidFill>
                  <a:ea typeface="宋体" panose="02010600030101010101" pitchFamily="2" charset="-122"/>
                </a:rPr>
                <a:t>2</a:t>
              </a:r>
              <a:endParaRPr lang="en-US" altLang="zh-CN">
                <a:solidFill>
                  <a:schemeClr val="tx1"/>
                </a:solidFill>
                <a:latin typeface="Arial" panose="020B0604020202020204" pitchFamily="34" charset="0"/>
              </a:endParaRPr>
            </a:p>
          </p:txBody>
        </p:sp>
        <p:sp>
          <p:nvSpPr>
            <p:cNvPr id="82966" name="Text Box 105"/>
            <p:cNvSpPr txBox="1">
              <a:spLocks noChangeArrowheads="1"/>
            </p:cNvSpPr>
            <p:nvPr/>
          </p:nvSpPr>
          <p:spPr bwMode="auto">
            <a:xfrm>
              <a:off x="884" y="1342"/>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R</a:t>
              </a:r>
              <a:r>
                <a:rPr lang="en-US" altLang="zh-CN" baseline="-25000">
                  <a:solidFill>
                    <a:schemeClr val="tx1"/>
                  </a:solidFill>
                  <a:ea typeface="宋体" panose="02010600030101010101" pitchFamily="2" charset="-122"/>
                </a:rPr>
                <a:t>1</a:t>
              </a:r>
              <a:endParaRPr lang="en-US" altLang="zh-CN">
                <a:solidFill>
                  <a:schemeClr val="tx1"/>
                </a:solidFill>
                <a:latin typeface="Arial" panose="020B0604020202020204" pitchFamily="34" charset="0"/>
              </a:endParaRPr>
            </a:p>
          </p:txBody>
        </p:sp>
        <p:sp>
          <p:nvSpPr>
            <p:cNvPr id="82967" name="Text Box 106"/>
            <p:cNvSpPr txBox="1">
              <a:spLocks noChangeArrowheads="1"/>
            </p:cNvSpPr>
            <p:nvPr/>
          </p:nvSpPr>
          <p:spPr bwMode="auto">
            <a:xfrm>
              <a:off x="385" y="999"/>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i</a:t>
              </a:r>
              <a:r>
                <a:rPr lang="en-US" altLang="zh-CN" baseline="-25000">
                  <a:solidFill>
                    <a:schemeClr val="tx1"/>
                  </a:solidFill>
                  <a:ea typeface="宋体" panose="02010600030101010101" pitchFamily="2" charset="-122"/>
                </a:rPr>
                <a:t>1</a:t>
              </a:r>
              <a:endParaRPr lang="en-US" altLang="zh-CN">
                <a:solidFill>
                  <a:schemeClr val="tx1"/>
                </a:solidFill>
                <a:latin typeface="Arial" panose="020B0604020202020204" pitchFamily="34" charset="0"/>
              </a:endParaRPr>
            </a:p>
          </p:txBody>
        </p:sp>
        <p:sp>
          <p:nvSpPr>
            <p:cNvPr id="82968" name="Text Box 107"/>
            <p:cNvSpPr txBox="1">
              <a:spLocks noChangeArrowheads="1"/>
            </p:cNvSpPr>
            <p:nvPr/>
          </p:nvSpPr>
          <p:spPr bwMode="auto">
            <a:xfrm rot="10689007" flipV="1">
              <a:off x="2517" y="1045"/>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i</a:t>
              </a:r>
              <a:r>
                <a:rPr lang="en-US" altLang="zh-CN" baseline="-25000">
                  <a:solidFill>
                    <a:schemeClr val="tx1"/>
                  </a:solidFill>
                  <a:ea typeface="宋体" panose="02010600030101010101" pitchFamily="2" charset="-122"/>
                </a:rPr>
                <a:t>2</a:t>
              </a:r>
              <a:endParaRPr lang="en-US" altLang="zh-CN">
                <a:solidFill>
                  <a:schemeClr val="tx1"/>
                </a:solidFill>
                <a:latin typeface="Arial" panose="020B0604020202020204" pitchFamily="34" charset="0"/>
              </a:endParaRPr>
            </a:p>
          </p:txBody>
        </p:sp>
        <p:sp>
          <p:nvSpPr>
            <p:cNvPr id="82969" name="Line 108"/>
            <p:cNvSpPr>
              <a:spLocks noChangeShapeType="1"/>
            </p:cNvSpPr>
            <p:nvPr/>
          </p:nvSpPr>
          <p:spPr bwMode="auto">
            <a:xfrm>
              <a:off x="657" y="1026"/>
              <a:ext cx="0" cy="408"/>
            </a:xfrm>
            <a:prstGeom prst="line">
              <a:avLst/>
            </a:prstGeom>
            <a:noFill/>
            <a:ln w="28575">
              <a:solidFill>
                <a:srgbClr val="00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0" name="Line 109"/>
            <p:cNvSpPr>
              <a:spLocks noChangeShapeType="1"/>
            </p:cNvSpPr>
            <p:nvPr/>
          </p:nvSpPr>
          <p:spPr bwMode="auto">
            <a:xfrm>
              <a:off x="2517" y="1026"/>
              <a:ext cx="0" cy="363"/>
            </a:xfrm>
            <a:prstGeom prst="line">
              <a:avLst/>
            </a:prstGeom>
            <a:noFill/>
            <a:ln w="28575">
              <a:solidFill>
                <a:srgbClr val="00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1" name="Oval 110"/>
            <p:cNvSpPr>
              <a:spLocks noChangeArrowheads="1"/>
            </p:cNvSpPr>
            <p:nvPr/>
          </p:nvSpPr>
          <p:spPr bwMode="auto">
            <a:xfrm>
              <a:off x="2925" y="2161"/>
              <a:ext cx="90" cy="90"/>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2972" name="Oval 111"/>
            <p:cNvSpPr>
              <a:spLocks noChangeArrowheads="1"/>
            </p:cNvSpPr>
            <p:nvPr/>
          </p:nvSpPr>
          <p:spPr bwMode="auto">
            <a:xfrm>
              <a:off x="2925" y="845"/>
              <a:ext cx="90" cy="90"/>
            </a:xfrm>
            <a:prstGeom prst="ellipse">
              <a:avLst/>
            </a:prstGeom>
            <a:noFill/>
            <a:ln w="28575">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2973" name="Rectangle 112"/>
            <p:cNvSpPr>
              <a:spLocks noChangeArrowheads="1"/>
            </p:cNvSpPr>
            <p:nvPr/>
          </p:nvSpPr>
          <p:spPr bwMode="auto">
            <a:xfrm>
              <a:off x="1836" y="116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2974" name="Rectangle 113"/>
            <p:cNvSpPr>
              <a:spLocks noChangeArrowheads="1"/>
            </p:cNvSpPr>
            <p:nvPr/>
          </p:nvSpPr>
          <p:spPr bwMode="auto">
            <a:xfrm>
              <a:off x="1182" y="134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2975" name="Rectangle 114"/>
            <p:cNvSpPr>
              <a:spLocks noChangeArrowheads="1"/>
            </p:cNvSpPr>
            <p:nvPr/>
          </p:nvSpPr>
          <p:spPr bwMode="auto">
            <a:xfrm>
              <a:off x="1428" y="84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82976" name="Group 115"/>
            <p:cNvGrpSpPr/>
            <p:nvPr/>
          </p:nvGrpSpPr>
          <p:grpSpPr bwMode="auto">
            <a:xfrm>
              <a:off x="2335" y="1345"/>
              <a:ext cx="363" cy="363"/>
              <a:chOff x="4785" y="709"/>
              <a:chExt cx="363" cy="363"/>
            </a:xfrm>
          </p:grpSpPr>
          <p:sp>
            <p:nvSpPr>
              <p:cNvPr id="82984" name="Oval 116"/>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82985" name="Line 117"/>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977" name="Group 118"/>
            <p:cNvGrpSpPr/>
            <p:nvPr/>
          </p:nvGrpSpPr>
          <p:grpSpPr bwMode="auto">
            <a:xfrm rot="5400000">
              <a:off x="1700" y="1617"/>
              <a:ext cx="363" cy="363"/>
              <a:chOff x="4785" y="709"/>
              <a:chExt cx="363" cy="363"/>
            </a:xfrm>
          </p:grpSpPr>
          <p:sp>
            <p:nvSpPr>
              <p:cNvPr id="82982" name="Oval 119"/>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rot="10800000" vert="eaVert"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82983" name="Line 120"/>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978" name="Group 121"/>
            <p:cNvGrpSpPr/>
            <p:nvPr/>
          </p:nvGrpSpPr>
          <p:grpSpPr bwMode="auto">
            <a:xfrm>
              <a:off x="476" y="1344"/>
              <a:ext cx="363" cy="363"/>
              <a:chOff x="4785" y="709"/>
              <a:chExt cx="363" cy="363"/>
            </a:xfrm>
          </p:grpSpPr>
          <p:sp>
            <p:nvSpPr>
              <p:cNvPr id="82980" name="Oval 122"/>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82981" name="Line 123"/>
              <p:cNvSpPr>
                <a:spLocks noChangeShapeType="1"/>
              </p:cNvSpPr>
              <p:nvPr/>
            </p:nvSpPr>
            <p:spPr bwMode="auto">
              <a:xfrm>
                <a:off x="4785" y="890"/>
                <a:ext cx="363"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979" name="Text Box 139"/>
            <p:cNvSpPr txBox="1">
              <a:spLocks noChangeArrowheads="1"/>
            </p:cNvSpPr>
            <p:nvPr/>
          </p:nvSpPr>
          <p:spPr bwMode="auto">
            <a:xfrm>
              <a:off x="204" y="709"/>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zh-CN" sz="3200">
                <a:solidFill>
                  <a:schemeClr val="tx1"/>
                </a:solidFill>
                <a:latin typeface="Arial" panose="020B0604020202020204" pitchFamily="34" charset="0"/>
              </a:endParaRPr>
            </a:p>
          </p:txBody>
        </p:sp>
      </p:grpSp>
      <p:sp>
        <p:nvSpPr>
          <p:cNvPr id="55" name="Text Box 4"/>
          <p:cNvSpPr txBox="1">
            <a:spLocks noChangeArrowheads="1"/>
          </p:cNvSpPr>
          <p:nvPr/>
        </p:nvSpPr>
        <p:spPr bwMode="auto">
          <a:xfrm>
            <a:off x="0" y="0"/>
            <a:ext cx="5990114"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56" name="Rectangle 138"/>
          <p:cNvSpPr>
            <a:spLocks noChangeArrowheads="1"/>
          </p:cNvSpPr>
          <p:nvPr/>
        </p:nvSpPr>
        <p:spPr bwMode="auto">
          <a:xfrm>
            <a:off x="1726805" y="6030294"/>
            <a:ext cx="5644038" cy="65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lnSpc>
                <a:spcPct val="120000"/>
              </a:lnSpc>
            </a:pPr>
            <a:r>
              <a:rPr lang="zh-CN" altLang="en-US" sz="1600" dirty="0">
                <a:latin typeface="Arial" panose="020B0604020202020204" pitchFamily="34" charset="0"/>
              </a:rPr>
              <a:t>对于简单电路，独立源置零后，不必设出电压电流，可直接按电阻变换求出（电阻变换由</a:t>
            </a:r>
            <a:r>
              <a:rPr lang="en-US" altLang="zh-CN" sz="1600" dirty="0">
                <a:latin typeface="Arial" panose="020B0604020202020204" pitchFamily="34" charset="0"/>
              </a:rPr>
              <a:t>U-I</a:t>
            </a:r>
            <a:r>
              <a:rPr lang="zh-CN" altLang="en-US" sz="1600" dirty="0">
                <a:latin typeface="Arial" panose="020B0604020202020204" pitchFamily="34" charset="0"/>
              </a:rPr>
              <a:t>关系推出）</a:t>
            </a:r>
            <a:endParaRPr lang="zh-CN" altLang="en-US" sz="1600" dirty="0">
              <a:latin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55" name="AutoShape 31"/>
          <p:cNvSpPr>
            <a:spLocks noChangeArrowheads="1"/>
          </p:cNvSpPr>
          <p:nvPr/>
        </p:nvSpPr>
        <p:spPr bwMode="auto">
          <a:xfrm>
            <a:off x="3813176" y="3443448"/>
            <a:ext cx="720725" cy="215900"/>
          </a:xfrm>
          <a:prstGeom prst="rightArrow">
            <a:avLst>
              <a:gd name="adj1" fmla="val 50000"/>
              <a:gd name="adj2" fmla="val 83456"/>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26683" name="AutoShape 59" descr="羊皮纸"/>
          <p:cNvSpPr>
            <a:spLocks noChangeArrowheads="1"/>
          </p:cNvSpPr>
          <p:nvPr/>
        </p:nvSpPr>
        <p:spPr bwMode="auto">
          <a:xfrm>
            <a:off x="7398544" y="1495900"/>
            <a:ext cx="1512888" cy="863601"/>
          </a:xfrm>
          <a:prstGeom prst="wedgeRoundRectCallout">
            <a:avLst>
              <a:gd name="adj1" fmla="val -18833"/>
              <a:gd name="adj2" fmla="val 135398"/>
              <a:gd name="adj3" fmla="val 16667"/>
            </a:avLst>
          </a:prstGeom>
          <a:blipFill dpi="0" rotWithShape="1">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dirty="0">
                <a:solidFill>
                  <a:schemeClr val="bg1"/>
                </a:solidFill>
                <a:latin typeface="Arial" panose="020B0604020202020204" pitchFamily="34" charset="0"/>
              </a:rPr>
              <a:t>外加电压源</a:t>
            </a:r>
            <a:endParaRPr lang="zh-CN" altLang="en-US" dirty="0">
              <a:solidFill>
                <a:schemeClr val="bg1"/>
              </a:solidFill>
              <a:latin typeface="Arial" panose="020B0604020202020204" pitchFamily="34" charset="0"/>
            </a:endParaRPr>
          </a:p>
        </p:txBody>
      </p:sp>
      <p:graphicFrame>
        <p:nvGraphicFramePr>
          <p:cNvPr id="26684" name="Object 60"/>
          <p:cNvGraphicFramePr>
            <a:graphicFrameLocks noChangeAspect="1"/>
          </p:cNvGraphicFramePr>
          <p:nvPr/>
        </p:nvGraphicFramePr>
        <p:xfrm>
          <a:off x="1074738" y="4541520"/>
          <a:ext cx="2684462" cy="1050925"/>
        </p:xfrm>
        <a:graphic>
          <a:graphicData uri="http://schemas.openxmlformats.org/presentationml/2006/ole">
            <mc:AlternateContent xmlns:mc="http://schemas.openxmlformats.org/markup-compatibility/2006">
              <mc:Choice xmlns:v="urn:schemas-microsoft-com:vml" Requires="v">
                <p:oleObj spid="_x0000_s36995" name="公式" r:id="rId2" imgW="1086485" imgH="421640" progId="Equation.3">
                  <p:embed/>
                </p:oleObj>
              </mc:Choice>
              <mc:Fallback>
                <p:oleObj name="公式" r:id="rId2" imgW="1086485" imgH="421640" progId="Equation.3">
                  <p:embed/>
                  <p:pic>
                    <p:nvPicPr>
                      <p:cNvPr id="0" name="Object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38" y="4541520"/>
                        <a:ext cx="268446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85" name="Object 61"/>
          <p:cNvGraphicFramePr>
            <a:graphicFrameLocks noChangeAspect="1"/>
          </p:cNvGraphicFramePr>
          <p:nvPr/>
        </p:nvGraphicFramePr>
        <p:xfrm>
          <a:off x="4316413" y="4830445"/>
          <a:ext cx="2952750" cy="595313"/>
        </p:xfrm>
        <a:graphic>
          <a:graphicData uri="http://schemas.openxmlformats.org/presentationml/2006/ole">
            <mc:AlternateContent xmlns:mc="http://schemas.openxmlformats.org/markup-compatibility/2006">
              <mc:Choice xmlns:v="urn:schemas-microsoft-com:vml" Requires="v">
                <p:oleObj spid="_x0000_s36996" name="公式" r:id="rId4" imgW="1110615" imgH="219710" progId="Equation.3">
                  <p:embed/>
                </p:oleObj>
              </mc:Choice>
              <mc:Fallback>
                <p:oleObj name="公式" r:id="rId4" imgW="1110615" imgH="219710" progId="Equation.3">
                  <p:embed/>
                  <p:pic>
                    <p:nvPicPr>
                      <p:cNvPr id="0" name="Object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6413" y="4830445"/>
                        <a:ext cx="295275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86" name="Object 62"/>
          <p:cNvGraphicFramePr>
            <a:graphicFrameLocks noChangeAspect="1"/>
          </p:cNvGraphicFramePr>
          <p:nvPr/>
        </p:nvGraphicFramePr>
        <p:xfrm>
          <a:off x="1092993" y="5549583"/>
          <a:ext cx="3424237" cy="1162050"/>
        </p:xfrm>
        <a:graphic>
          <a:graphicData uri="http://schemas.openxmlformats.org/presentationml/2006/ole">
            <mc:AlternateContent xmlns:mc="http://schemas.openxmlformats.org/markup-compatibility/2006">
              <mc:Choice xmlns:v="urn:schemas-microsoft-com:vml" Requires="v">
                <p:oleObj spid="_x0000_s36997" name="公式" r:id="rId6" imgW="1359535" imgH="457200" progId="Equation.3">
                  <p:embed/>
                </p:oleObj>
              </mc:Choice>
              <mc:Fallback>
                <p:oleObj name="公式" r:id="rId6" imgW="1359535" imgH="457200" progId="Equation.3">
                  <p:embed/>
                  <p:pic>
                    <p:nvPicPr>
                      <p:cNvPr id="0" name="Object 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993" y="5549583"/>
                        <a:ext cx="3424237"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119"/>
          <p:cNvGrpSpPr/>
          <p:nvPr/>
        </p:nvGrpSpPr>
        <p:grpSpPr bwMode="auto">
          <a:xfrm>
            <a:off x="500063" y="1906270"/>
            <a:ext cx="3600450" cy="2490788"/>
            <a:chOff x="249" y="364"/>
            <a:chExt cx="2268" cy="1569"/>
          </a:xfrm>
        </p:grpSpPr>
        <p:sp>
          <p:nvSpPr>
            <p:cNvPr id="84005" name="Text Box 22"/>
            <p:cNvSpPr txBox="1">
              <a:spLocks noChangeArrowheads="1"/>
            </p:cNvSpPr>
            <p:nvPr/>
          </p:nvSpPr>
          <p:spPr bwMode="auto">
            <a:xfrm>
              <a:off x="249" y="391"/>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zh-CN" sz="3200">
                <a:solidFill>
                  <a:schemeClr val="tx1"/>
                </a:solidFill>
                <a:latin typeface="Arial" panose="020B0604020202020204" pitchFamily="34" charset="0"/>
              </a:endParaRPr>
            </a:p>
          </p:txBody>
        </p:sp>
        <p:grpSp>
          <p:nvGrpSpPr>
            <p:cNvPr id="84006" name="Group 75"/>
            <p:cNvGrpSpPr/>
            <p:nvPr/>
          </p:nvGrpSpPr>
          <p:grpSpPr bwMode="auto">
            <a:xfrm>
              <a:off x="295" y="364"/>
              <a:ext cx="2222" cy="1569"/>
              <a:chOff x="1837" y="1362"/>
              <a:chExt cx="2222" cy="1569"/>
            </a:xfrm>
          </p:grpSpPr>
          <p:sp>
            <p:nvSpPr>
              <p:cNvPr id="84007" name="Oval 76"/>
              <p:cNvSpPr>
                <a:spLocks noChangeArrowheads="1"/>
              </p:cNvSpPr>
              <p:nvPr/>
            </p:nvSpPr>
            <p:spPr bwMode="auto">
              <a:xfrm>
                <a:off x="1837" y="2205"/>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84008" name="Line 77"/>
              <p:cNvSpPr>
                <a:spLocks noChangeShapeType="1"/>
              </p:cNvSpPr>
              <p:nvPr/>
            </p:nvSpPr>
            <p:spPr bwMode="auto">
              <a:xfrm>
                <a:off x="2004" y="1933"/>
                <a:ext cx="193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09" name="Text Box 78"/>
              <p:cNvSpPr txBox="1">
                <a:spLocks noChangeArrowheads="1"/>
              </p:cNvSpPr>
              <p:nvPr/>
            </p:nvSpPr>
            <p:spPr bwMode="auto">
              <a:xfrm>
                <a:off x="2109" y="2269"/>
                <a:ext cx="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U</a:t>
                </a:r>
                <a:r>
                  <a:rPr lang="en-US" altLang="zh-CN" i="1" baseline="-25000">
                    <a:solidFill>
                      <a:schemeClr val="tx1"/>
                    </a:solidFill>
                    <a:ea typeface="宋体" panose="02010600030101010101" pitchFamily="2" charset="-122"/>
                  </a:rPr>
                  <a:t>S</a:t>
                </a:r>
                <a:endParaRPr lang="en-US" altLang="zh-CN">
                  <a:solidFill>
                    <a:schemeClr val="tx1"/>
                  </a:solidFill>
                  <a:latin typeface="Arial" panose="020B0604020202020204" pitchFamily="34" charset="0"/>
                </a:endParaRPr>
              </a:p>
            </p:txBody>
          </p:sp>
          <p:sp>
            <p:nvSpPr>
              <p:cNvPr id="84010" name="Line 79"/>
              <p:cNvSpPr>
                <a:spLocks noChangeShapeType="1"/>
              </p:cNvSpPr>
              <p:nvPr/>
            </p:nvSpPr>
            <p:spPr bwMode="auto">
              <a:xfrm>
                <a:off x="2018" y="2886"/>
                <a:ext cx="193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11" name="Line 80"/>
              <p:cNvSpPr>
                <a:spLocks noChangeShapeType="1"/>
              </p:cNvSpPr>
              <p:nvPr/>
            </p:nvSpPr>
            <p:spPr bwMode="auto">
              <a:xfrm>
                <a:off x="2018" y="1933"/>
                <a:ext cx="0" cy="95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2" name="Line 81"/>
              <p:cNvSpPr>
                <a:spLocks noChangeShapeType="1"/>
              </p:cNvSpPr>
              <p:nvPr/>
            </p:nvSpPr>
            <p:spPr bwMode="auto">
              <a:xfrm>
                <a:off x="2926" y="1933"/>
                <a:ext cx="0" cy="95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013" name="Text Box 82"/>
              <p:cNvSpPr txBox="1">
                <a:spLocks noChangeArrowheads="1"/>
              </p:cNvSpPr>
              <p:nvPr/>
            </p:nvSpPr>
            <p:spPr bwMode="auto">
              <a:xfrm>
                <a:off x="2018" y="1932"/>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84014" name="Text Box 83"/>
              <p:cNvSpPr txBox="1">
                <a:spLocks noChangeArrowheads="1"/>
              </p:cNvSpPr>
              <p:nvPr/>
            </p:nvSpPr>
            <p:spPr bwMode="auto">
              <a:xfrm>
                <a:off x="2109" y="2431"/>
                <a:ext cx="2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84015" name="Text Box 84"/>
              <p:cNvSpPr txBox="1">
                <a:spLocks noChangeArrowheads="1"/>
              </p:cNvSpPr>
              <p:nvPr/>
            </p:nvSpPr>
            <p:spPr bwMode="auto">
              <a:xfrm>
                <a:off x="2925" y="2223"/>
                <a:ext cx="4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3</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sym typeface="Symbol" panose="05050102010706020507" pitchFamily="18" charset="2"/>
                </a:endParaRPr>
              </a:p>
            </p:txBody>
          </p:sp>
          <p:sp>
            <p:nvSpPr>
              <p:cNvPr id="84016" name="Text Box 85"/>
              <p:cNvSpPr txBox="1">
                <a:spLocks noChangeArrowheads="1"/>
              </p:cNvSpPr>
              <p:nvPr/>
            </p:nvSpPr>
            <p:spPr bwMode="auto">
              <a:xfrm>
                <a:off x="2563" y="2496"/>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i</a:t>
                </a:r>
                <a:r>
                  <a:rPr lang="en-US" altLang="zh-CN" baseline="-25000">
                    <a:solidFill>
                      <a:schemeClr val="tx1"/>
                    </a:solidFill>
                    <a:ea typeface="宋体" panose="02010600030101010101" pitchFamily="2" charset="-122"/>
                  </a:rPr>
                  <a:t>1</a:t>
                </a:r>
                <a:endParaRPr lang="en-US" altLang="zh-CN">
                  <a:solidFill>
                    <a:schemeClr val="tx1"/>
                  </a:solidFill>
                  <a:latin typeface="Arial" panose="020B0604020202020204" pitchFamily="34" charset="0"/>
                </a:endParaRPr>
              </a:p>
            </p:txBody>
          </p:sp>
          <p:sp>
            <p:nvSpPr>
              <p:cNvPr id="84017" name="Line 86"/>
              <p:cNvSpPr>
                <a:spLocks noChangeShapeType="1"/>
              </p:cNvSpPr>
              <p:nvPr/>
            </p:nvSpPr>
            <p:spPr bwMode="auto">
              <a:xfrm flipV="1">
                <a:off x="2835" y="2568"/>
                <a:ext cx="0" cy="227"/>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18" name="Text Box 87"/>
              <p:cNvSpPr txBox="1">
                <a:spLocks noChangeArrowheads="1"/>
              </p:cNvSpPr>
              <p:nvPr/>
            </p:nvSpPr>
            <p:spPr bwMode="auto">
              <a:xfrm>
                <a:off x="2290" y="1569"/>
                <a:ext cx="4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6</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84019" name="Text Box 88"/>
              <p:cNvSpPr txBox="1">
                <a:spLocks noChangeArrowheads="1"/>
              </p:cNvSpPr>
              <p:nvPr/>
            </p:nvSpPr>
            <p:spPr bwMode="auto">
              <a:xfrm>
                <a:off x="3606" y="1615"/>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dirty="0">
                    <a:solidFill>
                      <a:schemeClr val="tx1"/>
                    </a:solidFill>
                    <a:ea typeface="宋体" panose="02010600030101010101" pitchFamily="2" charset="-122"/>
                  </a:rPr>
                  <a:t>+</a:t>
                </a:r>
                <a:endParaRPr lang="en-US" altLang="zh-CN" dirty="0">
                  <a:solidFill>
                    <a:schemeClr val="tx1"/>
                  </a:solidFill>
                  <a:latin typeface="Arial" panose="020B0604020202020204" pitchFamily="34" charset="0"/>
                </a:endParaRPr>
              </a:p>
            </p:txBody>
          </p:sp>
          <p:sp>
            <p:nvSpPr>
              <p:cNvPr id="84020" name="Text Box 89"/>
              <p:cNvSpPr txBox="1">
                <a:spLocks noChangeArrowheads="1"/>
              </p:cNvSpPr>
              <p:nvPr/>
            </p:nvSpPr>
            <p:spPr bwMode="auto">
              <a:xfrm>
                <a:off x="3062" y="1596"/>
                <a:ext cx="2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a:solidFill>
                      <a:schemeClr val="tx1"/>
                    </a:solidFill>
                    <a:ea typeface="宋体" panose="02010600030101010101" pitchFamily="2" charset="-122"/>
                  </a:rPr>
                  <a:t>－</a:t>
                </a:r>
                <a:endParaRPr lang="zh-CN" altLang="en-US">
                  <a:solidFill>
                    <a:schemeClr val="tx1"/>
                  </a:solidFill>
                  <a:latin typeface="Arial" panose="020B0604020202020204" pitchFamily="34" charset="0"/>
                </a:endParaRPr>
              </a:p>
            </p:txBody>
          </p:sp>
          <p:sp>
            <p:nvSpPr>
              <p:cNvPr id="84021" name="Text Box 90"/>
              <p:cNvSpPr txBox="1">
                <a:spLocks noChangeArrowheads="1"/>
              </p:cNvSpPr>
              <p:nvPr/>
            </p:nvSpPr>
            <p:spPr bwMode="auto">
              <a:xfrm>
                <a:off x="3288" y="1362"/>
                <a:ext cx="4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6</a:t>
                </a:r>
                <a:r>
                  <a:rPr lang="en-US" altLang="zh-CN" i="1">
                    <a:solidFill>
                      <a:schemeClr val="tx1"/>
                    </a:solidFill>
                    <a:ea typeface="宋体" panose="02010600030101010101" pitchFamily="2" charset="-122"/>
                  </a:rPr>
                  <a:t>i</a:t>
                </a:r>
                <a:r>
                  <a:rPr lang="en-US" altLang="zh-CN" baseline="-25000">
                    <a:solidFill>
                      <a:schemeClr val="tx1"/>
                    </a:solidFill>
                    <a:ea typeface="宋体" panose="02010600030101010101" pitchFamily="2" charset="-122"/>
                  </a:rPr>
                  <a:t>1</a:t>
                </a:r>
                <a:endParaRPr lang="en-US" altLang="zh-CN">
                  <a:solidFill>
                    <a:schemeClr val="tx1"/>
                  </a:solidFill>
                  <a:latin typeface="Arial" panose="020B0604020202020204" pitchFamily="34" charset="0"/>
                </a:endParaRPr>
              </a:p>
            </p:txBody>
          </p:sp>
          <p:sp>
            <p:nvSpPr>
              <p:cNvPr id="84022" name="Oval 91"/>
              <p:cNvSpPr>
                <a:spLocks noChangeArrowheads="1"/>
              </p:cNvSpPr>
              <p:nvPr/>
            </p:nvSpPr>
            <p:spPr bwMode="auto">
              <a:xfrm>
                <a:off x="3969" y="2840"/>
                <a:ext cx="90" cy="91"/>
              </a:xfrm>
              <a:prstGeom prst="ellipse">
                <a:avLst/>
              </a:prstGeom>
              <a:noFill/>
              <a:ln w="38100">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4023" name="Oval 92"/>
              <p:cNvSpPr>
                <a:spLocks noChangeArrowheads="1"/>
              </p:cNvSpPr>
              <p:nvPr/>
            </p:nvSpPr>
            <p:spPr bwMode="auto">
              <a:xfrm>
                <a:off x="3923" y="1888"/>
                <a:ext cx="90" cy="91"/>
              </a:xfrm>
              <a:prstGeom prst="ellipse">
                <a:avLst/>
              </a:prstGeom>
              <a:noFill/>
              <a:ln w="38100">
                <a:solidFill>
                  <a:srgbClr val="FFCC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4024" name="Rectangle 93"/>
              <p:cNvSpPr>
                <a:spLocks noChangeArrowheads="1"/>
              </p:cNvSpPr>
              <p:nvPr/>
            </p:nvSpPr>
            <p:spPr bwMode="auto">
              <a:xfrm>
                <a:off x="2336" y="188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4025" name="Rectangle 94"/>
              <p:cNvSpPr>
                <a:spLocks noChangeArrowheads="1"/>
              </p:cNvSpPr>
              <p:nvPr/>
            </p:nvSpPr>
            <p:spPr bwMode="auto">
              <a:xfrm>
                <a:off x="2853" y="2205"/>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4026" name="AutoShape 95"/>
              <p:cNvSpPr>
                <a:spLocks noChangeArrowheads="1"/>
              </p:cNvSpPr>
              <p:nvPr/>
            </p:nvSpPr>
            <p:spPr bwMode="auto">
              <a:xfrm rot="10800000">
                <a:off x="3243" y="1645"/>
                <a:ext cx="453" cy="578"/>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grpSp>
        <p:nvGrpSpPr>
          <p:cNvPr id="6" name="Group 122"/>
          <p:cNvGrpSpPr/>
          <p:nvPr/>
        </p:nvGrpSpPr>
        <p:grpSpPr bwMode="auto">
          <a:xfrm>
            <a:off x="4819650" y="1906270"/>
            <a:ext cx="3867150" cy="2420938"/>
            <a:chOff x="3061" y="409"/>
            <a:chExt cx="2436" cy="1525"/>
          </a:xfrm>
        </p:grpSpPr>
        <p:sp>
          <p:nvSpPr>
            <p:cNvPr id="83984" name="Oval 97"/>
            <p:cNvSpPr>
              <a:spLocks noChangeArrowheads="1"/>
            </p:cNvSpPr>
            <p:nvPr/>
          </p:nvSpPr>
          <p:spPr bwMode="auto">
            <a:xfrm>
              <a:off x="4844" y="125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endParaRPr lang="zh-CN" altLang="zh-CN">
                <a:solidFill>
                  <a:schemeClr val="tx1"/>
                </a:solidFill>
                <a:latin typeface="Arial" panose="020B0604020202020204" pitchFamily="34" charset="0"/>
              </a:endParaRPr>
            </a:p>
          </p:txBody>
        </p:sp>
        <p:sp>
          <p:nvSpPr>
            <p:cNvPr id="83985" name="Text Box 98"/>
            <p:cNvSpPr txBox="1">
              <a:spLocks noChangeArrowheads="1"/>
            </p:cNvSpPr>
            <p:nvPr/>
          </p:nvSpPr>
          <p:spPr bwMode="auto">
            <a:xfrm>
              <a:off x="5162" y="1271"/>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U</a:t>
              </a:r>
              <a:endParaRPr lang="en-US" altLang="zh-CN">
                <a:solidFill>
                  <a:schemeClr val="tx1"/>
                </a:solidFill>
                <a:latin typeface="Arial" panose="020B0604020202020204" pitchFamily="34" charset="0"/>
              </a:endParaRPr>
            </a:p>
          </p:txBody>
        </p:sp>
        <p:sp>
          <p:nvSpPr>
            <p:cNvPr id="83986" name="Text Box 99"/>
            <p:cNvSpPr txBox="1">
              <a:spLocks noChangeArrowheads="1"/>
            </p:cNvSpPr>
            <p:nvPr/>
          </p:nvSpPr>
          <p:spPr bwMode="auto">
            <a:xfrm>
              <a:off x="4935" y="953"/>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83987" name="Text Box 100"/>
            <p:cNvSpPr txBox="1">
              <a:spLocks noChangeArrowheads="1"/>
            </p:cNvSpPr>
            <p:nvPr/>
          </p:nvSpPr>
          <p:spPr bwMode="auto">
            <a:xfrm>
              <a:off x="5071" y="1498"/>
              <a:ext cx="2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_</a:t>
              </a:r>
              <a:endParaRPr lang="en-US" altLang="zh-CN">
                <a:solidFill>
                  <a:schemeClr val="tx1"/>
                </a:solidFill>
                <a:latin typeface="Arial" panose="020B0604020202020204" pitchFamily="34" charset="0"/>
              </a:endParaRPr>
            </a:p>
          </p:txBody>
        </p:sp>
        <p:sp>
          <p:nvSpPr>
            <p:cNvPr id="83988" name="Line 101"/>
            <p:cNvSpPr>
              <a:spLocks noChangeShapeType="1"/>
            </p:cNvSpPr>
            <p:nvPr/>
          </p:nvSpPr>
          <p:spPr bwMode="auto">
            <a:xfrm>
              <a:off x="5026" y="981"/>
              <a:ext cx="0" cy="95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89" name="Line 102"/>
            <p:cNvSpPr>
              <a:spLocks noChangeShapeType="1"/>
            </p:cNvSpPr>
            <p:nvPr/>
          </p:nvSpPr>
          <p:spPr bwMode="auto">
            <a:xfrm>
              <a:off x="3061" y="980"/>
              <a:ext cx="1965" cy="1"/>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0" name="Line 104"/>
            <p:cNvSpPr>
              <a:spLocks noChangeShapeType="1"/>
            </p:cNvSpPr>
            <p:nvPr/>
          </p:nvSpPr>
          <p:spPr bwMode="auto">
            <a:xfrm>
              <a:off x="3075" y="1933"/>
              <a:ext cx="1936"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1" name="Line 105"/>
            <p:cNvSpPr>
              <a:spLocks noChangeShapeType="1"/>
            </p:cNvSpPr>
            <p:nvPr/>
          </p:nvSpPr>
          <p:spPr bwMode="auto">
            <a:xfrm>
              <a:off x="3075" y="980"/>
              <a:ext cx="0" cy="953"/>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2" name="Line 106"/>
            <p:cNvSpPr>
              <a:spLocks noChangeShapeType="1"/>
            </p:cNvSpPr>
            <p:nvPr/>
          </p:nvSpPr>
          <p:spPr bwMode="auto">
            <a:xfrm>
              <a:off x="3697" y="980"/>
              <a:ext cx="0" cy="95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3993" name="Text Box 109"/>
            <p:cNvSpPr txBox="1">
              <a:spLocks noChangeArrowheads="1"/>
            </p:cNvSpPr>
            <p:nvPr/>
          </p:nvSpPr>
          <p:spPr bwMode="auto">
            <a:xfrm>
              <a:off x="3696" y="1270"/>
              <a:ext cx="4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3</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sym typeface="Symbol" panose="05050102010706020507" pitchFamily="18" charset="2"/>
              </a:endParaRPr>
            </a:p>
          </p:txBody>
        </p:sp>
        <p:sp>
          <p:nvSpPr>
            <p:cNvPr id="83994" name="Text Box 110"/>
            <p:cNvSpPr txBox="1">
              <a:spLocks noChangeArrowheads="1"/>
            </p:cNvSpPr>
            <p:nvPr/>
          </p:nvSpPr>
          <p:spPr bwMode="auto">
            <a:xfrm>
              <a:off x="3334" y="1543"/>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i</a:t>
              </a:r>
              <a:r>
                <a:rPr lang="en-US" altLang="zh-CN" baseline="-25000">
                  <a:solidFill>
                    <a:schemeClr val="tx1"/>
                  </a:solidFill>
                  <a:ea typeface="宋体" panose="02010600030101010101" pitchFamily="2" charset="-122"/>
                </a:rPr>
                <a:t>1</a:t>
              </a:r>
              <a:endParaRPr lang="en-US" altLang="zh-CN">
                <a:solidFill>
                  <a:schemeClr val="tx1"/>
                </a:solidFill>
                <a:latin typeface="Arial" panose="020B0604020202020204" pitchFamily="34" charset="0"/>
              </a:endParaRPr>
            </a:p>
          </p:txBody>
        </p:sp>
        <p:sp>
          <p:nvSpPr>
            <p:cNvPr id="83995" name="Line 111"/>
            <p:cNvSpPr>
              <a:spLocks noChangeShapeType="1"/>
            </p:cNvSpPr>
            <p:nvPr/>
          </p:nvSpPr>
          <p:spPr bwMode="auto">
            <a:xfrm flipV="1">
              <a:off x="3606" y="1615"/>
              <a:ext cx="0" cy="227"/>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996" name="Text Box 112"/>
            <p:cNvSpPr txBox="1">
              <a:spLocks noChangeArrowheads="1"/>
            </p:cNvSpPr>
            <p:nvPr/>
          </p:nvSpPr>
          <p:spPr bwMode="auto">
            <a:xfrm>
              <a:off x="3107" y="636"/>
              <a:ext cx="4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6</a:t>
              </a:r>
              <a:r>
                <a:rPr lang="en-US" altLang="zh-CN">
                  <a:solidFill>
                    <a:schemeClr val="tx1"/>
                  </a:solidFill>
                  <a:ea typeface="宋体" panose="02010600030101010101" pitchFamily="2" charset="-122"/>
                  <a:sym typeface="Symbol" panose="05050102010706020507" pitchFamily="18" charset="2"/>
                </a:rPr>
                <a:t></a:t>
              </a:r>
              <a:endParaRPr lang="en-US" altLang="zh-CN">
                <a:solidFill>
                  <a:schemeClr val="tx1"/>
                </a:solidFill>
                <a:latin typeface="Arial" panose="020B0604020202020204" pitchFamily="34" charset="0"/>
              </a:endParaRPr>
            </a:p>
          </p:txBody>
        </p:sp>
        <p:sp>
          <p:nvSpPr>
            <p:cNvPr id="83997" name="Text Box 113"/>
            <p:cNvSpPr txBox="1">
              <a:spLocks noChangeArrowheads="1"/>
            </p:cNvSpPr>
            <p:nvPr/>
          </p:nvSpPr>
          <p:spPr bwMode="auto">
            <a:xfrm>
              <a:off x="4377" y="681"/>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a:t>
              </a:r>
              <a:endParaRPr lang="en-US" altLang="zh-CN">
                <a:solidFill>
                  <a:schemeClr val="tx1"/>
                </a:solidFill>
                <a:latin typeface="Arial" panose="020B0604020202020204" pitchFamily="34" charset="0"/>
              </a:endParaRPr>
            </a:p>
          </p:txBody>
        </p:sp>
        <p:sp>
          <p:nvSpPr>
            <p:cNvPr id="83998" name="Text Box 114"/>
            <p:cNvSpPr txBox="1">
              <a:spLocks noChangeArrowheads="1"/>
            </p:cNvSpPr>
            <p:nvPr/>
          </p:nvSpPr>
          <p:spPr bwMode="auto">
            <a:xfrm>
              <a:off x="3833" y="643"/>
              <a:ext cx="2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zh-CN" altLang="en-US">
                  <a:solidFill>
                    <a:schemeClr val="tx1"/>
                  </a:solidFill>
                  <a:ea typeface="宋体" panose="02010600030101010101" pitchFamily="2" charset="-122"/>
                </a:rPr>
                <a:t>－</a:t>
              </a:r>
              <a:endParaRPr lang="zh-CN" altLang="en-US">
                <a:solidFill>
                  <a:schemeClr val="tx1"/>
                </a:solidFill>
                <a:latin typeface="Arial" panose="020B0604020202020204" pitchFamily="34" charset="0"/>
              </a:endParaRPr>
            </a:p>
          </p:txBody>
        </p:sp>
        <p:sp>
          <p:nvSpPr>
            <p:cNvPr id="83999" name="Text Box 115"/>
            <p:cNvSpPr txBox="1">
              <a:spLocks noChangeArrowheads="1"/>
            </p:cNvSpPr>
            <p:nvPr/>
          </p:nvSpPr>
          <p:spPr bwMode="auto">
            <a:xfrm>
              <a:off x="4104" y="409"/>
              <a:ext cx="4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a:solidFill>
                    <a:schemeClr val="tx1"/>
                  </a:solidFill>
                  <a:ea typeface="宋体" panose="02010600030101010101" pitchFamily="2" charset="-122"/>
                </a:rPr>
                <a:t>6</a:t>
              </a:r>
              <a:r>
                <a:rPr lang="en-US" altLang="zh-CN" i="1">
                  <a:solidFill>
                    <a:schemeClr val="tx1"/>
                  </a:solidFill>
                  <a:ea typeface="宋体" panose="02010600030101010101" pitchFamily="2" charset="-122"/>
                </a:rPr>
                <a:t>i</a:t>
              </a:r>
              <a:r>
                <a:rPr lang="en-US" altLang="zh-CN" baseline="-25000">
                  <a:solidFill>
                    <a:schemeClr val="tx1"/>
                  </a:solidFill>
                  <a:ea typeface="宋体" panose="02010600030101010101" pitchFamily="2" charset="-122"/>
                </a:rPr>
                <a:t>1</a:t>
              </a:r>
              <a:endParaRPr lang="en-US" altLang="zh-CN">
                <a:solidFill>
                  <a:schemeClr val="tx1"/>
                </a:solidFill>
                <a:latin typeface="Arial" panose="020B0604020202020204" pitchFamily="34" charset="0"/>
              </a:endParaRPr>
            </a:p>
          </p:txBody>
        </p:sp>
        <p:sp>
          <p:nvSpPr>
            <p:cNvPr id="84000" name="Rectangle 116"/>
            <p:cNvSpPr>
              <a:spLocks noChangeArrowheads="1"/>
            </p:cNvSpPr>
            <p:nvPr/>
          </p:nvSpPr>
          <p:spPr bwMode="auto">
            <a:xfrm>
              <a:off x="3198" y="93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4001" name="Rectangle 117"/>
            <p:cNvSpPr>
              <a:spLocks noChangeArrowheads="1"/>
            </p:cNvSpPr>
            <p:nvPr/>
          </p:nvSpPr>
          <p:spPr bwMode="auto">
            <a:xfrm>
              <a:off x="3630" y="125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4002" name="AutoShape 118"/>
            <p:cNvSpPr>
              <a:spLocks noChangeArrowheads="1"/>
            </p:cNvSpPr>
            <p:nvPr/>
          </p:nvSpPr>
          <p:spPr bwMode="auto">
            <a:xfrm rot="10800000">
              <a:off x="4059" y="692"/>
              <a:ext cx="453" cy="578"/>
            </a:xfrm>
            <a:prstGeom prst="flowChartSort">
              <a:avLst/>
            </a:prstGeom>
            <a:gradFill rotWithShape="1">
              <a:gsLst>
                <a:gs pos="0">
                  <a:srgbClr val="0099FF"/>
                </a:gs>
                <a:gs pos="100000">
                  <a:srgbClr val="004776"/>
                </a:gs>
              </a:gsLst>
              <a:path path="shape">
                <a:fillToRect l="50000" t="50000" r="50000" b="50000"/>
              </a:path>
            </a:gradFill>
            <a:ln w="38100">
              <a:solidFill>
                <a:srgbClr val="FF9900"/>
              </a:solidFill>
              <a:miter lim="800000"/>
            </a:ln>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84003" name="Text Box 120"/>
            <p:cNvSpPr txBox="1">
              <a:spLocks noChangeArrowheads="1"/>
            </p:cNvSpPr>
            <p:nvPr/>
          </p:nvSpPr>
          <p:spPr bwMode="auto">
            <a:xfrm>
              <a:off x="4649" y="717"/>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algn="ctr" eaLnBrk="1" hangingPunct="1"/>
              <a:r>
                <a:rPr lang="en-US" altLang="zh-CN" i="1">
                  <a:solidFill>
                    <a:schemeClr val="tx1"/>
                  </a:solidFill>
                  <a:ea typeface="宋体" panose="02010600030101010101" pitchFamily="2" charset="-122"/>
                </a:rPr>
                <a:t>i</a:t>
              </a:r>
              <a:endParaRPr lang="en-US" altLang="zh-CN">
                <a:solidFill>
                  <a:schemeClr val="tx1"/>
                </a:solidFill>
                <a:latin typeface="Arial" panose="020B0604020202020204" pitchFamily="34" charset="0"/>
              </a:endParaRPr>
            </a:p>
          </p:txBody>
        </p:sp>
        <p:sp>
          <p:nvSpPr>
            <p:cNvPr id="84004" name="Line 121"/>
            <p:cNvSpPr>
              <a:spLocks noChangeShapeType="1"/>
            </p:cNvSpPr>
            <p:nvPr/>
          </p:nvSpPr>
          <p:spPr bwMode="auto">
            <a:xfrm flipV="1">
              <a:off x="4649" y="1071"/>
              <a:ext cx="272" cy="0"/>
            </a:xfrm>
            <a:prstGeom prst="line">
              <a:avLst/>
            </a:prstGeom>
            <a:noFill/>
            <a:ln w="28575">
              <a:solidFill>
                <a:srgbClr val="66FF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6753" name="Text Box 129"/>
          <p:cNvSpPr txBox="1">
            <a:spLocks noChangeArrowheads="1"/>
          </p:cNvSpPr>
          <p:nvPr/>
        </p:nvSpPr>
        <p:spPr bwMode="auto">
          <a:xfrm>
            <a:off x="1219200" y="1014095"/>
            <a:ext cx="679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spcBef>
                <a:spcPct val="50000"/>
              </a:spcBef>
            </a:pPr>
            <a:r>
              <a:rPr lang="zh-CN" altLang="en-US" dirty="0">
                <a:latin typeface="Arial" panose="020B0604020202020204" pitchFamily="34" charset="0"/>
              </a:rPr>
              <a:t>用外加电源法计算下例一端口电路的输入电阻</a:t>
            </a:r>
            <a:endParaRPr lang="zh-CN" altLang="en-US" dirty="0">
              <a:latin typeface="Arial" panose="020B0604020202020204" pitchFamily="34" charset="0"/>
            </a:endParaRPr>
          </a:p>
        </p:txBody>
      </p:sp>
      <p:sp>
        <p:nvSpPr>
          <p:cNvPr id="26754" name="Text Box 130"/>
          <p:cNvSpPr txBox="1">
            <a:spLocks noChangeArrowheads="1"/>
          </p:cNvSpPr>
          <p:nvPr/>
        </p:nvSpPr>
        <p:spPr bwMode="auto">
          <a:xfrm>
            <a:off x="427038" y="94107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pitchFamily="49" charset="-122"/>
              </a:defRPr>
            </a:lvl1pPr>
            <a:lvl2pPr marL="742950" indent="-285750">
              <a:defRPr sz="2400" b="1">
                <a:solidFill>
                  <a:srgbClr val="FFFF00"/>
                </a:solidFill>
                <a:latin typeface="Times New Roman" panose="02020603050405020304" pitchFamily="18" charset="0"/>
                <a:ea typeface="楷体_GB2312" pitchFamily="49" charset="-122"/>
              </a:defRPr>
            </a:lvl2pPr>
            <a:lvl3pPr marL="1143000" indent="-228600">
              <a:defRPr sz="2400" b="1">
                <a:solidFill>
                  <a:srgbClr val="FFFF00"/>
                </a:solidFill>
                <a:latin typeface="Times New Roman" panose="02020603050405020304" pitchFamily="18" charset="0"/>
                <a:ea typeface="楷体_GB2312" pitchFamily="49" charset="-122"/>
              </a:defRPr>
            </a:lvl3pPr>
            <a:lvl4pPr marL="1600200" indent="-228600">
              <a:defRPr sz="2400" b="1">
                <a:solidFill>
                  <a:srgbClr val="FFFF00"/>
                </a:solidFill>
                <a:latin typeface="Times New Roman" panose="02020603050405020304" pitchFamily="18" charset="0"/>
                <a:ea typeface="楷体_GB2312" pitchFamily="49" charset="-122"/>
              </a:defRPr>
            </a:lvl4pPr>
            <a:lvl5pPr marL="2057400" indent="-228600">
              <a:defRPr sz="2400" b="1">
                <a:solidFill>
                  <a:srgbClr val="FFFF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pitchFamily="49" charset="-122"/>
              </a:defRPr>
            </a:lvl9pPr>
          </a:lstStyle>
          <a:p>
            <a:pPr eaLnBrk="1" hangingPunct="1"/>
            <a:r>
              <a:rPr lang="zh-CN" altLang="en-US" sz="3200" dirty="0">
                <a:solidFill>
                  <a:schemeClr val="tx1"/>
                </a:solidFill>
                <a:ea typeface="宋体" panose="02010600030101010101" pitchFamily="2" charset="-122"/>
              </a:rPr>
              <a:t>例</a:t>
            </a:r>
            <a:endParaRPr lang="zh-CN" altLang="en-US" sz="3200" dirty="0">
              <a:solidFill>
                <a:schemeClr val="tx1"/>
              </a:solidFill>
              <a:latin typeface="Arial" panose="020B0604020202020204" pitchFamily="34" charset="0"/>
            </a:endParaRPr>
          </a:p>
        </p:txBody>
      </p:sp>
      <p:sp>
        <p:nvSpPr>
          <p:cNvPr id="54" name="Text Box 4"/>
          <p:cNvSpPr txBox="1">
            <a:spLocks noChangeArrowheads="1"/>
          </p:cNvSpPr>
          <p:nvPr/>
        </p:nvSpPr>
        <p:spPr bwMode="auto">
          <a:xfrm>
            <a:off x="0" y="0"/>
            <a:ext cx="5974080" cy="64633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50000"/>
              </a:spcBef>
              <a:buClrTx/>
              <a:buSzTx/>
              <a:buFontTx/>
              <a:buNone/>
            </a:pPr>
            <a:r>
              <a:rPr kumimoji="1" lang="en-US" altLang="zh-CN" sz="3600" b="1" dirty="0">
                <a:latin typeface="楷体" panose="02010609060101010101" pitchFamily="49" charset="-122"/>
                <a:ea typeface="楷体" panose="02010609060101010101" pitchFamily="49" charset="-122"/>
                <a:cs typeface="Calibri" panose="020F0502020204030204" pitchFamily="34" charset="0"/>
              </a:rPr>
              <a:t>3.10 </a:t>
            </a:r>
            <a:r>
              <a:rPr kumimoji="1" lang="zh-CN" altLang="en-US" sz="3600" b="1" dirty="0">
                <a:latin typeface="楷体" panose="02010609060101010101" pitchFamily="49" charset="-122"/>
                <a:ea typeface="楷体" panose="02010609060101010101" pitchFamily="49" charset="-122"/>
                <a:cs typeface="Calibri" panose="020F0502020204030204" pitchFamily="34" charset="0"/>
              </a:rPr>
              <a:t>戴维南和诺顿等效电路</a:t>
            </a:r>
            <a:endParaRPr kumimoji="1" lang="zh-CN" altLang="en-US" sz="3600" b="1" dirty="0">
              <a:latin typeface="楷体" panose="02010609060101010101" pitchFamily="49" charset="-122"/>
              <a:ea typeface="楷体" panose="02010609060101010101" pitchFamily="49" charset="-122"/>
              <a:cs typeface="Calibri" panose="020F0502020204030204" pitchFamily="34" charset="0"/>
            </a:endParaRPr>
          </a:p>
        </p:txBody>
      </p:sp>
      <p:sp>
        <p:nvSpPr>
          <p:cNvPr id="2" name="矩形 1"/>
          <p:cNvSpPr/>
          <p:nvPr/>
        </p:nvSpPr>
        <p:spPr>
          <a:xfrm>
            <a:off x="5374801" y="5786099"/>
            <a:ext cx="3496623" cy="923330"/>
          </a:xfrm>
          <a:prstGeom prst="rect">
            <a:avLst/>
          </a:prstGeom>
          <a:ln>
            <a:solidFill>
              <a:srgbClr val="FF3300"/>
            </a:solidFill>
          </a:ln>
        </p:spPr>
        <p:txBody>
          <a:bodyPr wrap="square">
            <a:spAutoFit/>
          </a:bodyPr>
          <a:lstStyle/>
          <a:p>
            <a:r>
              <a:rPr lang="zh-CN" altLang="en-US" b="1" dirty="0"/>
              <a:t>把有源网络的独立源置零</a:t>
            </a:r>
            <a:r>
              <a:rPr lang="en-US" altLang="zh-CN" b="1" dirty="0"/>
              <a:t>,</a:t>
            </a:r>
            <a:r>
              <a:rPr lang="zh-CN" altLang="en-US" b="1" dirty="0"/>
              <a:t>电压源短路</a:t>
            </a:r>
            <a:r>
              <a:rPr lang="en-US" altLang="zh-CN" b="1" dirty="0"/>
              <a:t>,</a:t>
            </a:r>
            <a:r>
              <a:rPr lang="zh-CN" altLang="en-US" b="1" dirty="0"/>
              <a:t>电流源开路</a:t>
            </a:r>
            <a:r>
              <a:rPr lang="en-US" altLang="zh-CN" b="1" dirty="0"/>
              <a:t>, </a:t>
            </a:r>
            <a:r>
              <a:rPr lang="zh-CN" altLang="en-US" b="1" dirty="0"/>
              <a:t>再设定端口电压</a:t>
            </a:r>
            <a:r>
              <a:rPr lang="en-US" altLang="zh-CN" b="1" dirty="0"/>
              <a:t>U, </a:t>
            </a:r>
            <a:r>
              <a:rPr lang="zh-CN" altLang="en-US" b="1" dirty="0"/>
              <a:t>电流</a:t>
            </a:r>
            <a:r>
              <a:rPr lang="en-US" altLang="zh-CN" b="1" dirty="0" err="1"/>
              <a:t>i</a:t>
            </a:r>
            <a:r>
              <a:rPr lang="en-US" altLang="zh-CN" b="1" dirty="0"/>
              <a:t>, </a:t>
            </a:r>
            <a:r>
              <a:rPr lang="zh-CN" altLang="en-US" b="1" dirty="0"/>
              <a:t>求输入电阻</a:t>
            </a:r>
            <a:r>
              <a:rPr lang="en-US" altLang="zh-CN" b="1" dirty="0"/>
              <a:t>R</a:t>
            </a:r>
            <a:r>
              <a:rPr lang="en-US" altLang="zh-CN" b="1" baseline="-25000" dirty="0"/>
              <a:t>in</a:t>
            </a:r>
            <a:r>
              <a:rPr lang="en-US" altLang="zh-CN" b="1" dirty="0"/>
              <a:t>=U/</a:t>
            </a:r>
            <a:r>
              <a:rPr lang="en-US" altLang="zh-CN" b="1" dirty="0" err="1"/>
              <a:t>i</a:t>
            </a:r>
            <a:r>
              <a:rPr lang="zh-CN" altLang="en-US" b="1" dirty="0"/>
              <a:t>。</a:t>
            </a:r>
            <a:endParaRPr lang="zh-CN" altLang="en-US" b="1" dirty="0"/>
          </a:p>
        </p:txBody>
      </p:sp>
    </p:spTree>
  </p:cSld>
  <p:clrMapOvr>
    <a:masterClrMapping/>
  </p:clrMapOvr>
</p:sld>
</file>

<file path=ppt/tags/tag1.xml><?xml version="1.0" encoding="utf-8"?>
<p:tagLst xmlns:p="http://schemas.openxmlformats.org/presentationml/2006/main">
  <p:tag name="KSO_WPP_MARK_KEY" val="b577ac57-76b4-439e-a577-7c5f8db2f480"/>
  <p:tag name="COMMONDATA" val="eyJoZGlkIjoiNzk2MmYwY2ZiNDdlNzJmNTFhM2ZjMDBlOWY1ZWFkYmI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第一章</Template>
  <TotalTime>0</TotalTime>
  <Words>20886</Words>
  <Application>WPS 演示</Application>
  <PresentationFormat>全屏显示(4:3)</PresentationFormat>
  <Paragraphs>5121</Paragraphs>
  <Slides>152</Slides>
  <Notes>0</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178</vt:i4>
      </vt:variant>
      <vt:variant>
        <vt:lpstr>幻灯片标题</vt:lpstr>
      </vt:variant>
      <vt:variant>
        <vt:i4>152</vt:i4>
      </vt:variant>
    </vt:vector>
  </HeadingPairs>
  <TitlesOfParts>
    <vt:vector size="358" baseType="lpstr">
      <vt:lpstr>Arial</vt:lpstr>
      <vt:lpstr>宋体</vt:lpstr>
      <vt:lpstr>Wingdings</vt:lpstr>
      <vt:lpstr>Garamond</vt:lpstr>
      <vt:lpstr>楷体</vt:lpstr>
      <vt:lpstr>Calibri</vt:lpstr>
      <vt:lpstr>楷体_GB2312</vt:lpstr>
      <vt:lpstr>新宋体</vt:lpstr>
      <vt:lpstr>Times New Roman</vt:lpstr>
      <vt:lpstr>仿宋_GB2312</vt:lpstr>
      <vt:lpstr>Cambria Math</vt:lpstr>
      <vt:lpstr>华文行楷</vt:lpstr>
      <vt:lpstr>Symbol</vt:lpstr>
      <vt:lpstr>微软雅黑</vt:lpstr>
      <vt:lpstr>Calibri Light</vt:lpstr>
      <vt:lpstr>等线 Light</vt:lpstr>
      <vt:lpstr>等线</vt:lpstr>
      <vt:lpstr>仿宋</vt:lpstr>
      <vt:lpstr>Arial Unicode MS</vt:lpstr>
      <vt:lpstr>MT Extra</vt:lpstr>
      <vt:lpstr>Wingdings 2</vt:lpstr>
      <vt:lpstr>Monotype Sorts</vt:lpstr>
      <vt:lpstr>Wingdings</vt:lpstr>
      <vt:lpstr>Arial Black</vt:lpstr>
      <vt:lpstr>华文琥珀</vt:lpstr>
      <vt:lpstr>PMingLiU</vt:lpstr>
      <vt:lpstr>Segoe Print</vt:lpstr>
      <vt:lpstr>Office 主题​​</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Chao</dc:creator>
  <cp:lastModifiedBy>WPS_1658303229</cp:lastModifiedBy>
  <cp:revision>889</cp:revision>
  <dcterms:created xsi:type="dcterms:W3CDTF">2020-02-12T13:36:00Z</dcterms:created>
  <dcterms:modified xsi:type="dcterms:W3CDTF">2022-11-04T03:41:14Z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E850ACAFDF4F42C9A40CBDFB1716BB81</vt:lpwstr>
  </property>
  <property fmtid="{D5CDD505-2E9C-101B-9397-08002B2CF9AE}" pid="3" name="KSOProductBuildVer">
    <vt:lpwstr>2052-11.1.0.12651</vt:lpwstr>
  </property>
</Properties>
</file>